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DB7C8-D2D9-481C-8698-B63CAFE7D22F}"/>
              </a:ext>
            </a:extLst>
          </p:cNvPr>
          <p:cNvSpPr>
            <a:spLocks noGrp="1"/>
          </p:cNvSpPr>
          <p:nvPr>
            <p:ph type="ctrTitle"/>
          </p:nvPr>
        </p:nvSpPr>
        <p:spPr>
          <a:xfrm>
            <a:off x="2201286" y="1166219"/>
            <a:ext cx="8915399" cy="2262781"/>
          </a:xfrm>
        </p:spPr>
        <p:txBody>
          <a:bodyPr/>
          <a:lstStyle/>
          <a:p>
            <a:pPr algn="ctr"/>
            <a:r>
              <a:rPr lang="es-CL" dirty="0"/>
              <a:t>Taller de Apreciación Cinematográfica</a:t>
            </a:r>
          </a:p>
        </p:txBody>
      </p:sp>
      <p:sp>
        <p:nvSpPr>
          <p:cNvPr id="3" name="Subtítulo 2">
            <a:extLst>
              <a:ext uri="{FF2B5EF4-FFF2-40B4-BE49-F238E27FC236}">
                <a16:creationId xmlns:a16="http://schemas.microsoft.com/office/drawing/2014/main" id="{519615F8-A22F-4FDE-BCBE-981D6BC93AFF}"/>
              </a:ext>
            </a:extLst>
          </p:cNvPr>
          <p:cNvSpPr>
            <a:spLocks noGrp="1"/>
          </p:cNvSpPr>
          <p:nvPr>
            <p:ph type="subTitle" idx="1"/>
          </p:nvPr>
        </p:nvSpPr>
        <p:spPr>
          <a:xfrm>
            <a:off x="1910341" y="4250907"/>
            <a:ext cx="8915399" cy="1126283"/>
          </a:xfrm>
        </p:spPr>
        <p:txBody>
          <a:bodyPr>
            <a:normAutofit fontScale="92500" lnSpcReduction="20000"/>
          </a:bodyPr>
          <a:lstStyle/>
          <a:p>
            <a:pPr algn="ctr"/>
            <a:r>
              <a:rPr lang="es-CL" sz="2000" dirty="0">
                <a:solidFill>
                  <a:schemeClr val="tx1"/>
                </a:solidFill>
              </a:rPr>
              <a:t>OPTATIVO DE RELIGIÓN</a:t>
            </a:r>
          </a:p>
          <a:p>
            <a:pPr algn="ctr"/>
            <a:r>
              <a:rPr lang="es-CL" sz="2000" dirty="0">
                <a:solidFill>
                  <a:schemeClr val="tx1"/>
                </a:solidFill>
              </a:rPr>
              <a:t>Profesor: Carlos Gutiérrez (Mauro)</a:t>
            </a:r>
          </a:p>
          <a:p>
            <a:pPr algn="ctr"/>
            <a:r>
              <a:rPr lang="es-CL" sz="2000" dirty="0">
                <a:solidFill>
                  <a:schemeClr val="tx1"/>
                </a:solidFill>
              </a:rPr>
              <a:t>Liceo Andrés Bello</a:t>
            </a:r>
          </a:p>
        </p:txBody>
      </p:sp>
    </p:spTree>
    <p:extLst>
      <p:ext uri="{BB962C8B-B14F-4D97-AF65-F5344CB8AC3E}">
        <p14:creationId xmlns:p14="http://schemas.microsoft.com/office/powerpoint/2010/main" val="4259988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D36AE6-4FBB-4CBC-82C2-007FD81E16BE}"/>
              </a:ext>
            </a:extLst>
          </p:cNvPr>
          <p:cNvSpPr>
            <a:spLocks noGrp="1"/>
          </p:cNvSpPr>
          <p:nvPr>
            <p:ph type="title"/>
          </p:nvPr>
        </p:nvSpPr>
        <p:spPr/>
        <p:txBody>
          <a:bodyPr>
            <a:normAutofit/>
          </a:bodyPr>
          <a:lstStyle/>
          <a:p>
            <a:r>
              <a:rPr lang="es-CL" sz="4000" dirty="0">
                <a:latin typeface="Times New Roman" panose="02020603050405020304" pitchFamily="18" charset="0"/>
                <a:cs typeface="Times New Roman" panose="02020603050405020304" pitchFamily="18" charset="0"/>
              </a:rPr>
              <a:t>Plano Social</a:t>
            </a:r>
          </a:p>
        </p:txBody>
      </p:sp>
      <p:sp>
        <p:nvSpPr>
          <p:cNvPr id="3" name="Marcador de contenido 2">
            <a:extLst>
              <a:ext uri="{FF2B5EF4-FFF2-40B4-BE49-F238E27FC236}">
                <a16:creationId xmlns:a16="http://schemas.microsoft.com/office/drawing/2014/main" id="{937880BB-E858-4A6E-87F9-877540C022CA}"/>
              </a:ext>
            </a:extLst>
          </p:cNvPr>
          <p:cNvSpPr>
            <a:spLocks noGrp="1"/>
          </p:cNvSpPr>
          <p:nvPr>
            <p:ph idx="1"/>
          </p:nvPr>
        </p:nvSpPr>
        <p:spPr>
          <a:xfrm>
            <a:off x="2589212" y="1787237"/>
            <a:ext cx="8915400" cy="4544290"/>
          </a:xfrm>
        </p:spPr>
        <p:txBody>
          <a:bodyPr>
            <a:normAutofit/>
          </a:bodyPr>
          <a:lstStyle/>
          <a:p>
            <a:pPr marL="0" indent="0" algn="just">
              <a:buNone/>
            </a:pPr>
            <a:r>
              <a:rPr lang="es-CL" sz="2400" b="1" dirty="0"/>
              <a:t>Este tiene que ver con aquellas características que nos vienen desde afuera, desde la sociedad, y que nos marcan en nuestra personalidad, y conforman nuestra realidad.</a:t>
            </a:r>
          </a:p>
          <a:p>
            <a:pPr marL="0" indent="0" algn="just">
              <a:buNone/>
            </a:pPr>
            <a:endParaRPr lang="es-CL" sz="2400" b="1" dirty="0"/>
          </a:p>
          <a:p>
            <a:pPr marL="0" indent="0" algn="just">
              <a:buNone/>
            </a:pPr>
            <a:r>
              <a:rPr lang="es-CL" sz="2400" b="1" dirty="0"/>
              <a:t>Aquí tendremos dos aspectos:</a:t>
            </a:r>
          </a:p>
          <a:p>
            <a:pPr marL="0" indent="0" algn="just">
              <a:buNone/>
            </a:pPr>
            <a:endParaRPr lang="es-CL" sz="2400" b="1" dirty="0"/>
          </a:p>
          <a:p>
            <a:pPr marL="0" indent="0" algn="just">
              <a:buNone/>
            </a:pPr>
            <a:r>
              <a:rPr lang="es-CL" sz="2400" b="1" dirty="0"/>
              <a:t>-Simbólico</a:t>
            </a:r>
          </a:p>
          <a:p>
            <a:pPr marL="0" indent="0" algn="just">
              <a:buNone/>
            </a:pPr>
            <a:r>
              <a:rPr lang="es-CL" sz="2400" b="1" dirty="0"/>
              <a:t>-Ideológico</a:t>
            </a:r>
          </a:p>
        </p:txBody>
      </p:sp>
    </p:spTree>
    <p:extLst>
      <p:ext uri="{BB962C8B-B14F-4D97-AF65-F5344CB8AC3E}">
        <p14:creationId xmlns:p14="http://schemas.microsoft.com/office/powerpoint/2010/main" val="1229030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F67762-F09B-4340-9033-5944C5FACE2A}"/>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A0C9FEBC-72E6-4B9D-87C6-F4DBB313A4BD}"/>
              </a:ext>
            </a:extLst>
          </p:cNvPr>
          <p:cNvSpPr>
            <a:spLocks noGrp="1"/>
          </p:cNvSpPr>
          <p:nvPr>
            <p:ph idx="1"/>
          </p:nvPr>
        </p:nvSpPr>
        <p:spPr>
          <a:xfrm>
            <a:off x="1163782" y="1357745"/>
            <a:ext cx="10340830" cy="5167745"/>
          </a:xfrm>
        </p:spPr>
        <p:txBody>
          <a:bodyPr>
            <a:normAutofit/>
          </a:bodyPr>
          <a:lstStyle/>
          <a:p>
            <a:pPr marL="0" indent="0">
              <a:buNone/>
            </a:pPr>
            <a:r>
              <a:rPr lang="es-CL" sz="2400" b="1" dirty="0">
                <a:latin typeface="Times New Roman" panose="02020603050405020304" pitchFamily="18" charset="0"/>
                <a:cs typeface="Times New Roman" panose="02020603050405020304" pitchFamily="18" charset="0"/>
              </a:rPr>
              <a:t>Plano Ideológico.</a:t>
            </a:r>
          </a:p>
          <a:p>
            <a:pPr marL="0" indent="0">
              <a:buNone/>
            </a:pPr>
            <a:endParaRPr lang="es-CL" sz="2400" b="1" dirty="0">
              <a:latin typeface="Times New Roman" panose="02020603050405020304" pitchFamily="18" charset="0"/>
              <a:cs typeface="Times New Roman" panose="02020603050405020304" pitchFamily="18" charset="0"/>
            </a:endParaRPr>
          </a:p>
          <a:p>
            <a:pPr marL="0" indent="0" algn="just">
              <a:buNone/>
            </a:pPr>
            <a:r>
              <a:rPr lang="es-CL" sz="2400" dirty="0">
                <a:latin typeface="Times New Roman" panose="02020603050405020304" pitchFamily="18" charset="0"/>
                <a:cs typeface="Times New Roman" panose="02020603050405020304" pitchFamily="18" charset="0"/>
              </a:rPr>
              <a:t>Se trata de todas las ideas que nos quiere comunicar la sociedad. La sociedad busca una manera de educarnos porque somos parte de ella, y nos invita a comportarnos como un todo unido. Aquí van desde las ideas políticas, económicas, religiosas, artísticas, científicas, filosóficas, etc.</a:t>
            </a:r>
          </a:p>
          <a:p>
            <a:pPr marL="0" indent="0" algn="just">
              <a:buNone/>
            </a:pPr>
            <a:endParaRPr lang="es-CL" sz="2400" dirty="0">
              <a:latin typeface="Times New Roman" panose="02020603050405020304" pitchFamily="18" charset="0"/>
              <a:cs typeface="Times New Roman" panose="02020603050405020304" pitchFamily="18" charset="0"/>
            </a:endParaRPr>
          </a:p>
          <a:p>
            <a:pPr marL="0" indent="0" algn="just">
              <a:buNone/>
            </a:pPr>
            <a:r>
              <a:rPr lang="es-CL" sz="2400" dirty="0">
                <a:latin typeface="Times New Roman" panose="02020603050405020304" pitchFamily="18" charset="0"/>
                <a:cs typeface="Times New Roman" panose="02020603050405020304" pitchFamily="18" charset="0"/>
              </a:rPr>
              <a:t>Para lograr ver bien esto se debe tener una cultura capaz de hacer conscientes la forma en la sociedad nos educa, e incluso, nos deforma (si somos críticos).</a:t>
            </a:r>
          </a:p>
          <a:p>
            <a:pPr marL="0" indent="0" algn="just">
              <a:buNone/>
            </a:pPr>
            <a:r>
              <a:rPr lang="es-CL" sz="2400" dirty="0">
                <a:latin typeface="Times New Roman" panose="02020603050405020304" pitchFamily="18" charset="0"/>
                <a:cs typeface="Times New Roman" panose="02020603050405020304" pitchFamily="18" charset="0"/>
              </a:rPr>
              <a:t>El Cine como arte, nos muestra muchas veces estas maneras de deformarnos como sociedad y perder nuestras individualidades, y nos alertan contra la pérdida de lo humano.</a:t>
            </a:r>
          </a:p>
        </p:txBody>
      </p:sp>
    </p:spTree>
    <p:extLst>
      <p:ext uri="{BB962C8B-B14F-4D97-AF65-F5344CB8AC3E}">
        <p14:creationId xmlns:p14="http://schemas.microsoft.com/office/powerpoint/2010/main" val="4137351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F67762-F09B-4340-9033-5944C5FACE2A}"/>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A0C9FEBC-72E6-4B9D-87C6-F4DBB313A4BD}"/>
              </a:ext>
            </a:extLst>
          </p:cNvPr>
          <p:cNvSpPr>
            <a:spLocks noGrp="1"/>
          </p:cNvSpPr>
          <p:nvPr>
            <p:ph idx="1"/>
          </p:nvPr>
        </p:nvSpPr>
        <p:spPr>
          <a:xfrm>
            <a:off x="1163782" y="277091"/>
            <a:ext cx="10340830" cy="6248399"/>
          </a:xfrm>
        </p:spPr>
        <p:txBody>
          <a:bodyPr>
            <a:normAutofit/>
          </a:bodyPr>
          <a:lstStyle/>
          <a:p>
            <a:pPr marL="0" indent="0">
              <a:buNone/>
            </a:pPr>
            <a:r>
              <a:rPr lang="es-CL" sz="2400" b="1" dirty="0">
                <a:latin typeface="Times New Roman" panose="02020603050405020304" pitchFamily="18" charset="0"/>
                <a:cs typeface="Times New Roman" panose="02020603050405020304" pitchFamily="18" charset="0"/>
              </a:rPr>
              <a:t>Plano Simbólico.</a:t>
            </a:r>
          </a:p>
          <a:p>
            <a:pPr marL="0" indent="0">
              <a:buNone/>
            </a:pPr>
            <a:endParaRPr lang="es-CL" sz="2400" b="1" dirty="0">
              <a:latin typeface="Times New Roman" panose="02020603050405020304" pitchFamily="18" charset="0"/>
              <a:cs typeface="Times New Roman" panose="02020603050405020304" pitchFamily="18" charset="0"/>
            </a:endParaRPr>
          </a:p>
          <a:p>
            <a:pPr marL="0" indent="0" algn="just">
              <a:buNone/>
            </a:pPr>
            <a:r>
              <a:rPr lang="es-CL" sz="2400" dirty="0">
                <a:latin typeface="Times New Roman" panose="02020603050405020304" pitchFamily="18" charset="0"/>
                <a:cs typeface="Times New Roman" panose="02020603050405020304" pitchFamily="18" charset="0"/>
              </a:rPr>
              <a:t>Se trata de todos los significados a través de signos, señales, coincidencias, detalles, que representan aspectos importantes para el realizador de la película como para el espectador.</a:t>
            </a:r>
          </a:p>
          <a:p>
            <a:pPr marL="0" indent="0" algn="just">
              <a:buNone/>
            </a:pPr>
            <a:r>
              <a:rPr lang="es-CL" sz="2400" dirty="0">
                <a:latin typeface="Times New Roman" panose="02020603050405020304" pitchFamily="18" charset="0"/>
                <a:cs typeface="Times New Roman" panose="02020603050405020304" pitchFamily="18" charset="0"/>
              </a:rPr>
              <a:t>Es un aspecto difícil de ver porque depende de cómo lo perciba el espectador, que tan perceptivo sea a los símbolos y códigos.</a:t>
            </a:r>
          </a:p>
          <a:p>
            <a:pPr marL="0" indent="0" algn="just">
              <a:buNone/>
            </a:pPr>
            <a:r>
              <a:rPr lang="es-CL" sz="2400" dirty="0">
                <a:latin typeface="Times New Roman" panose="02020603050405020304" pitchFamily="18" charset="0"/>
                <a:cs typeface="Times New Roman" panose="02020603050405020304" pitchFamily="18" charset="0"/>
              </a:rPr>
              <a:t>Va unido al plano ideológico, es decir, todas aquellas ideas de la sociedad se expresan a través de escenas, objetos que refuerzan la idea a transmitir.</a:t>
            </a:r>
          </a:p>
          <a:p>
            <a:pPr marL="0" indent="0" algn="just">
              <a:buNone/>
            </a:pPr>
            <a:r>
              <a:rPr lang="es-CL" sz="2400" dirty="0">
                <a:latin typeface="Times New Roman" panose="02020603050405020304" pitchFamily="18" charset="0"/>
                <a:cs typeface="Times New Roman" panose="02020603050405020304" pitchFamily="18" charset="0"/>
              </a:rPr>
              <a:t>Lo rico que tiene es que es muy subjetivo y se puede INTERPRETAR de la manera que quieras.</a:t>
            </a:r>
          </a:p>
          <a:p>
            <a:pPr marL="0" indent="0" algn="just">
              <a:buNone/>
            </a:pPr>
            <a:r>
              <a:rPr lang="es-CL" sz="2400" dirty="0">
                <a:latin typeface="Times New Roman" panose="02020603050405020304" pitchFamily="18" charset="0"/>
                <a:cs typeface="Times New Roman" panose="02020603050405020304" pitchFamily="18" charset="0"/>
              </a:rPr>
              <a:t>Por ejemplo: la idea de una película puede ser que te llame a ser Libre. La escena simbólica sería algún salto al vacío, un viaje solo, una toma de decisión personal.</a:t>
            </a:r>
          </a:p>
        </p:txBody>
      </p:sp>
    </p:spTree>
    <p:extLst>
      <p:ext uri="{BB962C8B-B14F-4D97-AF65-F5344CB8AC3E}">
        <p14:creationId xmlns:p14="http://schemas.microsoft.com/office/powerpoint/2010/main" val="4247902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DC723E-CA78-4AEF-B592-5306E027B03C}"/>
              </a:ext>
            </a:extLst>
          </p:cNvPr>
          <p:cNvSpPr>
            <a:spLocks noGrp="1"/>
          </p:cNvSpPr>
          <p:nvPr>
            <p:ph type="title"/>
          </p:nvPr>
        </p:nvSpPr>
        <p:spPr/>
        <p:txBody>
          <a:bodyPr/>
          <a:lstStyle/>
          <a:p>
            <a:r>
              <a:rPr lang="es-CL" dirty="0"/>
              <a:t>Consideraciones para el taller</a:t>
            </a:r>
          </a:p>
        </p:txBody>
      </p:sp>
      <p:sp>
        <p:nvSpPr>
          <p:cNvPr id="3" name="Marcador de contenido 2">
            <a:extLst>
              <a:ext uri="{FF2B5EF4-FFF2-40B4-BE49-F238E27FC236}">
                <a16:creationId xmlns:a16="http://schemas.microsoft.com/office/drawing/2014/main" id="{9B7C20A2-8B13-4A76-A482-66B27BC4BA83}"/>
              </a:ext>
            </a:extLst>
          </p:cNvPr>
          <p:cNvSpPr>
            <a:spLocks noGrp="1"/>
          </p:cNvSpPr>
          <p:nvPr>
            <p:ph idx="1"/>
          </p:nvPr>
        </p:nvSpPr>
        <p:spPr/>
        <p:txBody>
          <a:bodyPr/>
          <a:lstStyle/>
          <a:p>
            <a:pPr marL="0" indent="0">
              <a:buNone/>
            </a:pPr>
            <a:r>
              <a:rPr lang="es-CL" dirty="0"/>
              <a:t>Acá veremos diferentes películas que deberán ser analizadas según el formato expuesto.</a:t>
            </a:r>
          </a:p>
          <a:p>
            <a:pPr marL="0" indent="0">
              <a:buNone/>
            </a:pPr>
            <a:r>
              <a:rPr lang="es-CL" dirty="0"/>
              <a:t>Veremos todo tipo de películas, y de todas las épocas.</a:t>
            </a:r>
          </a:p>
          <a:p>
            <a:pPr marL="0" indent="0">
              <a:buNone/>
            </a:pPr>
            <a:endParaRPr lang="es-CL" dirty="0"/>
          </a:p>
          <a:p>
            <a:pPr marL="0" indent="0">
              <a:buNone/>
            </a:pPr>
            <a:r>
              <a:rPr lang="es-CL" dirty="0"/>
              <a:t>Espero que sea una experiencia de goce y de disfrute, y porque no, de unidad con la familia, en estos tiempos de Coronavirus.</a:t>
            </a:r>
          </a:p>
          <a:p>
            <a:pPr marL="0" indent="0">
              <a:buNone/>
            </a:pPr>
            <a:endParaRPr lang="es-CL" dirty="0"/>
          </a:p>
          <a:p>
            <a:pPr marL="0" indent="0">
              <a:buNone/>
            </a:pPr>
            <a:r>
              <a:rPr lang="es-CL" dirty="0"/>
              <a:t>Su profesor.</a:t>
            </a:r>
          </a:p>
          <a:p>
            <a:pPr marL="0" indent="0">
              <a:buNone/>
            </a:pPr>
            <a:endParaRPr lang="es-CL" dirty="0"/>
          </a:p>
        </p:txBody>
      </p:sp>
    </p:spTree>
    <p:extLst>
      <p:ext uri="{BB962C8B-B14F-4D97-AF65-F5344CB8AC3E}">
        <p14:creationId xmlns:p14="http://schemas.microsoft.com/office/powerpoint/2010/main" val="3357075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0E8545-880F-4220-8AE0-21A6EB03A445}"/>
              </a:ext>
            </a:extLst>
          </p:cNvPr>
          <p:cNvSpPr>
            <a:spLocks noGrp="1"/>
          </p:cNvSpPr>
          <p:nvPr>
            <p:ph type="title"/>
          </p:nvPr>
        </p:nvSpPr>
        <p:spPr/>
        <p:txBody>
          <a:bodyPr/>
          <a:lstStyle/>
          <a:p>
            <a:r>
              <a:rPr lang="es-CL" dirty="0"/>
              <a:t>Actividad Preliminar:</a:t>
            </a:r>
          </a:p>
        </p:txBody>
      </p:sp>
      <p:sp>
        <p:nvSpPr>
          <p:cNvPr id="3" name="Marcador de contenido 2">
            <a:extLst>
              <a:ext uri="{FF2B5EF4-FFF2-40B4-BE49-F238E27FC236}">
                <a16:creationId xmlns:a16="http://schemas.microsoft.com/office/drawing/2014/main" id="{0535C41B-3BA2-4179-B5E6-15D802995E1F}"/>
              </a:ext>
            </a:extLst>
          </p:cNvPr>
          <p:cNvSpPr>
            <a:spLocks noGrp="1"/>
          </p:cNvSpPr>
          <p:nvPr>
            <p:ph idx="1"/>
          </p:nvPr>
        </p:nvSpPr>
        <p:spPr/>
        <p:txBody>
          <a:bodyPr/>
          <a:lstStyle/>
          <a:p>
            <a:pPr>
              <a:buAutoNum type="arabicParenR"/>
            </a:pPr>
            <a:r>
              <a:rPr lang="es-CL" dirty="0"/>
              <a:t>Seleccione su película favorita</a:t>
            </a:r>
          </a:p>
          <a:p>
            <a:pPr>
              <a:buAutoNum type="arabicParenR"/>
            </a:pPr>
            <a:r>
              <a:rPr lang="es-CL" dirty="0"/>
              <a:t>Realice un breve análisis de la película, usando los contenidos expuestos en esta presentación. La idea es realizar como profesor un diagnóstico de mis estudiantes para tener claridad con su proceso durante el año.</a:t>
            </a:r>
          </a:p>
          <a:p>
            <a:pPr>
              <a:buAutoNum type="arabicParenR"/>
            </a:pPr>
            <a:r>
              <a:rPr lang="es-CL" dirty="0"/>
              <a:t>La extensión del trabajo que no sea mayor a una página.</a:t>
            </a:r>
          </a:p>
          <a:p>
            <a:pPr>
              <a:buAutoNum type="arabicParenR"/>
            </a:pPr>
            <a:r>
              <a:rPr lang="es-CL" dirty="0"/>
              <a:t>Utilice la plantilla que está en la siguiente diapositiva  para guiarse </a:t>
            </a:r>
          </a:p>
          <a:p>
            <a:pPr>
              <a:buAutoNum type="arabicParenR"/>
            </a:pPr>
            <a:r>
              <a:rPr lang="es-CL" dirty="0"/>
              <a:t>Se responde en el documento Word y se le envía al profesor.</a:t>
            </a:r>
          </a:p>
        </p:txBody>
      </p:sp>
    </p:spTree>
    <p:extLst>
      <p:ext uri="{BB962C8B-B14F-4D97-AF65-F5344CB8AC3E}">
        <p14:creationId xmlns:p14="http://schemas.microsoft.com/office/powerpoint/2010/main" val="3662117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9531D-29A2-4E49-9166-B5507AB2264B}"/>
              </a:ext>
            </a:extLst>
          </p:cNvPr>
          <p:cNvSpPr>
            <a:spLocks noGrp="1"/>
          </p:cNvSpPr>
          <p:nvPr>
            <p:ph type="title"/>
          </p:nvPr>
        </p:nvSpPr>
        <p:spPr>
          <a:xfrm>
            <a:off x="2128095" y="0"/>
            <a:ext cx="8911687" cy="1280890"/>
          </a:xfrm>
        </p:spPr>
        <p:txBody>
          <a:bodyPr/>
          <a:lstStyle/>
          <a:p>
            <a:r>
              <a:rPr lang="es-CL" dirty="0"/>
              <a:t>Plantilla de trabajo</a:t>
            </a:r>
          </a:p>
        </p:txBody>
      </p:sp>
      <p:sp>
        <p:nvSpPr>
          <p:cNvPr id="3" name="Marcador de contenido 2">
            <a:extLst>
              <a:ext uri="{FF2B5EF4-FFF2-40B4-BE49-F238E27FC236}">
                <a16:creationId xmlns:a16="http://schemas.microsoft.com/office/drawing/2014/main" id="{C2C30CB0-9226-4010-88DD-A7773AD28EDA}"/>
              </a:ext>
            </a:extLst>
          </p:cNvPr>
          <p:cNvSpPr>
            <a:spLocks noGrp="1"/>
          </p:cNvSpPr>
          <p:nvPr>
            <p:ph idx="1"/>
          </p:nvPr>
        </p:nvSpPr>
        <p:spPr>
          <a:xfrm>
            <a:off x="2589212" y="623455"/>
            <a:ext cx="8915400" cy="5287767"/>
          </a:xfrm>
        </p:spPr>
        <p:txBody>
          <a:bodyPr/>
          <a:lstStyle/>
          <a:p>
            <a:pPr marL="0" indent="0">
              <a:buNone/>
            </a:pPr>
            <a:r>
              <a:rPr lang="es-CL" dirty="0"/>
              <a:t>Nombre de la Película:</a:t>
            </a:r>
          </a:p>
          <a:p>
            <a:pPr marL="0" indent="0">
              <a:buNone/>
            </a:pPr>
            <a:r>
              <a:rPr lang="es-CL" dirty="0"/>
              <a:t>Nombre del alumno: </a:t>
            </a:r>
          </a:p>
          <a:p>
            <a:pPr marL="0" indent="0">
              <a:buNone/>
            </a:pPr>
            <a:r>
              <a:rPr lang="es-CL" dirty="0"/>
              <a:t>Curso:</a:t>
            </a:r>
          </a:p>
        </p:txBody>
      </p:sp>
      <p:graphicFrame>
        <p:nvGraphicFramePr>
          <p:cNvPr id="6" name="Tabla 6">
            <a:extLst>
              <a:ext uri="{FF2B5EF4-FFF2-40B4-BE49-F238E27FC236}">
                <a16:creationId xmlns:a16="http://schemas.microsoft.com/office/drawing/2014/main" id="{8DC05DFA-0ADE-47A2-A5A3-ED18148D1E2F}"/>
              </a:ext>
            </a:extLst>
          </p:cNvPr>
          <p:cNvGraphicFramePr>
            <a:graphicFrameLocks noGrp="1"/>
          </p:cNvGraphicFramePr>
          <p:nvPr>
            <p:extLst>
              <p:ext uri="{D42A27DB-BD31-4B8C-83A1-F6EECF244321}">
                <p14:modId xmlns:p14="http://schemas.microsoft.com/office/powerpoint/2010/main" val="2213905230"/>
              </p:ext>
            </p:extLst>
          </p:nvPr>
        </p:nvGraphicFramePr>
        <p:xfrm>
          <a:off x="2589212" y="1904345"/>
          <a:ext cx="8128000" cy="4754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975845094"/>
                    </a:ext>
                  </a:extLst>
                </a:gridCol>
                <a:gridCol w="4064000">
                  <a:extLst>
                    <a:ext uri="{9D8B030D-6E8A-4147-A177-3AD203B41FA5}">
                      <a16:colId xmlns:a16="http://schemas.microsoft.com/office/drawing/2014/main" val="2017662070"/>
                    </a:ext>
                  </a:extLst>
                </a:gridCol>
              </a:tblGrid>
              <a:tr h="0">
                <a:tc>
                  <a:txBody>
                    <a:bodyPr/>
                    <a:lstStyle/>
                    <a:p>
                      <a:r>
                        <a:rPr lang="es-CL" dirty="0"/>
                        <a:t>PLANO PERSONAL</a:t>
                      </a:r>
                    </a:p>
                  </a:txBody>
                  <a:tcPr/>
                </a:tc>
                <a:tc>
                  <a:txBody>
                    <a:bodyPr/>
                    <a:lstStyle/>
                    <a:p>
                      <a:r>
                        <a:rPr lang="es-CL" dirty="0"/>
                        <a:t>PLANO SOCIETAL</a:t>
                      </a:r>
                    </a:p>
                  </a:txBody>
                  <a:tcPr/>
                </a:tc>
                <a:extLst>
                  <a:ext uri="{0D108BD9-81ED-4DB2-BD59-A6C34878D82A}">
                    <a16:rowId xmlns:a16="http://schemas.microsoft.com/office/drawing/2014/main" val="2267181983"/>
                  </a:ext>
                </a:extLst>
              </a:tr>
              <a:tr h="370840">
                <a:tc>
                  <a:txBody>
                    <a:bodyPr/>
                    <a:lstStyle/>
                    <a:p>
                      <a:r>
                        <a:rPr lang="es-CL" dirty="0"/>
                        <a:t>INTRAPERSONAL:</a:t>
                      </a:r>
                    </a:p>
                    <a:p>
                      <a:r>
                        <a:rPr lang="es-CL" dirty="0"/>
                        <a:t>Protagonista (nombre): </a:t>
                      </a:r>
                    </a:p>
                    <a:p>
                      <a:endParaRPr lang="es-CL" dirty="0"/>
                    </a:p>
                    <a:p>
                      <a:endParaRPr lang="es-CL" dirty="0"/>
                    </a:p>
                    <a:p>
                      <a:endParaRPr lang="es-CL" dirty="0"/>
                    </a:p>
                  </a:txBody>
                  <a:tcPr/>
                </a:tc>
                <a:tc>
                  <a:txBody>
                    <a:bodyPr/>
                    <a:lstStyle/>
                    <a:p>
                      <a:r>
                        <a:rPr lang="es-CL" dirty="0"/>
                        <a:t>IDEOLÓGICO</a:t>
                      </a:r>
                    </a:p>
                    <a:p>
                      <a:r>
                        <a:rPr lang="es-CL" dirty="0"/>
                        <a:t>Caracterización de las ideas contenidas en la película</a:t>
                      </a:r>
                    </a:p>
                  </a:txBody>
                  <a:tcPr/>
                </a:tc>
                <a:extLst>
                  <a:ext uri="{0D108BD9-81ED-4DB2-BD59-A6C34878D82A}">
                    <a16:rowId xmlns:a16="http://schemas.microsoft.com/office/drawing/2014/main" val="3077878950"/>
                  </a:ext>
                </a:extLst>
              </a:tr>
              <a:tr h="370840">
                <a:tc>
                  <a:txBody>
                    <a:bodyPr/>
                    <a:lstStyle/>
                    <a:p>
                      <a:r>
                        <a:rPr lang="es-CL" dirty="0"/>
                        <a:t>INTERPERSONAL</a:t>
                      </a:r>
                    </a:p>
                    <a:p>
                      <a:r>
                        <a:rPr lang="es-CL" dirty="0"/>
                        <a:t>Protagonista (nombre):</a:t>
                      </a:r>
                    </a:p>
                    <a:p>
                      <a:endParaRPr lang="es-CL" dirty="0"/>
                    </a:p>
                    <a:p>
                      <a:endParaRPr lang="es-CL" dirty="0"/>
                    </a:p>
                    <a:p>
                      <a:endParaRPr lang="es-CL" dirty="0"/>
                    </a:p>
                  </a:txBody>
                  <a:tcPr/>
                </a:tc>
                <a:tc>
                  <a:txBody>
                    <a:bodyPr/>
                    <a:lstStyle/>
                    <a:p>
                      <a:r>
                        <a:rPr lang="es-CL" dirty="0"/>
                        <a:t>SIMBÓLICO</a:t>
                      </a:r>
                    </a:p>
                    <a:p>
                      <a:r>
                        <a:rPr lang="es-CL" dirty="0"/>
                        <a:t>Caracteriza símbolos en la película</a:t>
                      </a:r>
                    </a:p>
                  </a:txBody>
                  <a:tcPr/>
                </a:tc>
                <a:extLst>
                  <a:ext uri="{0D108BD9-81ED-4DB2-BD59-A6C34878D82A}">
                    <a16:rowId xmlns:a16="http://schemas.microsoft.com/office/drawing/2014/main" val="157197333"/>
                  </a:ext>
                </a:extLst>
              </a:tr>
              <a:tr h="370840">
                <a:tc>
                  <a:txBody>
                    <a:bodyPr/>
                    <a:lstStyle/>
                    <a:p>
                      <a:r>
                        <a:rPr lang="es-CL" dirty="0"/>
                        <a:t>TRANSPERSONAL</a:t>
                      </a:r>
                    </a:p>
                    <a:p>
                      <a:r>
                        <a:rPr lang="es-CL" dirty="0"/>
                        <a:t>Protagonista (nombre)</a:t>
                      </a:r>
                    </a:p>
                    <a:p>
                      <a:endParaRPr lang="es-CL" dirty="0"/>
                    </a:p>
                    <a:p>
                      <a:endParaRPr lang="es-CL" dirty="0"/>
                    </a:p>
                    <a:p>
                      <a:endParaRPr lang="es-CL" dirty="0"/>
                    </a:p>
                  </a:txBody>
                  <a:tcPr/>
                </a:tc>
                <a:tc>
                  <a:txBody>
                    <a:bodyPr/>
                    <a:lstStyle/>
                    <a:p>
                      <a:r>
                        <a:rPr lang="es-CL" dirty="0"/>
                        <a:t>Estético: Son los aspectos artísticos de la obra (montaje, musicalización, edición, etc.). </a:t>
                      </a:r>
                      <a:r>
                        <a:rPr lang="es-CL" b="1" dirty="0">
                          <a:solidFill>
                            <a:srgbClr val="FF0000"/>
                          </a:solidFill>
                        </a:rPr>
                        <a:t>No se hablará de ello en este taller. </a:t>
                      </a:r>
                    </a:p>
                  </a:txBody>
                  <a:tcPr/>
                </a:tc>
                <a:extLst>
                  <a:ext uri="{0D108BD9-81ED-4DB2-BD59-A6C34878D82A}">
                    <a16:rowId xmlns:a16="http://schemas.microsoft.com/office/drawing/2014/main" val="516205684"/>
                  </a:ext>
                </a:extLst>
              </a:tr>
            </a:tbl>
          </a:graphicData>
        </a:graphic>
      </p:graphicFrame>
    </p:spTree>
    <p:extLst>
      <p:ext uri="{BB962C8B-B14F-4D97-AF65-F5344CB8AC3E}">
        <p14:creationId xmlns:p14="http://schemas.microsoft.com/office/powerpoint/2010/main" val="136846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8106E1-D587-478A-88D7-BD6D234B7B72}"/>
              </a:ext>
            </a:extLst>
          </p:cNvPr>
          <p:cNvSpPr>
            <a:spLocks noGrp="1"/>
          </p:cNvSpPr>
          <p:nvPr>
            <p:ph type="title"/>
          </p:nvPr>
        </p:nvSpPr>
        <p:spPr>
          <a:xfrm>
            <a:off x="1565565" y="346364"/>
            <a:ext cx="10063740" cy="1288472"/>
          </a:xfrm>
        </p:spPr>
        <p:txBody>
          <a:bodyPr/>
          <a:lstStyle/>
          <a:p>
            <a:pPr algn="ctr"/>
            <a:r>
              <a:rPr lang="es-CL" dirty="0">
                <a:latin typeface="Times New Roman" panose="02020603050405020304" pitchFamily="18" charset="0"/>
                <a:cs typeface="Times New Roman" panose="02020603050405020304" pitchFamily="18" charset="0"/>
              </a:rPr>
              <a:t>¿Por qué de un taller de apreciación cinematográfica?</a:t>
            </a:r>
          </a:p>
        </p:txBody>
      </p:sp>
      <p:sp>
        <p:nvSpPr>
          <p:cNvPr id="5" name="Marcador de contenido 4">
            <a:extLst>
              <a:ext uri="{FF2B5EF4-FFF2-40B4-BE49-F238E27FC236}">
                <a16:creationId xmlns:a16="http://schemas.microsoft.com/office/drawing/2014/main" id="{E51D2F8D-2046-4745-B7D3-44127209AF62}"/>
              </a:ext>
            </a:extLst>
          </p:cNvPr>
          <p:cNvSpPr>
            <a:spLocks noGrp="1"/>
          </p:cNvSpPr>
          <p:nvPr>
            <p:ph idx="1"/>
          </p:nvPr>
        </p:nvSpPr>
        <p:spPr>
          <a:xfrm>
            <a:off x="1995054" y="2133600"/>
            <a:ext cx="9509558" cy="4378036"/>
          </a:xfrm>
        </p:spPr>
        <p:txBody>
          <a:bodyPr>
            <a:normAutofit/>
          </a:bodyPr>
          <a:lstStyle/>
          <a:p>
            <a:pPr marL="0" indent="0">
              <a:buNone/>
            </a:pPr>
            <a:r>
              <a:rPr lang="es-CL" sz="2000" dirty="0">
                <a:latin typeface="Times New Roman" panose="02020603050405020304" pitchFamily="18" charset="0"/>
                <a:cs typeface="Times New Roman" panose="02020603050405020304" pitchFamily="18" charset="0"/>
              </a:rPr>
              <a:t>Cuando vemos una película estamos frente a una expresión de arte, que muchas veces lo olvidamos. </a:t>
            </a:r>
          </a:p>
          <a:p>
            <a:pPr marL="0" indent="0">
              <a:buNone/>
            </a:pPr>
            <a:r>
              <a:rPr lang="es-CL" sz="2000" dirty="0">
                <a:latin typeface="Times New Roman" panose="02020603050405020304" pitchFamily="18" charset="0"/>
                <a:cs typeface="Times New Roman" panose="02020603050405020304" pitchFamily="18" charset="0"/>
              </a:rPr>
              <a:t>Se nos transforma únicamente en un medio de entretención.</a:t>
            </a:r>
          </a:p>
          <a:p>
            <a:pPr marL="0" indent="0">
              <a:buNone/>
            </a:pPr>
            <a:r>
              <a:rPr lang="es-CL" sz="2000" dirty="0">
                <a:latin typeface="Times New Roman" panose="02020603050405020304" pitchFamily="18" charset="0"/>
                <a:cs typeface="Times New Roman" panose="02020603050405020304" pitchFamily="18" charset="0"/>
              </a:rPr>
              <a:t>Con esto el Cine pierde su calidad como una forma de aprender a conocernos a nosotros mismos y nuestra sociedad, y ser una ventana al ser humano.</a:t>
            </a:r>
          </a:p>
          <a:p>
            <a:pPr marL="0" indent="0">
              <a:buNone/>
            </a:pPr>
            <a:endParaRPr lang="es-CL" sz="2000" dirty="0">
              <a:latin typeface="Times New Roman" panose="02020603050405020304" pitchFamily="18" charset="0"/>
              <a:cs typeface="Times New Roman" panose="02020603050405020304" pitchFamily="18" charset="0"/>
            </a:endParaRPr>
          </a:p>
          <a:p>
            <a:pPr marL="0" indent="0">
              <a:buNone/>
            </a:pPr>
            <a:r>
              <a:rPr lang="es-CL" sz="2000" dirty="0">
                <a:latin typeface="Times New Roman" panose="02020603050405020304" pitchFamily="18" charset="0"/>
                <a:cs typeface="Times New Roman" panose="02020603050405020304" pitchFamily="18" charset="0"/>
              </a:rPr>
              <a:t>En este taller lo que se buscará es aprender a disfrutar del Cine a los largo de su historia y que sean capaces de reflexionar sobre ustedes mismo y el mundo.</a:t>
            </a:r>
          </a:p>
          <a:p>
            <a:pPr marL="0" indent="0">
              <a:buNone/>
            </a:pPr>
            <a:endParaRPr lang="es-CL" sz="2000" dirty="0">
              <a:latin typeface="Times New Roman" panose="02020603050405020304" pitchFamily="18" charset="0"/>
              <a:cs typeface="Times New Roman" panose="02020603050405020304" pitchFamily="18" charset="0"/>
            </a:endParaRPr>
          </a:p>
          <a:p>
            <a:pPr marL="0" indent="0">
              <a:buNone/>
            </a:pPr>
            <a:endParaRPr lang="es-C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652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E6B086-F8CE-4447-962B-6B7A7A535040}"/>
              </a:ext>
            </a:extLst>
          </p:cNvPr>
          <p:cNvSpPr>
            <a:spLocks noGrp="1"/>
          </p:cNvSpPr>
          <p:nvPr>
            <p:ph type="title"/>
          </p:nvPr>
        </p:nvSpPr>
        <p:spPr/>
        <p:txBody>
          <a:bodyPr/>
          <a:lstStyle/>
          <a:p>
            <a:r>
              <a:rPr lang="es-CL" dirty="0">
                <a:latin typeface="Times New Roman" panose="02020603050405020304" pitchFamily="18" charset="0"/>
                <a:cs typeface="Times New Roman" panose="02020603050405020304" pitchFamily="18" charset="0"/>
              </a:rPr>
              <a:t>¿Cómo analizamos una película?</a:t>
            </a:r>
          </a:p>
        </p:txBody>
      </p:sp>
      <p:sp>
        <p:nvSpPr>
          <p:cNvPr id="3" name="Marcador de contenido 2">
            <a:extLst>
              <a:ext uri="{FF2B5EF4-FFF2-40B4-BE49-F238E27FC236}">
                <a16:creationId xmlns:a16="http://schemas.microsoft.com/office/drawing/2014/main" id="{0D01683B-6F96-42E2-AAC0-09F2641C24F6}"/>
              </a:ext>
            </a:extLst>
          </p:cNvPr>
          <p:cNvSpPr>
            <a:spLocks noGrp="1"/>
          </p:cNvSpPr>
          <p:nvPr>
            <p:ph idx="1"/>
          </p:nvPr>
        </p:nvSpPr>
        <p:spPr>
          <a:xfrm>
            <a:off x="595746" y="2133600"/>
            <a:ext cx="11305310" cy="3777622"/>
          </a:xfrm>
        </p:spPr>
        <p:txBody>
          <a:bodyPr>
            <a:normAutofit/>
          </a:bodyPr>
          <a:lstStyle/>
          <a:p>
            <a:pPr marL="0" indent="0">
              <a:buNone/>
            </a:pPr>
            <a:r>
              <a:rPr lang="es-CL" sz="2800" dirty="0">
                <a:solidFill>
                  <a:schemeClr val="tx1"/>
                </a:solidFill>
              </a:rPr>
              <a:t>Existen diversas medidas para afrontar el análisis de las películas.</a:t>
            </a:r>
          </a:p>
          <a:p>
            <a:pPr marL="0" indent="0">
              <a:buNone/>
            </a:pPr>
            <a:r>
              <a:rPr lang="es-CL" sz="2800" dirty="0">
                <a:solidFill>
                  <a:schemeClr val="tx1"/>
                </a:solidFill>
              </a:rPr>
              <a:t>Uno de los formatos que utilizaremos será el que menos criterios técnicos posea, sino que será más integral con los diversos </a:t>
            </a:r>
            <a:r>
              <a:rPr lang="es-CL" sz="2800" b="1" u="sng" dirty="0">
                <a:solidFill>
                  <a:schemeClr val="tx1"/>
                </a:solidFill>
              </a:rPr>
              <a:t>PLANOS DEL SER HUMANO </a:t>
            </a:r>
          </a:p>
        </p:txBody>
      </p:sp>
    </p:spTree>
    <p:extLst>
      <p:ext uri="{BB962C8B-B14F-4D97-AF65-F5344CB8AC3E}">
        <p14:creationId xmlns:p14="http://schemas.microsoft.com/office/powerpoint/2010/main" val="2795664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563D89-22C9-4C38-9D34-E9E6FFC7F5EF}"/>
              </a:ext>
            </a:extLst>
          </p:cNvPr>
          <p:cNvSpPr>
            <a:spLocks noGrp="1"/>
          </p:cNvSpPr>
          <p:nvPr>
            <p:ph type="title"/>
          </p:nvPr>
        </p:nvSpPr>
        <p:spPr/>
        <p:txBody>
          <a:bodyPr/>
          <a:lstStyle/>
          <a:p>
            <a:r>
              <a:rPr lang="es-CL" dirty="0">
                <a:latin typeface="Times New Roman" panose="02020603050405020304" pitchFamily="18" charset="0"/>
                <a:cs typeface="Times New Roman" panose="02020603050405020304" pitchFamily="18" charset="0"/>
              </a:rPr>
              <a:t>PLANOS DEL SER HUMANO</a:t>
            </a:r>
          </a:p>
        </p:txBody>
      </p:sp>
      <p:sp>
        <p:nvSpPr>
          <p:cNvPr id="3" name="Marcador de contenido 2">
            <a:extLst>
              <a:ext uri="{FF2B5EF4-FFF2-40B4-BE49-F238E27FC236}">
                <a16:creationId xmlns:a16="http://schemas.microsoft.com/office/drawing/2014/main" id="{7EA7EB47-6107-439C-8B51-9F3CE6B91E19}"/>
              </a:ext>
            </a:extLst>
          </p:cNvPr>
          <p:cNvSpPr>
            <a:spLocks noGrp="1"/>
          </p:cNvSpPr>
          <p:nvPr>
            <p:ph idx="1"/>
          </p:nvPr>
        </p:nvSpPr>
        <p:spPr>
          <a:xfrm>
            <a:off x="1427018" y="2133600"/>
            <a:ext cx="10077594" cy="3777622"/>
          </a:xfrm>
        </p:spPr>
        <p:txBody>
          <a:bodyPr/>
          <a:lstStyle/>
          <a:p>
            <a:pPr marL="0" indent="0" algn="just">
              <a:buNone/>
            </a:pPr>
            <a:r>
              <a:rPr lang="es-CL" sz="3200" dirty="0">
                <a:latin typeface="Times New Roman" panose="02020603050405020304" pitchFamily="18" charset="0"/>
                <a:cs typeface="Times New Roman" panose="02020603050405020304" pitchFamily="18" charset="0"/>
              </a:rPr>
              <a:t>Existen dos planos del Ser Humano: </a:t>
            </a:r>
          </a:p>
          <a:p>
            <a:pPr algn="just">
              <a:buFontTx/>
              <a:buChar char="-"/>
            </a:pPr>
            <a:r>
              <a:rPr lang="es-CL" sz="3200" dirty="0">
                <a:latin typeface="Times New Roman" panose="02020603050405020304" pitchFamily="18" charset="0"/>
                <a:cs typeface="Times New Roman" panose="02020603050405020304" pitchFamily="18" charset="0"/>
              </a:rPr>
              <a:t>El plano Personal</a:t>
            </a:r>
          </a:p>
          <a:p>
            <a:pPr algn="just">
              <a:buFontTx/>
              <a:buChar char="-"/>
            </a:pPr>
            <a:r>
              <a:rPr lang="es-CL" sz="3200" dirty="0">
                <a:latin typeface="Times New Roman" panose="02020603050405020304" pitchFamily="18" charset="0"/>
                <a:cs typeface="Times New Roman" panose="02020603050405020304" pitchFamily="18" charset="0"/>
              </a:rPr>
              <a:t>El plano Social</a:t>
            </a:r>
          </a:p>
          <a:p>
            <a:pPr marL="0" indent="0">
              <a:buNone/>
            </a:pPr>
            <a:endParaRPr lang="es-CL" dirty="0"/>
          </a:p>
          <a:p>
            <a:pPr marL="0" indent="0">
              <a:buNone/>
            </a:pPr>
            <a:endParaRPr lang="es-CL" dirty="0"/>
          </a:p>
        </p:txBody>
      </p:sp>
    </p:spTree>
    <p:extLst>
      <p:ext uri="{BB962C8B-B14F-4D97-AF65-F5344CB8AC3E}">
        <p14:creationId xmlns:p14="http://schemas.microsoft.com/office/powerpoint/2010/main" val="355403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341888-A145-42C5-A627-20BB1E0658F7}"/>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F0BF6101-1311-40BE-BA29-693B052B498F}"/>
              </a:ext>
            </a:extLst>
          </p:cNvPr>
          <p:cNvSpPr>
            <a:spLocks noGrp="1"/>
          </p:cNvSpPr>
          <p:nvPr>
            <p:ph idx="1"/>
          </p:nvPr>
        </p:nvSpPr>
        <p:spPr/>
        <p:txBody>
          <a:bodyPr/>
          <a:lstStyle/>
          <a:p>
            <a:pPr marL="0" indent="0">
              <a:buNone/>
            </a:pPr>
            <a:r>
              <a:rPr lang="es-CL" dirty="0"/>
              <a:t> </a:t>
            </a:r>
          </a:p>
        </p:txBody>
      </p:sp>
      <p:pic>
        <p:nvPicPr>
          <p:cNvPr id="4" name="Imagen 3">
            <a:extLst>
              <a:ext uri="{FF2B5EF4-FFF2-40B4-BE49-F238E27FC236}">
                <a16:creationId xmlns:a16="http://schemas.microsoft.com/office/drawing/2014/main" id="{2E114BBB-EFED-4956-BC13-745CE4C0ACF1}"/>
              </a:ext>
            </a:extLst>
          </p:cNvPr>
          <p:cNvPicPr>
            <a:picLocks noChangeAspect="1"/>
          </p:cNvPicPr>
          <p:nvPr/>
        </p:nvPicPr>
        <p:blipFill>
          <a:blip r:embed="rId2"/>
          <a:stretch>
            <a:fillRect/>
          </a:stretch>
        </p:blipFill>
        <p:spPr>
          <a:xfrm>
            <a:off x="-390" y="0"/>
            <a:ext cx="12192780" cy="6858000"/>
          </a:xfrm>
          <a:prstGeom prst="rect">
            <a:avLst/>
          </a:prstGeom>
        </p:spPr>
      </p:pic>
    </p:spTree>
    <p:extLst>
      <p:ext uri="{BB962C8B-B14F-4D97-AF65-F5344CB8AC3E}">
        <p14:creationId xmlns:p14="http://schemas.microsoft.com/office/powerpoint/2010/main" val="297845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D36AE6-4FBB-4CBC-82C2-007FD81E16BE}"/>
              </a:ext>
            </a:extLst>
          </p:cNvPr>
          <p:cNvSpPr>
            <a:spLocks noGrp="1"/>
          </p:cNvSpPr>
          <p:nvPr>
            <p:ph type="title"/>
          </p:nvPr>
        </p:nvSpPr>
        <p:spPr/>
        <p:txBody>
          <a:bodyPr>
            <a:normAutofit/>
          </a:bodyPr>
          <a:lstStyle/>
          <a:p>
            <a:r>
              <a:rPr lang="es-CL" sz="4000" dirty="0">
                <a:latin typeface="Times New Roman" panose="02020603050405020304" pitchFamily="18" charset="0"/>
                <a:cs typeface="Times New Roman" panose="02020603050405020304" pitchFamily="18" charset="0"/>
              </a:rPr>
              <a:t>Plano Personal</a:t>
            </a:r>
          </a:p>
        </p:txBody>
      </p:sp>
      <p:sp>
        <p:nvSpPr>
          <p:cNvPr id="3" name="Marcador de contenido 2">
            <a:extLst>
              <a:ext uri="{FF2B5EF4-FFF2-40B4-BE49-F238E27FC236}">
                <a16:creationId xmlns:a16="http://schemas.microsoft.com/office/drawing/2014/main" id="{937880BB-E858-4A6E-87F9-877540C022CA}"/>
              </a:ext>
            </a:extLst>
          </p:cNvPr>
          <p:cNvSpPr>
            <a:spLocks noGrp="1"/>
          </p:cNvSpPr>
          <p:nvPr>
            <p:ph idx="1"/>
          </p:nvPr>
        </p:nvSpPr>
        <p:spPr>
          <a:xfrm>
            <a:off x="2589212" y="1787237"/>
            <a:ext cx="8915400" cy="4544290"/>
          </a:xfrm>
        </p:spPr>
        <p:txBody>
          <a:bodyPr>
            <a:normAutofit/>
          </a:bodyPr>
          <a:lstStyle/>
          <a:p>
            <a:pPr marL="0" indent="0">
              <a:buNone/>
            </a:pPr>
            <a:r>
              <a:rPr lang="es-CL" sz="2400" b="1" dirty="0"/>
              <a:t>Este tiene que ver con todas nuestras características personales e individuales. Es lo que se conoce con el desarrollo de nuestro YO, y como se relaciona con el mundo.</a:t>
            </a:r>
          </a:p>
          <a:p>
            <a:pPr marL="0" indent="0">
              <a:buNone/>
            </a:pPr>
            <a:r>
              <a:rPr lang="es-CL" sz="2400" b="1" dirty="0"/>
              <a:t>Dentro de esto están tres aspectos diferenciados:</a:t>
            </a:r>
          </a:p>
          <a:p>
            <a:pPr marL="0" indent="0">
              <a:buNone/>
            </a:pPr>
            <a:r>
              <a:rPr lang="es-CL" sz="2400" b="1" dirty="0"/>
              <a:t>-Intrapersonal</a:t>
            </a:r>
          </a:p>
          <a:p>
            <a:pPr marL="0" indent="0">
              <a:buNone/>
            </a:pPr>
            <a:r>
              <a:rPr lang="es-CL" sz="2400" b="1" dirty="0"/>
              <a:t>-Interpersonal</a:t>
            </a:r>
          </a:p>
          <a:p>
            <a:pPr marL="0" indent="0">
              <a:buNone/>
            </a:pPr>
            <a:r>
              <a:rPr lang="es-CL" sz="2400" b="1" dirty="0"/>
              <a:t>-Transpersonal</a:t>
            </a:r>
          </a:p>
        </p:txBody>
      </p:sp>
    </p:spTree>
    <p:extLst>
      <p:ext uri="{BB962C8B-B14F-4D97-AF65-F5344CB8AC3E}">
        <p14:creationId xmlns:p14="http://schemas.microsoft.com/office/powerpoint/2010/main" val="373424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8A97E6-8F57-488F-AE90-DFCB41B32FA5}"/>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F521CC04-37E2-4BE3-A258-707C9A7F5CA7}"/>
              </a:ext>
            </a:extLst>
          </p:cNvPr>
          <p:cNvSpPr>
            <a:spLocks noGrp="1"/>
          </p:cNvSpPr>
          <p:nvPr>
            <p:ph idx="1"/>
          </p:nvPr>
        </p:nvSpPr>
        <p:spPr>
          <a:xfrm>
            <a:off x="1662545" y="624110"/>
            <a:ext cx="9842067" cy="5287112"/>
          </a:xfrm>
        </p:spPr>
        <p:txBody>
          <a:bodyPr/>
          <a:lstStyle/>
          <a:p>
            <a:pPr marL="0" indent="0" algn="just">
              <a:buNone/>
            </a:pPr>
            <a:r>
              <a:rPr lang="es-CL" sz="2400" b="1" dirty="0">
                <a:latin typeface="Times New Roman" panose="02020603050405020304" pitchFamily="18" charset="0"/>
                <a:cs typeface="Times New Roman" panose="02020603050405020304" pitchFamily="18" charset="0"/>
              </a:rPr>
              <a:t>INTRAPERSONAL:</a:t>
            </a:r>
            <a:r>
              <a:rPr lang="es-CL" sz="2400" dirty="0">
                <a:latin typeface="Times New Roman" panose="02020603050405020304" pitchFamily="18" charset="0"/>
                <a:cs typeface="Times New Roman" panose="02020603050405020304" pitchFamily="18" charset="0"/>
              </a:rPr>
              <a:t> </a:t>
            </a:r>
          </a:p>
          <a:p>
            <a:pPr marL="0" indent="0" algn="just">
              <a:buNone/>
            </a:pPr>
            <a:endParaRPr lang="es-CL" sz="2400" dirty="0">
              <a:latin typeface="Times New Roman" panose="02020603050405020304" pitchFamily="18" charset="0"/>
              <a:cs typeface="Times New Roman" panose="02020603050405020304" pitchFamily="18" charset="0"/>
            </a:endParaRPr>
          </a:p>
          <a:p>
            <a:pPr marL="0" indent="0" algn="just">
              <a:buNone/>
            </a:pPr>
            <a:r>
              <a:rPr lang="es-CL" sz="2400" dirty="0">
                <a:latin typeface="Times New Roman" panose="02020603050405020304" pitchFamily="18" charset="0"/>
                <a:cs typeface="Times New Roman" panose="02020603050405020304" pitchFamily="18" charset="0"/>
              </a:rPr>
              <a:t>Este aspecto del ser humano tiene que ver con la forma de relacionarnos con nosotros mismos. Nuestras formas se pensar y sentir, nuestras motivaciones, miedos, alegrías y sufrimientos. Es una mirada hacia el fondo de uno mismo.</a:t>
            </a:r>
          </a:p>
          <a:p>
            <a:pPr marL="0" indent="0" algn="just">
              <a:buNone/>
            </a:pPr>
            <a:r>
              <a:rPr lang="es-CL" sz="2400" dirty="0">
                <a:latin typeface="Times New Roman" panose="02020603050405020304" pitchFamily="18" charset="0"/>
                <a:cs typeface="Times New Roman" panose="02020603050405020304" pitchFamily="18" charset="0"/>
              </a:rPr>
              <a:t>En el análisis de una película, sería ver cómo es la conducta de los personajes.</a:t>
            </a:r>
          </a:p>
          <a:p>
            <a:pPr marL="0" indent="0" algn="just">
              <a:buNone/>
            </a:pPr>
            <a:r>
              <a:rPr lang="es-CL" sz="2400" dirty="0">
                <a:latin typeface="Times New Roman" panose="02020603050405020304" pitchFamily="18" charset="0"/>
                <a:cs typeface="Times New Roman" panose="02020603050405020304" pitchFamily="18" charset="0"/>
              </a:rPr>
              <a:t>¿Por qué los personajes hacen lo que hacen? </a:t>
            </a:r>
          </a:p>
          <a:p>
            <a:pPr marL="0" indent="0">
              <a:buNone/>
            </a:pPr>
            <a:endParaRPr lang="es-CL" dirty="0"/>
          </a:p>
        </p:txBody>
      </p:sp>
    </p:spTree>
    <p:extLst>
      <p:ext uri="{BB962C8B-B14F-4D97-AF65-F5344CB8AC3E}">
        <p14:creationId xmlns:p14="http://schemas.microsoft.com/office/powerpoint/2010/main" val="2423317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8A97E6-8F57-488F-AE90-DFCB41B32FA5}"/>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F521CC04-37E2-4BE3-A258-707C9A7F5CA7}"/>
              </a:ext>
            </a:extLst>
          </p:cNvPr>
          <p:cNvSpPr>
            <a:spLocks noGrp="1"/>
          </p:cNvSpPr>
          <p:nvPr>
            <p:ph idx="1"/>
          </p:nvPr>
        </p:nvSpPr>
        <p:spPr>
          <a:xfrm>
            <a:off x="1662545" y="624110"/>
            <a:ext cx="9842067" cy="5287112"/>
          </a:xfrm>
        </p:spPr>
        <p:txBody>
          <a:bodyPr/>
          <a:lstStyle/>
          <a:p>
            <a:pPr marL="0" indent="0" algn="just">
              <a:buNone/>
            </a:pPr>
            <a:r>
              <a:rPr lang="es-CL" sz="2400" b="1" dirty="0">
                <a:latin typeface="Times New Roman" panose="02020603050405020304" pitchFamily="18" charset="0"/>
                <a:cs typeface="Times New Roman" panose="02020603050405020304" pitchFamily="18" charset="0"/>
              </a:rPr>
              <a:t>INTERPERSONAL:</a:t>
            </a:r>
            <a:r>
              <a:rPr lang="es-CL" sz="2400" dirty="0">
                <a:latin typeface="Times New Roman" panose="02020603050405020304" pitchFamily="18" charset="0"/>
                <a:cs typeface="Times New Roman" panose="02020603050405020304" pitchFamily="18" charset="0"/>
              </a:rPr>
              <a:t> </a:t>
            </a:r>
          </a:p>
          <a:p>
            <a:pPr marL="0" indent="0" algn="just">
              <a:buNone/>
            </a:pPr>
            <a:endParaRPr lang="es-CL" sz="2400" dirty="0">
              <a:latin typeface="Times New Roman" panose="02020603050405020304" pitchFamily="18" charset="0"/>
              <a:cs typeface="Times New Roman" panose="02020603050405020304" pitchFamily="18" charset="0"/>
            </a:endParaRPr>
          </a:p>
          <a:p>
            <a:pPr marL="0" indent="0" algn="just">
              <a:buNone/>
            </a:pPr>
            <a:r>
              <a:rPr lang="es-CL" sz="2400" dirty="0">
                <a:latin typeface="Times New Roman" panose="02020603050405020304" pitchFamily="18" charset="0"/>
                <a:cs typeface="Times New Roman" panose="02020603050405020304" pitchFamily="18" charset="0"/>
              </a:rPr>
              <a:t>Este aspecto del ser humano tiene que ver con la forma de relacionarnos con los demás. Indaga sobre cómo nos llevamos con las personas. Si somos pesados, amables, simpáticos, motivadores, abusivos, conciliadores, temerosos.</a:t>
            </a:r>
          </a:p>
          <a:p>
            <a:pPr marL="0" indent="0" algn="just">
              <a:buNone/>
            </a:pPr>
            <a:endParaRPr lang="es-CL" sz="2400" dirty="0">
              <a:latin typeface="Times New Roman" panose="02020603050405020304" pitchFamily="18" charset="0"/>
              <a:cs typeface="Times New Roman" panose="02020603050405020304" pitchFamily="18" charset="0"/>
            </a:endParaRPr>
          </a:p>
          <a:p>
            <a:pPr marL="0" indent="0" algn="just">
              <a:buNone/>
            </a:pPr>
            <a:r>
              <a:rPr lang="es-CL" sz="2400" dirty="0">
                <a:latin typeface="Times New Roman" panose="02020603050405020304" pitchFamily="18" charset="0"/>
                <a:cs typeface="Times New Roman" panose="02020603050405020304" pitchFamily="18" charset="0"/>
              </a:rPr>
              <a:t>Nos preguntamos aquí: ¿Cómo se relacionan los protagonistas con su entorno humano?</a:t>
            </a:r>
            <a:endParaRPr lang="es-CL" dirty="0"/>
          </a:p>
        </p:txBody>
      </p:sp>
    </p:spTree>
    <p:extLst>
      <p:ext uri="{BB962C8B-B14F-4D97-AF65-F5344CB8AC3E}">
        <p14:creationId xmlns:p14="http://schemas.microsoft.com/office/powerpoint/2010/main" val="65339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8A97E6-8F57-488F-AE90-DFCB41B32FA5}"/>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F521CC04-37E2-4BE3-A258-707C9A7F5CA7}"/>
              </a:ext>
            </a:extLst>
          </p:cNvPr>
          <p:cNvSpPr>
            <a:spLocks noGrp="1"/>
          </p:cNvSpPr>
          <p:nvPr>
            <p:ph idx="1"/>
          </p:nvPr>
        </p:nvSpPr>
        <p:spPr>
          <a:xfrm>
            <a:off x="1662545" y="624110"/>
            <a:ext cx="9842067" cy="5287112"/>
          </a:xfrm>
        </p:spPr>
        <p:txBody>
          <a:bodyPr/>
          <a:lstStyle/>
          <a:p>
            <a:pPr marL="0" indent="0" algn="just">
              <a:buNone/>
            </a:pPr>
            <a:r>
              <a:rPr lang="es-CL" sz="2400" b="1" dirty="0">
                <a:latin typeface="Times New Roman" panose="02020603050405020304" pitchFamily="18" charset="0"/>
                <a:cs typeface="Times New Roman" panose="02020603050405020304" pitchFamily="18" charset="0"/>
              </a:rPr>
              <a:t>TRANSPERSONAL:</a:t>
            </a:r>
            <a:r>
              <a:rPr lang="es-CL" sz="2400" dirty="0">
                <a:latin typeface="Times New Roman" panose="02020603050405020304" pitchFamily="18" charset="0"/>
                <a:cs typeface="Times New Roman" panose="02020603050405020304" pitchFamily="18" charset="0"/>
              </a:rPr>
              <a:t> </a:t>
            </a:r>
          </a:p>
          <a:p>
            <a:pPr marL="0" indent="0" algn="just">
              <a:buNone/>
            </a:pPr>
            <a:endParaRPr lang="es-CL" sz="2400" dirty="0">
              <a:latin typeface="Times New Roman" panose="02020603050405020304" pitchFamily="18" charset="0"/>
              <a:cs typeface="Times New Roman" panose="02020603050405020304" pitchFamily="18" charset="0"/>
            </a:endParaRPr>
          </a:p>
          <a:p>
            <a:pPr marL="0" indent="0" algn="just">
              <a:buNone/>
            </a:pPr>
            <a:r>
              <a:rPr lang="es-CL" sz="2400" dirty="0">
                <a:latin typeface="Times New Roman" panose="02020603050405020304" pitchFamily="18" charset="0"/>
                <a:cs typeface="Times New Roman" panose="02020603050405020304" pitchFamily="18" charset="0"/>
              </a:rPr>
              <a:t>Este aspecto del ser humano tiene que ver con las transformaciones o cambios que experimentamos en nuestra vida diaria.</a:t>
            </a:r>
          </a:p>
          <a:p>
            <a:pPr marL="0" indent="0" algn="just">
              <a:buNone/>
            </a:pPr>
            <a:r>
              <a:rPr lang="es-CL" sz="2400" dirty="0">
                <a:latin typeface="Times New Roman" panose="02020603050405020304" pitchFamily="18" charset="0"/>
                <a:cs typeface="Times New Roman" panose="02020603050405020304" pitchFamily="18" charset="0"/>
              </a:rPr>
              <a:t>Muchas veces no somos muy conscientes de ello porque no siempre experimentamos cambios y nos mantenemos siempre iguales.</a:t>
            </a:r>
          </a:p>
          <a:p>
            <a:pPr marL="0" indent="0" algn="just">
              <a:buNone/>
            </a:pPr>
            <a:r>
              <a:rPr lang="es-CL" sz="2400" dirty="0">
                <a:latin typeface="Times New Roman" panose="02020603050405020304" pitchFamily="18" charset="0"/>
                <a:cs typeface="Times New Roman" panose="02020603050405020304" pitchFamily="18" charset="0"/>
              </a:rPr>
              <a:t>En el cine nos preguntaremos: ¿Qué cambios tuvo el personajes? ¿Fueron cambios para bien o para mal? </a:t>
            </a:r>
          </a:p>
          <a:p>
            <a:pPr marL="0" indent="0" algn="just">
              <a:buNone/>
            </a:pPr>
            <a:r>
              <a:rPr lang="es-CL" sz="2400" dirty="0">
                <a:latin typeface="Times New Roman" panose="02020603050405020304" pitchFamily="18" charset="0"/>
                <a:cs typeface="Times New Roman" panose="02020603050405020304" pitchFamily="18" charset="0"/>
              </a:rPr>
              <a:t>En el Cine no siempre los personajes experimentan cambios, por tanto esta dimensión no siempre se da. Los Directores mantienen a los personajes tal cual de principio a fin. </a:t>
            </a:r>
            <a:endParaRPr lang="es-CL" dirty="0"/>
          </a:p>
        </p:txBody>
      </p:sp>
    </p:spTree>
    <p:extLst>
      <p:ext uri="{BB962C8B-B14F-4D97-AF65-F5344CB8AC3E}">
        <p14:creationId xmlns:p14="http://schemas.microsoft.com/office/powerpoint/2010/main" val="4114204231"/>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188</TotalTime>
  <Words>978</Words>
  <Application>Microsoft Office PowerPoint</Application>
  <PresentationFormat>Panorámica</PresentationFormat>
  <Paragraphs>99</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Century Gothic</vt:lpstr>
      <vt:lpstr>Times New Roman</vt:lpstr>
      <vt:lpstr>Wingdings 3</vt:lpstr>
      <vt:lpstr>Espiral</vt:lpstr>
      <vt:lpstr>Taller de Apreciación Cinematográfica</vt:lpstr>
      <vt:lpstr>¿Por qué de un taller de apreciación cinematográfica?</vt:lpstr>
      <vt:lpstr>¿Cómo analizamos una película?</vt:lpstr>
      <vt:lpstr>PLANOS DEL SER HUMANO</vt:lpstr>
      <vt:lpstr> </vt:lpstr>
      <vt:lpstr>Plano Personal</vt:lpstr>
      <vt:lpstr> </vt:lpstr>
      <vt:lpstr> </vt:lpstr>
      <vt:lpstr> </vt:lpstr>
      <vt:lpstr>Plano Social</vt:lpstr>
      <vt:lpstr> </vt:lpstr>
      <vt:lpstr> </vt:lpstr>
      <vt:lpstr>Consideraciones para el taller</vt:lpstr>
      <vt:lpstr>Actividad Preliminar:</vt:lpstr>
      <vt:lpstr>Plantilla de trabajo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Apreciación Cinematográfica</dc:title>
  <dc:creator>mauro.simplemente@gmail.com</dc:creator>
  <cp:lastModifiedBy>mauro.simplemente@gmail.com</cp:lastModifiedBy>
  <cp:revision>23</cp:revision>
  <dcterms:created xsi:type="dcterms:W3CDTF">2020-03-18T12:51:13Z</dcterms:created>
  <dcterms:modified xsi:type="dcterms:W3CDTF">2020-03-19T05:26:05Z</dcterms:modified>
</cp:coreProperties>
</file>