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302" r:id="rId3"/>
    <p:sldId id="304" r:id="rId4"/>
    <p:sldId id="317" r:id="rId5"/>
    <p:sldId id="305" r:id="rId6"/>
    <p:sldId id="306" r:id="rId7"/>
    <p:sldId id="307" r:id="rId8"/>
    <p:sldId id="318" r:id="rId9"/>
    <p:sldId id="308" r:id="rId10"/>
    <p:sldId id="309" r:id="rId11"/>
    <p:sldId id="310" r:id="rId12"/>
    <p:sldId id="311" r:id="rId13"/>
    <p:sldId id="312" r:id="rId14"/>
    <p:sldId id="314" r:id="rId15"/>
    <p:sldId id="315" r:id="rId16"/>
    <p:sldId id="316" r:id="rId17"/>
    <p:sldId id="319" r:id="rId18"/>
    <p:sldId id="321" r:id="rId19"/>
    <p:sldId id="320" r:id="rId20"/>
    <p:sldId id="313" r:id="rId21"/>
    <p:sldId id="303" r:id="rId22"/>
    <p:sldId id="322"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4"/>
    <a:srgbClr val="81CF00"/>
    <a:srgbClr val="FF1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B29A-2680-49FD-B37F-B2EF0661FB92}" type="doc">
      <dgm:prSet loTypeId="urn:microsoft.com/office/officeart/2005/8/layout/vList3#1" loCatId="list" qsTypeId="urn:microsoft.com/office/officeart/2005/8/quickstyle/simple1" qsCatId="simple" csTypeId="urn:microsoft.com/office/officeart/2005/8/colors/accent1_2" csCatId="accent1" phldr="1"/>
      <dgm:spPr/>
    </dgm:pt>
    <dgm:pt modelId="{8288C198-22DC-4412-99FB-5C98EA8B338C}">
      <dgm:prSet phldrT="[Texto]" custT="1"/>
      <dgm: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gm:spPr>
      <dgm:t>
        <a:bodyPr/>
        <a:lstStyle/>
        <a:p>
          <a:r>
            <a:rPr lang="es-CL" sz="4800" dirty="0" smtClean="0">
              <a:solidFill>
                <a:sysClr val="window" lastClr="FFFFFF"/>
              </a:solidFill>
              <a:latin typeface="Calibri" panose="020F0502020204030204"/>
              <a:ea typeface="+mn-ea"/>
              <a:cs typeface="+mn-cs"/>
            </a:rPr>
            <a:t>Dictadura y Gobierno militar</a:t>
          </a:r>
        </a:p>
      </dgm:t>
    </dgm:pt>
    <dgm:pt modelId="{5E7154C3-9359-4305-ACC3-4C9112A58D9F}" type="sibTrans" cxnId="{D49216AB-73A5-4EFC-9D42-9CA64D81B383}">
      <dgm:prSet/>
      <dgm:spPr/>
      <dgm:t>
        <a:bodyPr/>
        <a:lstStyle/>
        <a:p>
          <a:endParaRPr lang="es-CL"/>
        </a:p>
      </dgm:t>
    </dgm:pt>
    <dgm:pt modelId="{D675D322-D123-4050-9D2D-96DDC848BA5D}" type="parTrans" cxnId="{D49216AB-73A5-4EFC-9D42-9CA64D81B383}">
      <dgm:prSet/>
      <dgm:spPr/>
      <dgm:t>
        <a:bodyPr/>
        <a:lstStyle/>
        <a:p>
          <a:endParaRPr lang="es-CL"/>
        </a:p>
      </dgm:t>
    </dgm:pt>
    <dgm:pt modelId="{CFF0DE95-6F1F-4515-A172-B0A47F9FFF04}" type="pres">
      <dgm:prSet presAssocID="{4BDCB29A-2680-49FD-B37F-B2EF0661FB92}" presName="linearFlow" presStyleCnt="0">
        <dgm:presLayoutVars>
          <dgm:dir/>
          <dgm:resizeHandles val="exact"/>
        </dgm:presLayoutVars>
      </dgm:prSet>
      <dgm:spPr/>
    </dgm:pt>
    <dgm:pt modelId="{8E312D16-8280-4BCC-A04E-3737E49858B2}" type="pres">
      <dgm:prSet presAssocID="{8288C198-22DC-4412-99FB-5C98EA8B338C}" presName="composite" presStyleCnt="0"/>
      <dgm:spPr/>
    </dgm:pt>
    <dgm:pt modelId="{73DF5B4F-0B04-4496-9731-DDFB9198443A}" type="pres">
      <dgm:prSet presAssocID="{8288C198-22DC-4412-99FB-5C98EA8B338C}" presName="imgShp" presStyleLbl="fgImgPlace1" presStyleIdx="0" presStyleCnt="1" custLinFactNeighborX="1958" custLinFactNeighborY="-25130"/>
      <dgm:spPr>
        <a:xfrm>
          <a:off x="825788" y="698971"/>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82950CDF-FB91-4815-A4CF-F90A31C5ED2D}" type="pres">
      <dgm:prSet presAssocID="{8288C198-22DC-4412-99FB-5C98EA8B338C}" presName="txShp" presStyleLbl="node1" presStyleIdx="0" presStyleCnt="1" custLinFactNeighborY="-22296">
        <dgm:presLayoutVars>
          <dgm:bulletEnabled val="1"/>
        </dgm:presLayoutVars>
      </dgm:prSet>
      <dgm:spPr/>
      <dgm:t>
        <a:bodyPr/>
        <a:lstStyle/>
        <a:p>
          <a:endParaRPr lang="es-ES"/>
        </a:p>
      </dgm:t>
    </dgm:pt>
  </dgm:ptLst>
  <dgm:cxnLst>
    <dgm:cxn modelId="{D49216AB-73A5-4EFC-9D42-9CA64D81B383}" srcId="{4BDCB29A-2680-49FD-B37F-B2EF0661FB92}" destId="{8288C198-22DC-4412-99FB-5C98EA8B338C}" srcOrd="0" destOrd="0" parTransId="{D675D322-D123-4050-9D2D-96DDC848BA5D}" sibTransId="{5E7154C3-9359-4305-ACC3-4C9112A58D9F}"/>
    <dgm:cxn modelId="{C678309B-BCE5-40CE-8E60-2C03D109B1B8}" type="presOf" srcId="{8288C198-22DC-4412-99FB-5C98EA8B338C}" destId="{82950CDF-FB91-4815-A4CF-F90A31C5ED2D}" srcOrd="0" destOrd="0" presId="urn:microsoft.com/office/officeart/2005/8/layout/vList3#1"/>
    <dgm:cxn modelId="{1F3BA991-2A1A-4A49-B0C4-A0C5900CD7D9}" type="presOf" srcId="{4BDCB29A-2680-49FD-B37F-B2EF0661FB92}" destId="{CFF0DE95-6F1F-4515-A172-B0A47F9FFF04}" srcOrd="0" destOrd="0" presId="urn:microsoft.com/office/officeart/2005/8/layout/vList3#1"/>
    <dgm:cxn modelId="{1C5CC091-7AC9-42EC-8F01-AAA4B8947FF8}" type="presParOf" srcId="{CFF0DE95-6F1F-4515-A172-B0A47F9FFF04}" destId="{8E312D16-8280-4BCC-A04E-3737E49858B2}" srcOrd="0" destOrd="0" presId="urn:microsoft.com/office/officeart/2005/8/layout/vList3#1"/>
    <dgm:cxn modelId="{4B239D1D-1E28-4D7D-880E-3F83F1557F70}" type="presParOf" srcId="{8E312D16-8280-4BCC-A04E-3737E49858B2}" destId="{73DF5B4F-0B04-4496-9731-DDFB9198443A}" srcOrd="0" destOrd="0" presId="urn:microsoft.com/office/officeart/2005/8/layout/vList3#1"/>
    <dgm:cxn modelId="{FD6F670F-9A77-4E6D-A172-37197FC1992F}" type="presParOf" srcId="{8E312D16-8280-4BCC-A04E-3737E49858B2}" destId="{82950CDF-FB91-4815-A4CF-F90A31C5ED2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0CDF-FB91-4815-A4CF-F90A31C5ED2D}">
      <dsp:nvSpPr>
        <dsp:cNvPr id="0" name=""/>
        <dsp:cNvSpPr/>
      </dsp:nvSpPr>
      <dsp: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182880" rIns="341376" bIns="182880" numCol="1" spcCol="1270" anchor="ctr" anchorCtr="0">
          <a:noAutofit/>
        </a:bodyPr>
        <a:lstStyle/>
        <a:p>
          <a:pPr lvl="0" algn="ctr" defTabSz="2133600">
            <a:lnSpc>
              <a:spcPct val="90000"/>
            </a:lnSpc>
            <a:spcBef>
              <a:spcPct val="0"/>
            </a:spcBef>
            <a:spcAft>
              <a:spcPct val="35000"/>
            </a:spcAft>
          </a:pPr>
          <a:r>
            <a:rPr lang="es-CL" sz="4800" kern="1200" dirty="0" smtClean="0">
              <a:solidFill>
                <a:sysClr val="window" lastClr="FFFFFF"/>
              </a:solidFill>
              <a:latin typeface="Calibri" panose="020F0502020204030204"/>
              <a:ea typeface="+mn-ea"/>
              <a:cs typeface="+mn-cs"/>
            </a:rPr>
            <a:t>Dictadura y Gobierno militar</a:t>
          </a:r>
        </a:p>
      </dsp:txBody>
      <dsp:txXfrm rot="10800000">
        <a:off x="3063239" y="785784"/>
        <a:ext cx="5314950" cy="3063240"/>
      </dsp:txXfrm>
    </dsp:sp>
    <dsp:sp modelId="{73DF5B4F-0B04-4496-9731-DDFB9198443A}">
      <dsp:nvSpPr>
        <dsp:cNvPr id="0" name=""/>
        <dsp:cNvSpPr/>
      </dsp:nvSpPr>
      <dsp:spPr>
        <a:xfrm>
          <a:off x="825788" y="698971"/>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FBDFA-A3BA-434B-8600-E274D7C15433}" type="datetimeFigureOut">
              <a:rPr lang="es-CL" smtClean="0"/>
              <a:pPr/>
              <a:t>18-03-2020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38DA0-FE28-4FDD-B213-97BCC7346F5B}" type="slidenum">
              <a:rPr lang="es-CL" smtClean="0"/>
              <a:pPr/>
              <a:t>‹Nº›</a:t>
            </a:fld>
            <a:endParaRPr lang="es-CL"/>
          </a:p>
        </p:txBody>
      </p:sp>
    </p:spTree>
    <p:extLst>
      <p:ext uri="{BB962C8B-B14F-4D97-AF65-F5344CB8AC3E}">
        <p14:creationId xmlns:p14="http://schemas.microsoft.com/office/powerpoint/2010/main" val="68164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F5E593F-7E91-4A21-AF32-001870212F96}" type="datetimeFigureOut">
              <a:rPr lang="es-CL" smtClean="0"/>
              <a:pPr/>
              <a:t>18-03-2020</a:t>
            </a:fld>
            <a:endParaRPr lang="es-CL"/>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L"/>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2D2D60-DCC0-4ADE-A94F-2D628DDE277A}"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FF5E593F-7E91-4A21-AF32-001870212F96}" type="datetimeFigureOut">
              <a:rPr lang="es-CL" smtClean="0"/>
              <a:pPr/>
              <a:t>18-03-2020</a:t>
            </a:fld>
            <a:endParaRPr lang="es-CL"/>
          </a:p>
        </p:txBody>
      </p:sp>
      <p:sp>
        <p:nvSpPr>
          <p:cNvPr id="5" name="4 Marcador de pie de página"/>
          <p:cNvSpPr>
            <a:spLocks noGrp="1"/>
          </p:cNvSpPr>
          <p:nvPr>
            <p:ph type="ftr" sz="quarter" idx="11"/>
          </p:nvPr>
        </p:nvSpPr>
        <p:spPr>
          <a:xfrm>
            <a:off x="457201" y="6248207"/>
            <a:ext cx="5573483" cy="365125"/>
          </a:xfrm>
        </p:spPr>
        <p:txBody>
          <a:bodyPr/>
          <a:lstStyle/>
          <a:p>
            <a:endParaRPr lang="es-CL"/>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D2D2D60-DCC0-4ADE-A94F-2D628DDE277A}"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FF5E593F-7E91-4A21-AF32-001870212F96}" type="datetimeFigureOut">
              <a:rPr lang="es-CL" smtClean="0"/>
              <a:pPr/>
              <a:t>18-03-2020</a:t>
            </a:fld>
            <a:endParaRPr lang="es-CL"/>
          </a:p>
        </p:txBody>
      </p:sp>
      <p:sp>
        <p:nvSpPr>
          <p:cNvPr id="10" name="9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FF5E593F-7E91-4A21-AF32-001870212F96}" type="datetimeFigureOut">
              <a:rPr lang="es-CL" smtClean="0"/>
              <a:pPr/>
              <a:t>18-03-2020</a:t>
            </a:fld>
            <a:endParaRPr lang="es-CL"/>
          </a:p>
        </p:txBody>
      </p:sp>
      <p:sp>
        <p:nvSpPr>
          <p:cNvPr id="12" name="11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FF5E593F-7E91-4A21-AF32-001870212F96}" type="datetimeFigureOut">
              <a:rPr lang="es-CL" smtClean="0"/>
              <a:pPr/>
              <a:t>18-03-2020</a:t>
            </a:fld>
            <a:endParaRPr lang="es-CL"/>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L"/>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F5E593F-7E91-4A21-AF32-001870212F96}" type="datetimeFigureOut">
              <a:rPr lang="es-CL" smtClean="0"/>
              <a:pPr/>
              <a:t>18-03-2020</a:t>
            </a:fld>
            <a:endParaRPr lang="es-CL"/>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2D2D60-DCC0-4ADE-A94F-2D628DDE277A}"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hyperlink" Target="mailto:profesora.galleguilloscorona@gmail.com"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gLpo6LpM-yM" TargetMode="External"/><Relationship Id="rId2" Type="http://schemas.openxmlformats.org/officeDocument/2006/relationships/hyperlink" Target="https://www.youtube.com/watch?v=QNwYw36Fh_4"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Lje0CyMXsGg&amp;t=111s" TargetMode="External"/><Relationship Id="rId2" Type="http://schemas.openxmlformats.org/officeDocument/2006/relationships/hyperlink" Target="https://www.youtube.com/watch?v=SclH7Cwnbjw&amp;t=4s" TargetMode="Externa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1406" y="5634054"/>
            <a:ext cx="9001156" cy="1081094"/>
          </a:xfrm>
          <a:prstGeom prst="rect">
            <a:avLst/>
          </a:prstGeom>
          <a:solidFill>
            <a:srgbClr val="005FA4"/>
          </a:solid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4 Diagrama"/>
          <p:cNvGraphicFramePr/>
          <p:nvPr>
            <p:extLst>
              <p:ext uri="{D42A27DB-BD31-4B8C-83A1-F6EECF244321}">
                <p14:modId xmlns:p14="http://schemas.microsoft.com/office/powerpoint/2010/main" val="4182844504"/>
              </p:ext>
            </p:extLst>
          </p:nvPr>
        </p:nvGraphicFramePr>
        <p:xfrm>
          <a:off x="0" y="785818"/>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356560" y="240610"/>
            <a:ext cx="6023752" cy="1172166"/>
          </a:xfrm>
          <a:prstGeom prst="rect">
            <a:avLst/>
          </a:prstGeom>
          <a:solidFill>
            <a:schemeClr val="bg1"/>
          </a:solidFill>
          <a:ln>
            <a:solidFill>
              <a:srgbClr val="81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dirty="0" smtClean="0">
                <a:solidFill>
                  <a:srgbClr val="005FA4"/>
                </a:solidFill>
              </a:rPr>
              <a:t>Unidad </a:t>
            </a:r>
            <a:r>
              <a:rPr lang="es-CL" sz="1400" b="1" dirty="0" smtClean="0">
                <a:solidFill>
                  <a:srgbClr val="005FA4"/>
                </a:solidFill>
              </a:rPr>
              <a:t>0: </a:t>
            </a:r>
            <a:r>
              <a:rPr lang="es-CL" sz="1400" b="1" dirty="0" smtClean="0">
                <a:solidFill>
                  <a:srgbClr val="005FA4"/>
                </a:solidFill>
              </a:rPr>
              <a:t>La Dictadura Militar.</a:t>
            </a:r>
          </a:p>
          <a:p>
            <a:r>
              <a:rPr lang="es-CL" sz="1400" b="1" dirty="0" smtClean="0">
                <a:solidFill>
                  <a:srgbClr val="005FA4"/>
                </a:solidFill>
              </a:rPr>
              <a:t>Curso: </a:t>
            </a:r>
            <a:r>
              <a:rPr lang="es-CL" sz="1400" b="1" dirty="0" err="1" smtClean="0">
                <a:solidFill>
                  <a:srgbClr val="005FA4"/>
                </a:solidFill>
              </a:rPr>
              <a:t>III°</a:t>
            </a:r>
            <a:r>
              <a:rPr lang="es-CL" sz="1400" b="1" dirty="0" smtClean="0">
                <a:solidFill>
                  <a:srgbClr val="005FA4"/>
                </a:solidFill>
              </a:rPr>
              <a:t> </a:t>
            </a:r>
            <a:r>
              <a:rPr lang="es-CL" sz="1400" b="1" dirty="0" smtClean="0">
                <a:solidFill>
                  <a:srgbClr val="005FA4"/>
                </a:solidFill>
              </a:rPr>
              <a:t>Medio – Optativo de Religión.</a:t>
            </a:r>
            <a:endParaRPr lang="es-CL" sz="1400" b="1" dirty="0" smtClean="0">
              <a:solidFill>
                <a:srgbClr val="005FA4"/>
              </a:solidFill>
            </a:endParaRPr>
          </a:p>
          <a:p>
            <a:r>
              <a:rPr lang="es-CL" sz="1400" b="1" dirty="0" smtClean="0">
                <a:solidFill>
                  <a:srgbClr val="005FA4"/>
                </a:solidFill>
              </a:rPr>
              <a:t>Profesora: Patricia Galleguillos </a:t>
            </a:r>
            <a:r>
              <a:rPr lang="es-CL" sz="1400" b="1" dirty="0" smtClean="0">
                <a:solidFill>
                  <a:srgbClr val="005FA4"/>
                </a:solidFill>
              </a:rPr>
              <a:t>Corona</a:t>
            </a:r>
          </a:p>
          <a:p>
            <a:r>
              <a:rPr lang="es-CL" sz="1400" b="1" dirty="0" smtClean="0">
                <a:solidFill>
                  <a:srgbClr val="005FA4"/>
                </a:solidFill>
              </a:rPr>
              <a:t>Mail: </a:t>
            </a:r>
            <a:r>
              <a:rPr lang="es-CL" sz="1400" b="1" dirty="0" smtClean="0">
                <a:solidFill>
                  <a:srgbClr val="005FA4"/>
                </a:solidFill>
                <a:hlinkClick r:id="rId7"/>
              </a:rPr>
              <a:t>profesora.galleguilloscorona@gmail.com</a:t>
            </a:r>
            <a:endParaRPr lang="es-CL" sz="1400" b="1" dirty="0" smtClean="0">
              <a:solidFill>
                <a:srgbClr val="005FA4"/>
              </a:solidFill>
            </a:endParaRPr>
          </a:p>
          <a:p>
            <a:r>
              <a:rPr lang="es-CL" sz="1400" b="1" dirty="0" smtClean="0">
                <a:solidFill>
                  <a:srgbClr val="005FA4"/>
                </a:solidFill>
              </a:rPr>
              <a:t>N° de </a:t>
            </a:r>
            <a:r>
              <a:rPr lang="es-CL" sz="1400" b="1" dirty="0" err="1" smtClean="0">
                <a:solidFill>
                  <a:srgbClr val="005FA4"/>
                </a:solidFill>
              </a:rPr>
              <a:t>ppt</a:t>
            </a:r>
            <a:r>
              <a:rPr lang="es-CL" sz="1400" b="1" dirty="0" smtClean="0">
                <a:solidFill>
                  <a:srgbClr val="005FA4"/>
                </a:solidFill>
              </a:rPr>
              <a:t>: 02</a:t>
            </a:r>
          </a:p>
          <a:p>
            <a:endParaRPr lang="es-CL" sz="1400" b="1" dirty="0" smtClean="0">
              <a:solidFill>
                <a:srgbClr val="005FA4"/>
              </a:solidFill>
            </a:endParaRPr>
          </a:p>
        </p:txBody>
      </p:sp>
      <p:sp>
        <p:nvSpPr>
          <p:cNvPr id="9" name="8 CuadroTexto"/>
          <p:cNvSpPr txBox="1"/>
          <p:nvPr/>
        </p:nvSpPr>
        <p:spPr>
          <a:xfrm>
            <a:off x="71407" y="5702874"/>
            <a:ext cx="8999726" cy="830997"/>
          </a:xfrm>
          <a:prstGeom prst="rect">
            <a:avLst/>
          </a:prstGeom>
          <a:noFill/>
        </p:spPr>
        <p:txBody>
          <a:bodyPr wrap="square" rtlCol="0">
            <a:spAutoFit/>
          </a:bodyPr>
          <a:lstStyle/>
          <a:p>
            <a:r>
              <a:rPr lang="es-CL" sz="1600" b="1" dirty="0" smtClean="0">
                <a:solidFill>
                  <a:schemeClr val="bg1"/>
                </a:solidFill>
              </a:rPr>
              <a:t>Objetivo de la Clase: Conocer y evaluar </a:t>
            </a:r>
            <a:r>
              <a:rPr lang="es-CL" sz="1600" b="1" dirty="0" smtClean="0">
                <a:solidFill>
                  <a:schemeClr val="bg1"/>
                </a:solidFill>
              </a:rPr>
              <a:t>las </a:t>
            </a:r>
            <a:r>
              <a:rPr lang="es-CL" sz="1600" b="1" dirty="0">
                <a:solidFill>
                  <a:schemeClr val="bg1"/>
                </a:solidFill>
              </a:rPr>
              <a:t>principales </a:t>
            </a:r>
            <a:r>
              <a:rPr lang="es-CL" sz="1600" b="1" dirty="0" smtClean="0">
                <a:solidFill>
                  <a:schemeClr val="bg1"/>
                </a:solidFill>
              </a:rPr>
              <a:t>características del gobierno militar en Chile, a través de la </a:t>
            </a:r>
            <a:r>
              <a:rPr lang="es-CL" sz="1600" b="1" dirty="0" smtClean="0">
                <a:solidFill>
                  <a:schemeClr val="bg1"/>
                </a:solidFill>
              </a:rPr>
              <a:t>economía, política </a:t>
            </a:r>
            <a:r>
              <a:rPr lang="es-CL" sz="1600" b="1" dirty="0" smtClean="0">
                <a:solidFill>
                  <a:schemeClr val="bg1"/>
                </a:solidFill>
              </a:rPr>
              <a:t>y la sociedad.</a:t>
            </a:r>
          </a:p>
          <a:p>
            <a:endParaRPr lang="es-CL" sz="1600" dirty="0"/>
          </a:p>
        </p:txBody>
      </p:sp>
      <p:sp>
        <p:nvSpPr>
          <p:cNvPr id="10" name="9 Rectángulo"/>
          <p:cNvSpPr/>
          <p:nvPr/>
        </p:nvSpPr>
        <p:spPr>
          <a:xfrm>
            <a:off x="71406" y="71414"/>
            <a:ext cx="9001156" cy="5429288"/>
          </a:xfrm>
          <a:prstGeom prst="rect">
            <a:avLst/>
          </a:prstGeom>
          <a:no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8"/>
          <a:stretch>
            <a:fillRect/>
          </a:stretch>
        </p:blipFill>
        <p:spPr>
          <a:xfrm>
            <a:off x="179512" y="240610"/>
            <a:ext cx="914479" cy="12497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928992" cy="990600"/>
          </a:xfrm>
        </p:spPr>
        <p:txBody>
          <a:bodyPr/>
          <a:lstStyle/>
          <a:p>
            <a:r>
              <a:rPr lang="es-CL" dirty="0"/>
              <a:t>“Milagro Chileno</a:t>
            </a:r>
            <a:r>
              <a:rPr lang="es-CL" dirty="0" smtClean="0"/>
              <a:t>”:</a:t>
            </a:r>
            <a:endParaRPr lang="es-CL" dirty="0"/>
          </a:p>
        </p:txBody>
      </p:sp>
      <p:sp>
        <p:nvSpPr>
          <p:cNvPr id="3" name="Marcador de contenido 2"/>
          <p:cNvSpPr>
            <a:spLocks noGrp="1"/>
          </p:cNvSpPr>
          <p:nvPr>
            <p:ph sz="quarter" idx="1"/>
          </p:nvPr>
        </p:nvSpPr>
        <p:spPr>
          <a:xfrm>
            <a:off x="3779912" y="1600200"/>
            <a:ext cx="5256584" cy="5257800"/>
          </a:xfrm>
        </p:spPr>
        <p:txBody>
          <a:bodyPr>
            <a:normAutofit fontScale="85000" lnSpcReduction="10000"/>
          </a:bodyPr>
          <a:lstStyle/>
          <a:p>
            <a:pPr marL="0" indent="0" algn="just">
              <a:buNone/>
            </a:pPr>
            <a:r>
              <a:rPr lang="es-CL" dirty="0"/>
              <a:t>La recesión de 1982 va a ser finalmente superada en lo económico hacia 1985, la expansión económica se prolongó hasta la década del 90, dando lugar al denominado “Milagro Chileno”. En ello destaca el protagonismo de un nuevo equipo económico liderado por Hernán </a:t>
            </a:r>
            <a:r>
              <a:rPr lang="es-CL" dirty="0" err="1"/>
              <a:t>Büchi</a:t>
            </a:r>
            <a:r>
              <a:rPr lang="es-CL" dirty="0"/>
              <a:t>, menos ortodoxo y más pragmático, de hecho un economista con estudios en Columbia y no en Chicago. Las redes comerciales de Chile se siguen extendiendo y su base económica se profundiza.</a:t>
            </a:r>
          </a:p>
        </p:txBody>
      </p:sp>
      <p:pic>
        <p:nvPicPr>
          <p:cNvPr id="4" name="Imagen 3"/>
          <p:cNvPicPr>
            <a:picLocks noChangeAspect="1"/>
          </p:cNvPicPr>
          <p:nvPr/>
        </p:nvPicPr>
        <p:blipFill>
          <a:blip r:embed="rId2"/>
          <a:stretch>
            <a:fillRect/>
          </a:stretch>
        </p:blipFill>
        <p:spPr>
          <a:xfrm>
            <a:off x="118294" y="1626227"/>
            <a:ext cx="3517602" cy="4971125"/>
          </a:xfrm>
          <a:prstGeom prst="rect">
            <a:avLst/>
          </a:prstGeom>
        </p:spPr>
      </p:pic>
      <p:sp>
        <p:nvSpPr>
          <p:cNvPr id="5" name="Rectángulo 4"/>
          <p:cNvSpPr/>
          <p:nvPr/>
        </p:nvSpPr>
        <p:spPr>
          <a:xfrm>
            <a:off x="107504" y="5923493"/>
            <a:ext cx="3395290" cy="646331"/>
          </a:xfrm>
          <a:prstGeom prst="rect">
            <a:avLst/>
          </a:prstGeom>
        </p:spPr>
        <p:txBody>
          <a:bodyPr wrap="square">
            <a:spAutoFit/>
          </a:bodyPr>
          <a:lstStyle/>
          <a:p>
            <a:r>
              <a:rPr lang="es-CL" b="1" dirty="0">
                <a:solidFill>
                  <a:schemeClr val="tx2"/>
                </a:solidFill>
              </a:rPr>
              <a:t>El Ministro de Hacienda Hernán </a:t>
            </a:r>
            <a:r>
              <a:rPr lang="es-CL" b="1" dirty="0" err="1">
                <a:solidFill>
                  <a:schemeClr val="tx2"/>
                </a:solidFill>
              </a:rPr>
              <a:t>Büchi</a:t>
            </a:r>
            <a:r>
              <a:rPr lang="es-CL" b="1" dirty="0">
                <a:solidFill>
                  <a:schemeClr val="tx2"/>
                </a:solidFill>
              </a:rPr>
              <a:t>, 1985</a:t>
            </a:r>
          </a:p>
        </p:txBody>
      </p:sp>
    </p:spTree>
    <p:extLst>
      <p:ext uri="{BB962C8B-B14F-4D97-AF65-F5344CB8AC3E}">
        <p14:creationId xmlns:p14="http://schemas.microsoft.com/office/powerpoint/2010/main" val="16755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28600"/>
            <a:ext cx="8712968" cy="990600"/>
          </a:xfrm>
        </p:spPr>
        <p:txBody>
          <a:bodyPr/>
          <a:lstStyle/>
          <a:p>
            <a:r>
              <a:rPr lang="es-CL" dirty="0"/>
              <a:t>La Nueva </a:t>
            </a:r>
            <a:r>
              <a:rPr lang="es-CL" dirty="0" smtClean="0"/>
              <a:t>Institucionalidad:</a:t>
            </a:r>
            <a:endParaRPr lang="es-CL" dirty="0"/>
          </a:p>
        </p:txBody>
      </p:sp>
      <p:sp>
        <p:nvSpPr>
          <p:cNvPr id="3" name="Marcador de contenido 2"/>
          <p:cNvSpPr>
            <a:spLocks noGrp="1"/>
          </p:cNvSpPr>
          <p:nvPr>
            <p:ph sz="quarter" idx="1"/>
          </p:nvPr>
        </p:nvSpPr>
        <p:spPr>
          <a:xfrm>
            <a:off x="-108520" y="1412776"/>
            <a:ext cx="9252520" cy="5069160"/>
          </a:xfrm>
        </p:spPr>
        <p:txBody>
          <a:bodyPr>
            <a:noAutofit/>
          </a:bodyPr>
          <a:lstStyle/>
          <a:p>
            <a:pPr algn="just"/>
            <a:r>
              <a:rPr lang="es-CL" sz="2000" dirty="0"/>
              <a:t>En septiembre de 1973, la Junta encargó a un grupo de expertos en derecho constitucional, la redacción de un anteproyecto de constitución. Ese grupo pasó a denominarse Comisión Constituyente o simplemente, Comisión </a:t>
            </a:r>
            <a:r>
              <a:rPr lang="es-CL" sz="2000" dirty="0" err="1"/>
              <a:t>Ortúzar</a:t>
            </a:r>
            <a:r>
              <a:rPr lang="es-CL" sz="2000" dirty="0"/>
              <a:t>, porque estaba encabezada por Enrique </a:t>
            </a:r>
            <a:r>
              <a:rPr lang="es-CL" sz="2000" dirty="0" err="1"/>
              <a:t>Ortuzar</a:t>
            </a:r>
            <a:r>
              <a:rPr lang="es-CL" sz="2000" dirty="0"/>
              <a:t>, ex ministro de Jorge </a:t>
            </a:r>
            <a:r>
              <a:rPr lang="es-CL" sz="2000" dirty="0" smtClean="0"/>
              <a:t>Alessandri. El </a:t>
            </a:r>
            <a:r>
              <a:rPr lang="es-CL" sz="2000" dirty="0"/>
              <a:t>9 de julio de 1977, en la conmemoración de la Batalla de La Concepción, en lo que se conoce como el "discurso de </a:t>
            </a:r>
            <a:r>
              <a:rPr lang="es-CL" sz="2000" dirty="0" err="1"/>
              <a:t>Chacarillas</a:t>
            </a:r>
            <a:r>
              <a:rPr lang="es-CL" sz="2000" dirty="0"/>
              <a:t>", Pinochet enunció, en líneas generales, el proyecto político de la junta militar, cuyo eje principal fue generar una democracia “autoritaria, protegida, integradora, tecnificada y de auténtica participación social”, de la cual las Fuerzas Armadas y de Orden serían garantes</a:t>
            </a:r>
            <a:r>
              <a:rPr lang="es-CL" sz="2000" dirty="0" smtClean="0"/>
              <a:t>.</a:t>
            </a:r>
          </a:p>
          <a:p>
            <a:pPr algn="just"/>
            <a:r>
              <a:rPr lang="es-CL" sz="2200" dirty="0"/>
              <a:t>Este proyecto político se basaba ideológica y políticamente en las propuestas emanadas desde los </a:t>
            </a:r>
            <a:r>
              <a:rPr lang="es-CL" sz="2200" b="1" dirty="0"/>
              <a:t>sectores políticos gremialistas</a:t>
            </a:r>
            <a:r>
              <a:rPr lang="es-CL" sz="2200" dirty="0"/>
              <a:t>, que tenían en el asesor personal de Augusto Pinochet, </a:t>
            </a:r>
            <a:r>
              <a:rPr lang="es-CL" sz="2200" b="1" dirty="0"/>
              <a:t>Jaime Guzmán</a:t>
            </a:r>
            <a:r>
              <a:rPr lang="es-CL" sz="2200" dirty="0"/>
              <a:t>, a su más importante representante. El trabajo de la “Comisión </a:t>
            </a:r>
            <a:r>
              <a:rPr lang="es-CL" sz="2200" dirty="0" err="1"/>
              <a:t>Ortúzar</a:t>
            </a:r>
            <a:r>
              <a:rPr lang="es-CL" sz="2200" dirty="0"/>
              <a:t>” se vio cristalizado en la redacción de un nuevo Texto Constitucional, el que fue aprobado el 11 de septiembre de 1980 mediante </a:t>
            </a:r>
            <a:r>
              <a:rPr lang="es-CL" sz="2200" dirty="0" smtClean="0"/>
              <a:t>plebiscito.</a:t>
            </a:r>
            <a:endParaRPr lang="es-CL" sz="2200" dirty="0"/>
          </a:p>
        </p:txBody>
      </p:sp>
    </p:spTree>
    <p:extLst>
      <p:ext uri="{BB962C8B-B14F-4D97-AF65-F5344CB8AC3E}">
        <p14:creationId xmlns:p14="http://schemas.microsoft.com/office/powerpoint/2010/main" val="795872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28600"/>
            <a:ext cx="8712968" cy="990600"/>
          </a:xfrm>
        </p:spPr>
        <p:txBody>
          <a:bodyPr>
            <a:normAutofit fontScale="90000"/>
          </a:bodyPr>
          <a:lstStyle/>
          <a:p>
            <a:r>
              <a:rPr lang="es-CL" dirty="0" smtClean="0"/>
              <a:t>La </a:t>
            </a:r>
            <a:r>
              <a:rPr lang="es-CL" dirty="0"/>
              <a:t>nueva constitución política se estableció:</a:t>
            </a:r>
          </a:p>
        </p:txBody>
      </p:sp>
      <p:sp>
        <p:nvSpPr>
          <p:cNvPr id="3" name="Marcador de contenido 2"/>
          <p:cNvSpPr>
            <a:spLocks noGrp="1"/>
          </p:cNvSpPr>
          <p:nvPr>
            <p:ph sz="quarter" idx="1"/>
          </p:nvPr>
        </p:nvSpPr>
        <p:spPr>
          <a:xfrm>
            <a:off x="3059832" y="1600200"/>
            <a:ext cx="5904656" cy="5069160"/>
          </a:xfrm>
        </p:spPr>
        <p:txBody>
          <a:bodyPr>
            <a:normAutofit fontScale="55000" lnSpcReduction="20000"/>
          </a:bodyPr>
          <a:lstStyle/>
          <a:p>
            <a:pPr algn="just"/>
            <a:r>
              <a:rPr lang="es-CL" dirty="0"/>
              <a:t>U</a:t>
            </a:r>
            <a:r>
              <a:rPr lang="es-CL" dirty="0" smtClean="0"/>
              <a:t>n </a:t>
            </a:r>
            <a:r>
              <a:rPr lang="es-CL" dirty="0"/>
              <a:t>régimen presidencialista.</a:t>
            </a:r>
          </a:p>
          <a:p>
            <a:pPr algn="just"/>
            <a:r>
              <a:rPr lang="es-CL" dirty="0"/>
              <a:t>L</a:t>
            </a:r>
            <a:r>
              <a:rPr lang="es-CL" dirty="0" smtClean="0"/>
              <a:t>a </a:t>
            </a:r>
            <a:r>
              <a:rPr lang="es-CL" dirty="0"/>
              <a:t>protección de las garantías individuales y el derecho de propiedad.</a:t>
            </a:r>
          </a:p>
          <a:p>
            <a:pPr algn="just"/>
            <a:r>
              <a:rPr lang="es-CL" dirty="0"/>
              <a:t>L</a:t>
            </a:r>
            <a:r>
              <a:rPr lang="es-CL" dirty="0" smtClean="0"/>
              <a:t>a </a:t>
            </a:r>
            <a:r>
              <a:rPr lang="es-CL" dirty="0"/>
              <a:t>proscripción de cualquier movimiento que se declarase marxista.</a:t>
            </a:r>
          </a:p>
          <a:p>
            <a:pPr algn="just"/>
            <a:r>
              <a:rPr lang="es-CL" dirty="0" smtClean="0"/>
              <a:t>Un </a:t>
            </a:r>
            <a:r>
              <a:rPr lang="es-CL" dirty="0"/>
              <a:t>Consejo de Seguridad Nacional integrado mayoritariamente por las fuerzas armadas y de orden como garante del sistema político.</a:t>
            </a:r>
          </a:p>
          <a:p>
            <a:pPr algn="just"/>
            <a:r>
              <a:rPr lang="es-CL" dirty="0"/>
              <a:t>L</a:t>
            </a:r>
            <a:r>
              <a:rPr lang="es-CL" dirty="0" smtClean="0"/>
              <a:t>a </a:t>
            </a:r>
            <a:r>
              <a:rPr lang="es-CL" dirty="0"/>
              <a:t>inamovilidad de los Comandantes en Jefe de las fuerzas armadas y del Director General de Carabineros.</a:t>
            </a:r>
          </a:p>
          <a:p>
            <a:pPr algn="just"/>
            <a:r>
              <a:rPr lang="es-CL" dirty="0"/>
              <a:t>C</a:t>
            </a:r>
            <a:r>
              <a:rPr lang="es-CL" dirty="0" smtClean="0"/>
              <a:t>omplejos </a:t>
            </a:r>
            <a:r>
              <a:rPr lang="es-CL" dirty="0"/>
              <a:t>procedimientos para reformar la Constitución que partía por el alto quórum exigido.</a:t>
            </a:r>
          </a:p>
          <a:p>
            <a:pPr algn="just"/>
            <a:r>
              <a:rPr lang="es-CL" dirty="0"/>
              <a:t>E</a:t>
            </a:r>
            <a:r>
              <a:rPr lang="es-CL" dirty="0" smtClean="0"/>
              <a:t>l </a:t>
            </a:r>
            <a:r>
              <a:rPr lang="es-CL" dirty="0"/>
              <a:t>Senado estaría conformado por senadores elegidos y designados</a:t>
            </a:r>
            <a:r>
              <a:rPr lang="es-CL" dirty="0" smtClean="0"/>
              <a:t>.</a:t>
            </a:r>
          </a:p>
          <a:p>
            <a:pPr algn="just"/>
            <a:r>
              <a:rPr lang="es-CL" dirty="0"/>
              <a:t>El General Augusto Pinochet gobernaría hasta 1988, año en que un plebiscito determinaría si un candidato proclamado por la Junta Militar podría gobernar los ocho años siguientes con posibilidad de reelección por igual período. Entre 1980 y 1989, el Congreso y los partidos continuarían en receso mientras el Presidente concentraba amplias facultades. </a:t>
            </a:r>
          </a:p>
        </p:txBody>
      </p:sp>
      <p:pic>
        <p:nvPicPr>
          <p:cNvPr id="4" name="Imagen 3"/>
          <p:cNvPicPr>
            <a:picLocks noChangeAspect="1"/>
          </p:cNvPicPr>
          <p:nvPr/>
        </p:nvPicPr>
        <p:blipFill>
          <a:blip r:embed="rId2"/>
          <a:stretch>
            <a:fillRect/>
          </a:stretch>
        </p:blipFill>
        <p:spPr>
          <a:xfrm>
            <a:off x="179512" y="1600200"/>
            <a:ext cx="2880320" cy="5069160"/>
          </a:xfrm>
          <a:prstGeom prst="rect">
            <a:avLst/>
          </a:prstGeom>
        </p:spPr>
      </p:pic>
    </p:spTree>
    <p:extLst>
      <p:ext uri="{BB962C8B-B14F-4D97-AF65-F5344CB8AC3E}">
        <p14:creationId xmlns:p14="http://schemas.microsoft.com/office/powerpoint/2010/main" val="1940911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Movimientos sociales:</a:t>
            </a:r>
            <a:endParaRPr lang="es-CL" dirty="0"/>
          </a:p>
        </p:txBody>
      </p:sp>
      <p:sp>
        <p:nvSpPr>
          <p:cNvPr id="3" name="Marcador de contenido 2"/>
          <p:cNvSpPr>
            <a:spLocks noGrp="1"/>
          </p:cNvSpPr>
          <p:nvPr>
            <p:ph sz="quarter" idx="1"/>
          </p:nvPr>
        </p:nvSpPr>
        <p:spPr>
          <a:xfrm>
            <a:off x="0" y="1484784"/>
            <a:ext cx="9144000" cy="5373216"/>
          </a:xfrm>
        </p:spPr>
        <p:txBody>
          <a:bodyPr>
            <a:noAutofit/>
          </a:bodyPr>
          <a:lstStyle/>
          <a:p>
            <a:pPr algn="just"/>
            <a:r>
              <a:rPr lang="es-CL" sz="1600" dirty="0"/>
              <a:t>El primer movimiento social que hizo frente al Régimen Militar, </a:t>
            </a:r>
            <a:r>
              <a:rPr lang="es-CL" sz="1600" dirty="0" smtClean="0"/>
              <a:t>fueron las </a:t>
            </a:r>
            <a:r>
              <a:rPr lang="es-CL" sz="1600" dirty="0"/>
              <a:t>diversas agrupaciones, organismos e instituciones que </a:t>
            </a:r>
            <a:r>
              <a:rPr lang="es-CL" sz="1600" dirty="0" smtClean="0"/>
              <a:t>se fundaron </a:t>
            </a:r>
            <a:r>
              <a:rPr lang="es-CL" sz="1600" dirty="0"/>
              <a:t>en Chile, desde 1974 en adelante, en torno a </a:t>
            </a:r>
            <a:r>
              <a:rPr lang="es-CL" sz="1600" dirty="0" smtClean="0"/>
              <a:t>la problemática </a:t>
            </a:r>
            <a:r>
              <a:rPr lang="es-CL" sz="1600" dirty="0"/>
              <a:t>de la violación a los Derechos Humanos. En </a:t>
            </a:r>
            <a:r>
              <a:rPr lang="es-CL" sz="1600" dirty="0" smtClean="0"/>
              <a:t>su inmensa </a:t>
            </a:r>
            <a:r>
              <a:rPr lang="es-CL" sz="1600" dirty="0"/>
              <a:t>mayoría, las instituciones estuvieron integradas </a:t>
            </a:r>
            <a:r>
              <a:rPr lang="es-CL" sz="1600" dirty="0" smtClean="0"/>
              <a:t>por sacerdotes </a:t>
            </a:r>
            <a:r>
              <a:rPr lang="es-CL" sz="1600" dirty="0"/>
              <a:t>y abogados vinculados con las distintas iglesias, y </a:t>
            </a:r>
            <a:r>
              <a:rPr lang="es-CL" sz="1600" dirty="0" smtClean="0"/>
              <a:t>las organizaciones </a:t>
            </a:r>
            <a:r>
              <a:rPr lang="es-CL" sz="1600" dirty="0"/>
              <a:t>sociales, y, muy destacable, por mujeres </a:t>
            </a:r>
            <a:r>
              <a:rPr lang="es-CL" sz="1600" dirty="0" smtClean="0"/>
              <a:t>familiares de </a:t>
            </a:r>
            <a:r>
              <a:rPr lang="es-CL" sz="1600" dirty="0"/>
              <a:t>las víctimas de represión política.</a:t>
            </a:r>
          </a:p>
          <a:p>
            <a:pPr algn="just"/>
            <a:r>
              <a:rPr lang="es-CL" sz="1600" dirty="0"/>
              <a:t>En 1980 existían diversas instituciones, fundadas por las iglesias (</a:t>
            </a:r>
            <a:r>
              <a:rPr lang="es-CL" sz="1600" dirty="0" smtClean="0"/>
              <a:t>de distintos </a:t>
            </a:r>
            <a:r>
              <a:rPr lang="es-CL" sz="1600" dirty="0"/>
              <a:t>credos), en apoyo de los familiares de víctimas de </a:t>
            </a:r>
            <a:r>
              <a:rPr lang="es-CL" sz="1600" dirty="0" smtClean="0"/>
              <a:t>la represión</a:t>
            </a:r>
            <a:r>
              <a:rPr lang="es-CL" sz="1600" dirty="0"/>
              <a:t>. De entre ellas, destacaban la </a:t>
            </a:r>
            <a:r>
              <a:rPr lang="es-CL" sz="1600" b="1" u="sng" dirty="0">
                <a:solidFill>
                  <a:srgbClr val="FF0000"/>
                </a:solidFill>
              </a:rPr>
              <a:t>Vicaría de la </a:t>
            </a:r>
            <a:r>
              <a:rPr lang="es-CL" sz="1600" b="1" u="sng" dirty="0" smtClean="0">
                <a:solidFill>
                  <a:srgbClr val="FF0000"/>
                </a:solidFill>
              </a:rPr>
              <a:t>Solidaridad, creada </a:t>
            </a:r>
            <a:r>
              <a:rPr lang="es-CL" sz="1600" b="1" u="sng" dirty="0">
                <a:solidFill>
                  <a:srgbClr val="FF0000"/>
                </a:solidFill>
              </a:rPr>
              <a:t>en 1976 por el arzobispado de Santiago, y orientada a </a:t>
            </a:r>
            <a:r>
              <a:rPr lang="es-CL" sz="1600" b="1" u="sng" dirty="0" smtClean="0">
                <a:solidFill>
                  <a:srgbClr val="FF0000"/>
                </a:solidFill>
              </a:rPr>
              <a:t>la defensa </a:t>
            </a:r>
            <a:r>
              <a:rPr lang="es-CL" sz="1600" b="1" u="sng" dirty="0">
                <a:solidFill>
                  <a:srgbClr val="FF0000"/>
                </a:solidFill>
              </a:rPr>
              <a:t>jurídica</a:t>
            </a:r>
            <a:r>
              <a:rPr lang="es-CL" sz="1600" dirty="0"/>
              <a:t>, </a:t>
            </a:r>
            <a:r>
              <a:rPr lang="es-CL" sz="1600" u="sng" dirty="0"/>
              <a:t>asistencia social y entrega de información de </a:t>
            </a:r>
            <a:r>
              <a:rPr lang="es-CL" sz="1600" u="sng" dirty="0" smtClean="0"/>
              <a:t>los familiares </a:t>
            </a:r>
            <a:r>
              <a:rPr lang="es-CL" sz="1600" u="sng" dirty="0"/>
              <a:t>de víctimas de violaciones a los Derechos Humanos</a:t>
            </a:r>
            <a:r>
              <a:rPr lang="es-CL" sz="1600" dirty="0"/>
              <a:t>. Por mucho tiempo fue la única institución en Chile que ofreció una resistencia jurídica a la política represiva del régimen, en una época en que los tribunales de Justicia archivaban todas las causas de Derechos Humanos, sin investigarlas</a:t>
            </a:r>
            <a:r>
              <a:rPr lang="es-CL" sz="1600" dirty="0" smtClean="0"/>
              <a:t>.</a:t>
            </a:r>
          </a:p>
          <a:p>
            <a:pPr algn="just"/>
            <a:r>
              <a:rPr lang="es-CL" sz="1600" dirty="0"/>
              <a:t>A su vez, los familiares de las víctimas de represión crearon diversas organizaciones. Las primeras de ellas fueron la </a:t>
            </a:r>
            <a:r>
              <a:rPr lang="es-CL" sz="1600" b="1" dirty="0"/>
              <a:t>Agrupación de Familiares de Detenidos y Desaparecidos </a:t>
            </a:r>
            <a:r>
              <a:rPr lang="es-CL" sz="1600" dirty="0"/>
              <a:t>(AFDD, 1974) y la </a:t>
            </a:r>
            <a:r>
              <a:rPr lang="es-CL" sz="1600" b="1" dirty="0"/>
              <a:t>Agrupación de Familiares de Presos Políticos </a:t>
            </a:r>
            <a:r>
              <a:rPr lang="es-CL" sz="1600" dirty="0"/>
              <a:t>(AFPP, 1976). La AFDD se ganó un rápido reconocimiento internacional y que entre 1977 y 1980 realizó varias huelgas de hambre como forma de presionar al Régimen para que se esclareciera la situación de sus familiares. </a:t>
            </a:r>
          </a:p>
        </p:txBody>
      </p:sp>
    </p:spTree>
    <p:extLst>
      <p:ext uri="{BB962C8B-B14F-4D97-AF65-F5344CB8AC3E}">
        <p14:creationId xmlns:p14="http://schemas.microsoft.com/office/powerpoint/2010/main" val="1801890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Movimientos sociales:</a:t>
            </a:r>
            <a:endParaRPr lang="es-CL" dirty="0"/>
          </a:p>
        </p:txBody>
      </p:sp>
      <p:sp>
        <p:nvSpPr>
          <p:cNvPr id="3" name="Marcador de contenido 2"/>
          <p:cNvSpPr>
            <a:spLocks noGrp="1"/>
          </p:cNvSpPr>
          <p:nvPr>
            <p:ph sz="quarter" idx="1"/>
          </p:nvPr>
        </p:nvSpPr>
        <p:spPr>
          <a:xfrm>
            <a:off x="0" y="1484784"/>
            <a:ext cx="9144000" cy="5373216"/>
          </a:xfrm>
        </p:spPr>
        <p:txBody>
          <a:bodyPr>
            <a:noAutofit/>
          </a:bodyPr>
          <a:lstStyle/>
          <a:p>
            <a:pPr algn="just">
              <a:buFont typeface="Wingdings" panose="05000000000000000000" pitchFamily="2" charset="2"/>
              <a:buChar char="§"/>
            </a:pPr>
            <a:r>
              <a:rPr lang="es-CL" sz="1600" dirty="0"/>
              <a:t>Entre 1983 y 1986 se produjo un importante aumento de protestas sociales de </a:t>
            </a:r>
            <a:r>
              <a:rPr lang="es-CL" sz="1600" dirty="0" smtClean="0"/>
              <a:t>carácter nacional</a:t>
            </a:r>
            <a:r>
              <a:rPr lang="es-CL" sz="1600" dirty="0"/>
              <a:t>. Estas surgieron como efecto directo de la crisis económica, la cesantía y la </a:t>
            </a:r>
            <a:r>
              <a:rPr lang="es-CL" sz="1600" dirty="0" smtClean="0"/>
              <a:t>rebaja salarial </a:t>
            </a:r>
            <a:r>
              <a:rPr lang="es-CL" sz="1600" dirty="0"/>
              <a:t>decretada por el gobierno, sin embargo, se mantuvo en el tiempo debido a </a:t>
            </a:r>
            <a:r>
              <a:rPr lang="es-CL" sz="1600" dirty="0" smtClean="0"/>
              <a:t>la incorporación </a:t>
            </a:r>
            <a:r>
              <a:rPr lang="es-CL" sz="1600" dirty="0"/>
              <a:t>de nuevos movimientos sociales y la reactivación de la oposición </a:t>
            </a:r>
            <a:r>
              <a:rPr lang="es-CL" sz="1600" dirty="0" smtClean="0"/>
              <a:t>política. El </a:t>
            </a:r>
            <a:r>
              <a:rPr lang="es-CL" sz="1600" dirty="0"/>
              <a:t>ciclo de movilizaciones populares se inició el 11 de mayo de 1983, día en el que </a:t>
            </a:r>
            <a:r>
              <a:rPr lang="es-CL" sz="1600" dirty="0" smtClean="0"/>
              <a:t>se produjo </a:t>
            </a:r>
            <a:r>
              <a:rPr lang="es-CL" sz="1600" dirty="0"/>
              <a:t>la primera protesta nacional, convocada por la Confederación de </a:t>
            </a:r>
            <a:r>
              <a:rPr lang="es-CL" sz="1600" dirty="0" smtClean="0"/>
              <a:t>Trabajadores del </a:t>
            </a:r>
            <a:r>
              <a:rPr lang="es-CL" sz="1600" dirty="0"/>
              <a:t>Cobre (CTC). Durante ese día hubo paros productivos parciales, ausentismo </a:t>
            </a:r>
            <a:r>
              <a:rPr lang="es-CL" sz="1600" dirty="0" smtClean="0"/>
              <a:t>laboral, tomas </a:t>
            </a:r>
            <a:r>
              <a:rPr lang="es-CL" sz="1600" dirty="0"/>
              <a:t>de algunas universidades, barricadas en poblaciones, cortes de luz, </a:t>
            </a:r>
            <a:r>
              <a:rPr lang="es-CL" sz="1600" dirty="0" smtClean="0"/>
              <a:t>ausentismo escolar</a:t>
            </a:r>
            <a:r>
              <a:rPr lang="es-CL" sz="1600" dirty="0"/>
              <a:t>, y reducción notoria de la actividad comercial. El gobierno reprimió donde </a:t>
            </a:r>
            <a:r>
              <a:rPr lang="es-CL" sz="1600" dirty="0" smtClean="0"/>
              <a:t>pudo, dejando </a:t>
            </a:r>
            <a:r>
              <a:rPr lang="es-CL" sz="1600" dirty="0"/>
              <a:t>un saldo de dos muertos, 50 heridos y 300 detenidos. Entre mayo de 1983 y </a:t>
            </a:r>
            <a:r>
              <a:rPr lang="es-CL" sz="1600" dirty="0" smtClean="0"/>
              <a:t>octubre de </a:t>
            </a:r>
            <a:r>
              <a:rPr lang="es-CL" sz="1600" dirty="0"/>
              <a:t>1984 se llevaron a cabo once protestas nacionales, en las que murieron decenas </a:t>
            </a:r>
            <a:r>
              <a:rPr lang="es-CL" sz="1600" dirty="0" smtClean="0"/>
              <a:t>de personas.</a:t>
            </a:r>
          </a:p>
          <a:p>
            <a:pPr algn="just"/>
            <a:r>
              <a:rPr lang="es-CL" sz="1600" dirty="0"/>
              <a:t>En 1983 surgieron dos alianzas políticas que ejercieron oposición al Régimen Militar, </a:t>
            </a:r>
            <a:r>
              <a:rPr lang="es-CL" sz="1600" dirty="0" smtClean="0"/>
              <a:t>por distintas </a:t>
            </a:r>
            <a:r>
              <a:rPr lang="es-CL" sz="1600" dirty="0"/>
              <a:t>vías y considerando diferentes estrategias. Estas fueron la Alianza </a:t>
            </a:r>
            <a:r>
              <a:rPr lang="es-CL" sz="1600" dirty="0" smtClean="0"/>
              <a:t>Democrática (AD</a:t>
            </a:r>
            <a:r>
              <a:rPr lang="es-CL" sz="1600" dirty="0"/>
              <a:t>) y el Movimiento Democrático Popular (MDP</a:t>
            </a:r>
            <a:r>
              <a:rPr lang="es-CL" sz="1600" dirty="0" smtClean="0"/>
              <a:t>). La </a:t>
            </a:r>
            <a:r>
              <a:rPr lang="es-CL" sz="1600" dirty="0"/>
              <a:t>Alianza Democrática estaba integrada por la Democracia Cristiana, la Social </a:t>
            </a:r>
            <a:r>
              <a:rPr lang="es-CL" sz="1600" dirty="0" smtClean="0"/>
              <a:t>Democracia, el </a:t>
            </a:r>
            <a:r>
              <a:rPr lang="es-CL" sz="1600" dirty="0"/>
              <a:t>Partido Radical, un sector del Partido Socialista (PS Núñez), y el Partido Liberal. De </a:t>
            </a:r>
            <a:r>
              <a:rPr lang="es-CL" sz="1600" dirty="0" smtClean="0"/>
              <a:t>este modo</a:t>
            </a:r>
            <a:r>
              <a:rPr lang="es-CL" sz="1600" dirty="0"/>
              <a:t>, la alianza representaba a sectores ligados al centro político. En el </a:t>
            </a:r>
            <a:r>
              <a:rPr lang="es-CL" sz="1600" dirty="0" smtClean="0"/>
              <a:t>Manifiesto Democrático </a:t>
            </a:r>
            <a:r>
              <a:rPr lang="es-CL" sz="1600" dirty="0"/>
              <a:t>publicado en una gran concentración en el Parque O´Higgins, en noviembre </a:t>
            </a:r>
            <a:r>
              <a:rPr lang="es-CL" sz="1600" dirty="0" smtClean="0"/>
              <a:t>de 1983</a:t>
            </a:r>
            <a:r>
              <a:rPr lang="es-CL" sz="1600" dirty="0"/>
              <a:t>, esta coalición pedía la renuncia de Pinochet, la elección de una asamblea </a:t>
            </a:r>
            <a:r>
              <a:rPr lang="es-CL" sz="1600" dirty="0" smtClean="0"/>
              <a:t>constituyente y </a:t>
            </a:r>
            <a:r>
              <a:rPr lang="es-CL" sz="1600" dirty="0"/>
              <a:t>un amplio pacto social que supervisara el retorno a la democracia.</a:t>
            </a:r>
          </a:p>
          <a:p>
            <a:pPr marL="0" indent="0" algn="just">
              <a:buNone/>
            </a:pPr>
            <a:endParaRPr lang="es-CL" sz="1600" dirty="0"/>
          </a:p>
        </p:txBody>
      </p:sp>
    </p:spTree>
    <p:extLst>
      <p:ext uri="{BB962C8B-B14F-4D97-AF65-F5344CB8AC3E}">
        <p14:creationId xmlns:p14="http://schemas.microsoft.com/office/powerpoint/2010/main" val="924346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Movimientos sociales:</a:t>
            </a:r>
            <a:endParaRPr lang="es-CL" dirty="0"/>
          </a:p>
        </p:txBody>
      </p:sp>
      <p:sp>
        <p:nvSpPr>
          <p:cNvPr id="3" name="Marcador de contenido 2"/>
          <p:cNvSpPr>
            <a:spLocks noGrp="1"/>
          </p:cNvSpPr>
          <p:nvPr>
            <p:ph sz="quarter" idx="1"/>
          </p:nvPr>
        </p:nvSpPr>
        <p:spPr>
          <a:xfrm>
            <a:off x="0" y="1484784"/>
            <a:ext cx="9144000" cy="4824536"/>
          </a:xfrm>
        </p:spPr>
        <p:txBody>
          <a:bodyPr>
            <a:noAutofit/>
          </a:bodyPr>
          <a:lstStyle/>
          <a:p>
            <a:pPr algn="just"/>
            <a:r>
              <a:rPr lang="es-CL" sz="2400" dirty="0"/>
              <a:t>El Movimiento Democrático Popular se fundó como consecuencia de la exclusión del </a:t>
            </a:r>
            <a:r>
              <a:rPr lang="es-CL" sz="2400" dirty="0" smtClean="0"/>
              <a:t>Partido Comunista </a:t>
            </a:r>
            <a:r>
              <a:rPr lang="es-CL" sz="2400" dirty="0"/>
              <a:t>de la Alianza Democrática. Estuvo integrado por este partido, el MIR y </a:t>
            </a:r>
            <a:r>
              <a:rPr lang="es-CL" sz="2400" dirty="0" smtClean="0"/>
              <a:t>sectores del </a:t>
            </a:r>
            <a:r>
              <a:rPr lang="es-CL" sz="2400" dirty="0"/>
              <a:t>Partido Socialista (PS </a:t>
            </a:r>
            <a:r>
              <a:rPr lang="es-CL" sz="2400" dirty="0" err="1"/>
              <a:t>Almeyda</a:t>
            </a:r>
            <a:r>
              <a:rPr lang="es-CL" sz="2400" dirty="0"/>
              <a:t>). Si bien esta coalición coincidió con la </a:t>
            </a:r>
            <a:r>
              <a:rPr lang="es-CL" sz="2400" dirty="0" smtClean="0"/>
              <a:t>Alianza Democrática </a:t>
            </a:r>
            <a:r>
              <a:rPr lang="es-CL" sz="2400" dirty="0"/>
              <a:t>en los objetivos, no estuvo de acuerdo con ella en los métodos para </a:t>
            </a:r>
            <a:r>
              <a:rPr lang="es-CL" sz="2400" dirty="0" smtClean="0"/>
              <a:t>lograrlo. Los </a:t>
            </a:r>
            <a:r>
              <a:rPr lang="es-CL" sz="2400" dirty="0"/>
              <a:t>partidos del MDP defendían la tesis de la insurrección popular, no </a:t>
            </a:r>
            <a:r>
              <a:rPr lang="es-CL" sz="2400" dirty="0" smtClean="0"/>
              <a:t>aceptaban negociaciones </a:t>
            </a:r>
            <a:r>
              <a:rPr lang="es-CL" sz="2400" dirty="0"/>
              <a:t>de ningún tipo con el régimen, y reconocían la legitimidad de “todas las </a:t>
            </a:r>
            <a:r>
              <a:rPr lang="es-CL" sz="2400" dirty="0" smtClean="0"/>
              <a:t>formas de </a:t>
            </a:r>
            <a:r>
              <a:rPr lang="es-CL" sz="2400" dirty="0"/>
              <a:t>lucha”, en alusión a la lucha armada desarrollada por el MIR desde 1980, y al </a:t>
            </a:r>
            <a:r>
              <a:rPr lang="es-CL" sz="2400" dirty="0" smtClean="0"/>
              <a:t>surgimiento del </a:t>
            </a:r>
            <a:r>
              <a:rPr lang="es-CL" sz="2400" dirty="0"/>
              <a:t>Frente Patriótico Manuel Rodríguez, aparato militar del PC, fundado en diciembre </a:t>
            </a:r>
            <a:r>
              <a:rPr lang="es-CL" sz="2400" dirty="0" smtClean="0"/>
              <a:t>de 1983.</a:t>
            </a:r>
          </a:p>
        </p:txBody>
      </p:sp>
    </p:spTree>
    <p:extLst>
      <p:ext uri="{BB962C8B-B14F-4D97-AF65-F5344CB8AC3E}">
        <p14:creationId xmlns:p14="http://schemas.microsoft.com/office/powerpoint/2010/main" val="1714961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Movimientos sociales:</a:t>
            </a:r>
            <a:endParaRPr lang="es-CL" dirty="0"/>
          </a:p>
        </p:txBody>
      </p:sp>
      <p:sp>
        <p:nvSpPr>
          <p:cNvPr id="3" name="Marcador de contenido 2"/>
          <p:cNvSpPr>
            <a:spLocks noGrp="1"/>
          </p:cNvSpPr>
          <p:nvPr>
            <p:ph sz="quarter" idx="1"/>
          </p:nvPr>
        </p:nvSpPr>
        <p:spPr>
          <a:xfrm>
            <a:off x="0" y="1484784"/>
            <a:ext cx="9144000" cy="5184576"/>
          </a:xfrm>
        </p:spPr>
        <p:txBody>
          <a:bodyPr>
            <a:noAutofit/>
          </a:bodyPr>
          <a:lstStyle/>
          <a:p>
            <a:pPr marL="0" indent="0" algn="just">
              <a:buNone/>
            </a:pPr>
            <a:r>
              <a:rPr lang="es-CL" sz="1900" dirty="0"/>
              <a:t>Los días 2 y 3 de julio de 1986, la Asamblea de la civilidad (organización de movimientos sociales de distinta procedencia política) convocó a un paro nacional, que tuvo un gran éxito organizativo. El Régimen respondió con una intensa represión, que incluyó la detención de 13 dirigentes de la Asamblea, numerosas detenciones a pobladores, y la quema viva de dos estudiantes (Rodrigo Rojas y Carmen Gloria Quintana, la única superviviente) por parte de una patrulla militar. Acontecimientos como el establecimiento de un nuevo decreto de Estado de sitio; divisiones entre los partidos de oposición respecto del fin y eficacia de las movilizaciones; el descubrimiento de arsenales de armas, internados en Chile por grupos insurreccionales, y el atentado al general Pinochet, fueron factores que provocaron un declive importante de las movilizaciones a fines de 1986. La oposición amplió sus diferencias internas: la Alianza Democrática inició un proceso orientado a negociar derechamente con el Gobierno, constituyéndose en 1988 como Concertación de Partidos por la Democracia, integrada por Demócratas Cristianos, Socialistas (unificados), Radicales y los recién fundados Partido por la Democracia y Partido Humanista; mientras el Movimiento Democrático Popular entró en crisis y aislamiento.</a:t>
            </a:r>
          </a:p>
          <a:p>
            <a:pPr algn="just"/>
            <a:endParaRPr lang="es-CL" sz="1600" dirty="0" smtClean="0"/>
          </a:p>
        </p:txBody>
      </p:sp>
    </p:spTree>
    <p:extLst>
      <p:ext uri="{BB962C8B-B14F-4D97-AF65-F5344CB8AC3E}">
        <p14:creationId xmlns:p14="http://schemas.microsoft.com/office/powerpoint/2010/main" val="600831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“Guerra con Argentina”:</a:t>
            </a:r>
            <a:endParaRPr lang="es-CL" dirty="0"/>
          </a:p>
        </p:txBody>
      </p:sp>
      <p:sp>
        <p:nvSpPr>
          <p:cNvPr id="3" name="Marcador de contenido 2"/>
          <p:cNvSpPr>
            <a:spLocks noGrp="1"/>
          </p:cNvSpPr>
          <p:nvPr>
            <p:ph sz="quarter" idx="1"/>
          </p:nvPr>
        </p:nvSpPr>
        <p:spPr>
          <a:xfrm>
            <a:off x="0" y="1484784"/>
            <a:ext cx="9144000" cy="5373216"/>
          </a:xfrm>
        </p:spPr>
        <p:txBody>
          <a:bodyPr>
            <a:normAutofit fontScale="77500" lnSpcReduction="20000"/>
          </a:bodyPr>
          <a:lstStyle/>
          <a:p>
            <a:pPr algn="just"/>
            <a:r>
              <a:rPr lang="es-CL" dirty="0"/>
              <a:t>Desde la firma del Tratado de límites entre Chile y Argentina de </a:t>
            </a:r>
            <a:r>
              <a:rPr lang="es-CL" dirty="0">
                <a:solidFill>
                  <a:srgbClr val="FF0000"/>
                </a:solidFill>
              </a:rPr>
              <a:t>1881</a:t>
            </a:r>
            <a:r>
              <a:rPr lang="es-CL" dirty="0"/>
              <a:t> hasta </a:t>
            </a:r>
            <a:r>
              <a:rPr lang="es-CL" dirty="0">
                <a:solidFill>
                  <a:srgbClr val="FF0000"/>
                </a:solidFill>
              </a:rPr>
              <a:t>1888</a:t>
            </a:r>
            <a:r>
              <a:rPr lang="es-CL" dirty="0"/>
              <a:t> se consideró a ambos lados de la frontera que </a:t>
            </a:r>
            <a:r>
              <a:rPr lang="es-CL" dirty="0">
                <a:solidFill>
                  <a:srgbClr val="FF0000"/>
                </a:solidFill>
              </a:rPr>
              <a:t>las islas al extremo sur de América eran chilenas. </a:t>
            </a:r>
            <a:endParaRPr lang="es-CL" dirty="0" smtClean="0">
              <a:solidFill>
                <a:srgbClr val="FF0000"/>
              </a:solidFill>
            </a:endParaRPr>
          </a:p>
          <a:p>
            <a:pPr algn="just"/>
            <a:r>
              <a:rPr lang="es-CL" dirty="0" smtClean="0"/>
              <a:t>Solo </a:t>
            </a:r>
            <a:r>
              <a:rPr lang="es-CL" dirty="0"/>
              <a:t>a partir de 1898 con la aparición del primer mapa oficial argentino con un límite divergente de los anteriores, comenzaron las reclamaciones argentinas sobre las islas. </a:t>
            </a:r>
            <a:r>
              <a:rPr lang="es-CL" dirty="0">
                <a:solidFill>
                  <a:srgbClr val="FF0000"/>
                </a:solidFill>
              </a:rPr>
              <a:t>Su intención era potenciar la base naval de Ushuaia, al interior del Canal Beagle. </a:t>
            </a:r>
            <a:r>
              <a:rPr lang="es-CL" dirty="0">
                <a:solidFill>
                  <a:schemeClr val="tx2"/>
                </a:solidFill>
              </a:rPr>
              <a:t>Argentina sostenía que el Beagle no pasaba por el norte de las islas, sino que bifurcándose, pasaba por el norte y el oeste de ellas. Además planteaba el principio bioceánico, según el cual Chile no podía tener salida al Océano Atlántico ni Argentina al Océano Pacífico.</a:t>
            </a:r>
          </a:p>
          <a:p>
            <a:pPr algn="just"/>
            <a:r>
              <a:rPr lang="es-CL" dirty="0"/>
              <a:t>En 1971 ambos países acordaron someter el litigio a la sentencia vinculante de un tribunal internacional cuyos miembros fueron elegidos en común por ambos gobiernos. A la Reina Isabel II de Inglaterra le correspondía solo el rol formal de dar a conocer la sentencia. </a:t>
            </a:r>
            <a:r>
              <a:rPr lang="es-CL" u="sng" dirty="0"/>
              <a:t>En 1977 se dio a conocer la sentencia favorable a la tesis chilena, pero que también permitía la navegación argentina en el canal.</a:t>
            </a:r>
          </a:p>
          <a:p>
            <a:pPr marL="0" indent="0">
              <a:buNone/>
            </a:pPr>
            <a:endParaRPr lang="es-CL" dirty="0"/>
          </a:p>
        </p:txBody>
      </p:sp>
    </p:spTree>
    <p:extLst>
      <p:ext uri="{BB962C8B-B14F-4D97-AF65-F5344CB8AC3E}">
        <p14:creationId xmlns:p14="http://schemas.microsoft.com/office/powerpoint/2010/main" val="864297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“Guerra con Argentina”:</a:t>
            </a:r>
            <a:endParaRPr lang="es-CL" dirty="0"/>
          </a:p>
        </p:txBody>
      </p:sp>
      <p:sp>
        <p:nvSpPr>
          <p:cNvPr id="3" name="Marcador de contenido 2"/>
          <p:cNvSpPr>
            <a:spLocks noGrp="1"/>
          </p:cNvSpPr>
          <p:nvPr>
            <p:ph sz="quarter" idx="1"/>
          </p:nvPr>
        </p:nvSpPr>
        <p:spPr>
          <a:xfrm>
            <a:off x="0" y="1484784"/>
            <a:ext cx="9144000" cy="5373216"/>
          </a:xfrm>
        </p:spPr>
        <p:txBody>
          <a:bodyPr>
            <a:normAutofit fontScale="70000" lnSpcReduction="20000"/>
          </a:bodyPr>
          <a:lstStyle/>
          <a:p>
            <a:pPr algn="just"/>
            <a:r>
              <a:rPr lang="es-CL" dirty="0" smtClean="0"/>
              <a:t>La </a:t>
            </a:r>
            <a:r>
              <a:rPr lang="es-CL" dirty="0"/>
              <a:t>Dictadura Militar argentina del general Jorge Rafael Videla, proclamó </a:t>
            </a:r>
            <a:r>
              <a:rPr lang="es-CL" dirty="0" smtClean="0"/>
              <a:t>“insanablemente </a:t>
            </a:r>
            <a:r>
              <a:rPr lang="es-CL" dirty="0"/>
              <a:t>nulo el </a:t>
            </a:r>
            <a:r>
              <a:rPr lang="es-CL" dirty="0" smtClean="0"/>
              <a:t>fallo” </a:t>
            </a:r>
            <a:r>
              <a:rPr lang="es-CL" dirty="0"/>
              <a:t>y planificó una Guerra de agresión contra Chile.</a:t>
            </a:r>
          </a:p>
          <a:p>
            <a:pPr algn="just"/>
            <a:r>
              <a:rPr lang="es-CL" dirty="0"/>
              <a:t>El 22 de diciembre de 1978 Argentina puso en marcha la Operación Soberanía para ocupar las islas militarmente e invadir Chile continental. Horas después, la junta militar argentina abortó la operación y aceptó la mediación </a:t>
            </a:r>
            <a:r>
              <a:rPr lang="es-CL" dirty="0" smtClean="0"/>
              <a:t>papal ofrecida </a:t>
            </a:r>
            <a:r>
              <a:rPr lang="es-CL" dirty="0"/>
              <a:t>por el Papa Juan Pablo II.</a:t>
            </a:r>
          </a:p>
          <a:p>
            <a:pPr algn="just"/>
            <a:r>
              <a:rPr lang="es-CL" u="sng" dirty="0">
                <a:solidFill>
                  <a:schemeClr val="tx2"/>
                </a:solidFill>
              </a:rPr>
              <a:t>La crisis ha sido el mayor peligro de guerra que tuvo Chile en el siglo XX</a:t>
            </a:r>
            <a:r>
              <a:rPr lang="es-CL" dirty="0"/>
              <a:t>, pero dado que los medios estaban bajo control del gobierno, con censura o autocensura, y el gobierno quiso mantener a la opinión pública alejada de la discusión, no se vivió un clima de guerra, en todo caso no como en Argentina donde se vivía la fiesta del mundial de fútbol ganado por la selección argentina y se preparaba a la juventud para el mundial del </a:t>
            </a:r>
            <a:r>
              <a:rPr lang="es-CL" dirty="0" smtClean="0"/>
              <a:t>Beagle.</a:t>
            </a:r>
          </a:p>
          <a:p>
            <a:pPr algn="just"/>
            <a:r>
              <a:rPr lang="es-CL" dirty="0" smtClean="0"/>
              <a:t>En </a:t>
            </a:r>
            <a:r>
              <a:rPr lang="es-CL" dirty="0"/>
              <a:t>Chile, la incipiente oposición liderada por Eduardo Frei Montalva, dio un respaldo al gobierno en una entrevista para el diario "La Tercera" donde criticaba la actitud argentina: "Estas son materias de Estado que están por sobre la </a:t>
            </a:r>
            <a:r>
              <a:rPr lang="es-CL" dirty="0" err="1"/>
              <a:t>temporabilidad</a:t>
            </a:r>
            <a:r>
              <a:rPr lang="es-CL" dirty="0"/>
              <a:t> de los Gobiernos, nos oponemos al gobierno militar por sus prácticas antidemocráticas, el corte de las libertades, pero es claro que aquí se está alimentando, no por Chile, un conflicto de dramáticas consecuencias".</a:t>
            </a:r>
          </a:p>
          <a:p>
            <a:pPr marL="0" indent="0">
              <a:buNone/>
            </a:pPr>
            <a:endParaRPr lang="es-CL" dirty="0"/>
          </a:p>
        </p:txBody>
      </p:sp>
    </p:spTree>
    <p:extLst>
      <p:ext uri="{BB962C8B-B14F-4D97-AF65-F5344CB8AC3E}">
        <p14:creationId xmlns:p14="http://schemas.microsoft.com/office/powerpoint/2010/main" val="2215101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“Guerra con Argentina”:</a:t>
            </a:r>
          </a:p>
        </p:txBody>
      </p:sp>
      <p:sp>
        <p:nvSpPr>
          <p:cNvPr id="3" name="Marcador de contenido 2"/>
          <p:cNvSpPr>
            <a:spLocks noGrp="1"/>
          </p:cNvSpPr>
          <p:nvPr>
            <p:ph sz="quarter" idx="1"/>
          </p:nvPr>
        </p:nvSpPr>
        <p:spPr>
          <a:xfrm>
            <a:off x="15992" y="1556792"/>
            <a:ext cx="9020503" cy="5184576"/>
          </a:xfrm>
        </p:spPr>
        <p:txBody>
          <a:bodyPr>
            <a:normAutofit fontScale="85000" lnSpcReduction="10000"/>
          </a:bodyPr>
          <a:lstStyle/>
          <a:p>
            <a:pPr algn="just"/>
            <a:r>
              <a:rPr lang="es-CL" dirty="0"/>
              <a:t>La posibilidad cierta de una guerra hizo aumentar en forma dramática el gasto militar: desde el año 76 al 80 el gasto militar como porcentaje del PBN aumentó (1976)3,5%, (1977)3,5%, (1978)4,1%, (1979)4,6%, (1980)5,2% (en comparación el mismo gasto de Brasil bajó desde 1,2% al 0,5%)22 en desmedro de las otras tareas del estado.</a:t>
            </a:r>
          </a:p>
          <a:p>
            <a:pPr algn="just"/>
            <a:r>
              <a:rPr lang="es-CL" u="sng" dirty="0"/>
              <a:t>Como consecuencia de la tensa situación, Chile dio durante la Guerra de las Malvinas al Reino Unido informaciones sobre tráfico aéreo en el sur argentino.</a:t>
            </a:r>
          </a:p>
          <a:p>
            <a:pPr algn="just"/>
            <a:r>
              <a:rPr lang="es-CL" dirty="0"/>
              <a:t>La solución al Conflicto del Beagle solo se logró tras el debacle argentino en la guerra y el retorno a la democracia en Argentina. </a:t>
            </a:r>
            <a:r>
              <a:rPr lang="es-CL" dirty="0">
                <a:solidFill>
                  <a:schemeClr val="tx2"/>
                </a:solidFill>
              </a:rPr>
              <a:t>La transacción quedó plasmada en el Tratado de paz y amistad entre Chile y Argentina de 1984</a:t>
            </a:r>
            <a:r>
              <a:rPr lang="es-CL" dirty="0" smtClean="0">
                <a:solidFill>
                  <a:schemeClr val="tx2"/>
                </a:solidFill>
              </a:rPr>
              <a:t>.</a:t>
            </a:r>
          </a:p>
          <a:p>
            <a:pPr marL="0" indent="0" algn="r">
              <a:buNone/>
            </a:pPr>
            <a:r>
              <a:rPr lang="es-CL" b="1" dirty="0" smtClean="0">
                <a:solidFill>
                  <a:srgbClr val="FF0000"/>
                </a:solidFill>
              </a:rPr>
              <a:t>Referencia: Ver película “Mi mejor enemigo”.</a:t>
            </a:r>
            <a:endParaRPr lang="es-CL" b="1" dirty="0">
              <a:solidFill>
                <a:srgbClr val="FF0000"/>
              </a:solidFill>
            </a:endParaRPr>
          </a:p>
          <a:p>
            <a:pPr marL="0" indent="0">
              <a:buNone/>
            </a:pPr>
            <a:endParaRPr lang="es-CL" dirty="0"/>
          </a:p>
        </p:txBody>
      </p:sp>
    </p:spTree>
    <p:extLst>
      <p:ext uri="{BB962C8B-B14F-4D97-AF65-F5344CB8AC3E}">
        <p14:creationId xmlns:p14="http://schemas.microsoft.com/office/powerpoint/2010/main" val="2467870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mtClean="0"/>
              <a:t>Introducción:</a:t>
            </a:r>
            <a:endParaRPr lang="es-CL" dirty="0"/>
          </a:p>
        </p:txBody>
      </p:sp>
      <p:sp>
        <p:nvSpPr>
          <p:cNvPr id="3" name="Marcador de contenido 2"/>
          <p:cNvSpPr>
            <a:spLocks noGrp="1"/>
          </p:cNvSpPr>
          <p:nvPr>
            <p:ph sz="quarter" idx="1"/>
          </p:nvPr>
        </p:nvSpPr>
        <p:spPr>
          <a:xfrm>
            <a:off x="0" y="1484784"/>
            <a:ext cx="9144000" cy="5373216"/>
          </a:xfrm>
        </p:spPr>
        <p:txBody>
          <a:bodyPr>
            <a:noAutofit/>
          </a:bodyPr>
          <a:lstStyle/>
          <a:p>
            <a:pPr algn="just"/>
            <a:r>
              <a:rPr lang="es-CL" sz="1600" dirty="0"/>
              <a:t>En Chile, el 11 de Septiembre de 1973, se produce el Golpe Militar que significó la interrupción </a:t>
            </a:r>
            <a:r>
              <a:rPr lang="es-CL" sz="1600" dirty="0" smtClean="0"/>
              <a:t>del gobierno de Salvador Allende, (Cabe mencionar que a </a:t>
            </a:r>
            <a:r>
              <a:rPr lang="es-CL" sz="1600" dirty="0"/>
              <a:t>partir de mediados de la década de 1960, y con mayor fuerza durante la siguiente, se produjo una serie de golpes de Estado que determinaron la instalación de dictaduras militares en América del </a:t>
            </a:r>
            <a:r>
              <a:rPr lang="es-CL" sz="1600" dirty="0" smtClean="0"/>
              <a:t>sur), durante </a:t>
            </a:r>
            <a:r>
              <a:rPr lang="es-CL" sz="1600" dirty="0"/>
              <a:t>esa mañana las radios, controladas en su mayoría por los militares, informan a la comunidad su accionar mediante bandos. Unos de los más significativos fue el bando Nº 5, que indicaba:</a:t>
            </a:r>
          </a:p>
          <a:p>
            <a:pPr algn="just"/>
            <a:r>
              <a:rPr lang="es-CL" sz="1600" dirty="0"/>
              <a:t>“Las Fuerzas Armadas han asumido el deber moral que la Patria les impone de destituir al Gobierno que aunque inicialmente legítimo, ha caído en la ilegitimidad flagrante, asumiendo el poder por el solo lapso en que las circunstancias lo exijan, apoyado en la evidencia del sentir de la gran mayoría nacional, la cual de por sí, ante Dios y ante la historia hace justo su actuar”.</a:t>
            </a:r>
          </a:p>
          <a:p>
            <a:pPr algn="just"/>
            <a:r>
              <a:rPr lang="es-CL" sz="1600" dirty="0"/>
              <a:t>Durante el mismo 11 de septiembre, aviones y tanques bombardean La Moneda y el Presidente Allende se suicida en el lugar. A partir de ese momento los militares van a controlar toda la capital y el país. El gobierno se concentra en los tres comandantes en Jefe de las Fuerzas Armadas y en el General Director de Carabineros. En un principio la presidencia de la Junta sería rotativa, cosa que no se llevó a cabo, y en junio de 1974 el General Pinochet asumió el Poder Ejecutivo como Jefe Supremo de la Nación. El 17 de diciembre de 1974 fue nombrado Presidente de la </a:t>
            </a:r>
            <a:r>
              <a:rPr lang="es-CL" sz="1600" dirty="0" smtClean="0"/>
              <a:t>República.</a:t>
            </a:r>
          </a:p>
          <a:p>
            <a:pPr algn="just"/>
            <a:r>
              <a:rPr lang="es-CL" sz="1600" dirty="0" smtClean="0"/>
              <a:t>Esta junta militar quería poner en orden al país, ya que este estaba sumergido en una grave crisis económica y social, puesto que el mundo también lo estaba viviendo producto de la Guerra Fría</a:t>
            </a:r>
            <a:endParaRPr lang="es-CL" sz="1600" dirty="0"/>
          </a:p>
        </p:txBody>
      </p:sp>
      <p:pic>
        <p:nvPicPr>
          <p:cNvPr id="4" name="Imagen 3"/>
          <p:cNvPicPr>
            <a:picLocks noChangeAspect="1"/>
          </p:cNvPicPr>
          <p:nvPr/>
        </p:nvPicPr>
        <p:blipFill>
          <a:blip r:embed="rId2"/>
          <a:stretch>
            <a:fillRect/>
          </a:stretch>
        </p:blipFill>
        <p:spPr>
          <a:xfrm>
            <a:off x="0" y="0"/>
            <a:ext cx="9135944" cy="5693656"/>
          </a:xfrm>
          <a:prstGeom prst="rect">
            <a:avLst/>
          </a:prstGeom>
        </p:spPr>
      </p:pic>
      <p:sp>
        <p:nvSpPr>
          <p:cNvPr id="6" name="Rectángulo 5"/>
          <p:cNvSpPr/>
          <p:nvPr/>
        </p:nvSpPr>
        <p:spPr>
          <a:xfrm>
            <a:off x="12084" y="5306232"/>
            <a:ext cx="9135944" cy="155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L" b="1" dirty="0">
                <a:solidFill>
                  <a:prstClr val="white"/>
                </a:solidFill>
              </a:rPr>
              <a:t>Junta de Gobierno. De izquierda a derecha: César Mendoza, director general de Carabineros; José Toribio Merino, comandante en jefe de la Armada; Augusto Pinochet, comandante en jefe del Ejército y Gustavo </a:t>
            </a:r>
            <a:r>
              <a:rPr lang="es-CL" b="1" dirty="0" err="1">
                <a:solidFill>
                  <a:prstClr val="white"/>
                </a:solidFill>
              </a:rPr>
              <a:t>Leigh</a:t>
            </a:r>
            <a:r>
              <a:rPr lang="es-CL" b="1" dirty="0">
                <a:solidFill>
                  <a:prstClr val="white"/>
                </a:solidFill>
              </a:rPr>
              <a:t> Guzmán, comandante en jefe de la Fuerza Aérea</a:t>
            </a:r>
            <a:r>
              <a:rPr lang="es-CL" dirty="0">
                <a:solidFill>
                  <a:prstClr val="white"/>
                </a:solidFill>
              </a:rPr>
              <a:t>.</a:t>
            </a:r>
          </a:p>
        </p:txBody>
      </p:sp>
    </p:spTree>
    <p:extLst>
      <p:ext uri="{BB962C8B-B14F-4D97-AF65-F5344CB8AC3E}">
        <p14:creationId xmlns:p14="http://schemas.microsoft.com/office/powerpoint/2010/main" val="373701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6660232" cy="1268760"/>
          </a:xfrm>
        </p:spPr>
        <p:txBody>
          <a:bodyPr>
            <a:normAutofit fontScale="90000"/>
          </a:bodyPr>
          <a:lstStyle/>
          <a:p>
            <a:r>
              <a:rPr lang="es-CL" dirty="0"/>
              <a:t>Plebiscito Nacional en </a:t>
            </a:r>
            <a:r>
              <a:rPr lang="es-CL" dirty="0" smtClean="0"/>
              <a:t>1988/ Transición a la democracia:</a:t>
            </a:r>
            <a:endParaRPr lang="es-CL" dirty="0"/>
          </a:p>
        </p:txBody>
      </p:sp>
      <p:sp>
        <p:nvSpPr>
          <p:cNvPr id="3" name="Marcador de contenido 2"/>
          <p:cNvSpPr>
            <a:spLocks noGrp="1"/>
          </p:cNvSpPr>
          <p:nvPr>
            <p:ph sz="quarter" idx="1"/>
          </p:nvPr>
        </p:nvSpPr>
        <p:spPr>
          <a:xfrm>
            <a:off x="251520" y="1600200"/>
            <a:ext cx="8640960" cy="5069160"/>
          </a:xfrm>
        </p:spPr>
        <p:txBody>
          <a:bodyPr>
            <a:normAutofit fontScale="70000" lnSpcReduction="20000"/>
          </a:bodyPr>
          <a:lstStyle/>
          <a:p>
            <a:pPr algn="just"/>
            <a:r>
              <a:rPr lang="es-CL" dirty="0"/>
              <a:t>En la Constitución de 1980 se habían diseñado los plazos para la normalización institucional, que incluía la convocatoria a un Plebiscito Nacional en 1988. Sin poder derrotar al régimen con las movilizaciones, la oposición se abocó a la lucha por ganar el plebiscito.</a:t>
            </a:r>
          </a:p>
          <a:p>
            <a:pPr algn="just"/>
            <a:r>
              <a:rPr lang="es-CL" dirty="0"/>
              <a:t>El 5 de octubre de 1988, se llevó a cabo el plebiscito que consultaba si Pinochet seguía como Presidente hasta 1997</a:t>
            </a:r>
            <a:r>
              <a:rPr lang="es-CL" dirty="0" smtClean="0"/>
              <a:t>.</a:t>
            </a:r>
          </a:p>
          <a:p>
            <a:pPr algn="just"/>
            <a:r>
              <a:rPr lang="es-CL" dirty="0" smtClean="0"/>
              <a:t> </a:t>
            </a:r>
            <a:r>
              <a:rPr lang="es-CL" dirty="0"/>
              <a:t>Realizado con propaganda </a:t>
            </a:r>
            <a:r>
              <a:rPr lang="es-CL" dirty="0" smtClean="0"/>
              <a:t>electoral,  triunfó </a:t>
            </a:r>
            <a:r>
              <a:rPr lang="es-CL" dirty="0"/>
              <a:t>la opción </a:t>
            </a:r>
            <a:r>
              <a:rPr lang="es-CL" b="1" dirty="0"/>
              <a:t>NO</a:t>
            </a:r>
            <a:r>
              <a:rPr lang="es-CL" dirty="0"/>
              <a:t> con un </a:t>
            </a:r>
            <a:r>
              <a:rPr lang="es-CL" b="1" dirty="0"/>
              <a:t>55,99% </a:t>
            </a:r>
            <a:r>
              <a:rPr lang="es-CL" dirty="0"/>
              <a:t>de los votos contra </a:t>
            </a:r>
            <a:r>
              <a:rPr lang="es-CL" b="1" dirty="0"/>
              <a:t>el 44, 01</a:t>
            </a:r>
            <a:r>
              <a:rPr lang="es-CL" dirty="0"/>
              <a:t>% obtenido por el </a:t>
            </a:r>
            <a:r>
              <a:rPr lang="es-CL" b="1" dirty="0"/>
              <a:t>SÍ, </a:t>
            </a:r>
            <a:r>
              <a:rPr lang="es-CL" dirty="0"/>
              <a:t>lo que significaba que, en el plazo de un año debían realizarse elecciones para elegir un Presidente de la República. También se harían elecciones para reinaugurar el Congreso Nacional.</a:t>
            </a:r>
          </a:p>
          <a:p>
            <a:pPr algn="just"/>
            <a:r>
              <a:rPr lang="es-CL" dirty="0"/>
              <a:t>El 11 de marzo de 1990 finaliza el gobierno militar, cuando Augusto Pinochet le entrega el Poder Ejecutivo a Patricio Aylwin, primer presidente de la recuperada democracia</a:t>
            </a:r>
            <a:r>
              <a:rPr lang="es-CL" dirty="0" smtClean="0"/>
              <a:t>.</a:t>
            </a:r>
          </a:p>
          <a:p>
            <a:r>
              <a:rPr lang="es-CL" dirty="0" smtClean="0"/>
              <a:t>Último discurso de </a:t>
            </a:r>
            <a:r>
              <a:rPr lang="es-CL" dirty="0"/>
              <a:t>Augusto Pinochet; </a:t>
            </a:r>
            <a:r>
              <a:rPr lang="es-CL" dirty="0">
                <a:hlinkClick r:id="rId2"/>
              </a:rPr>
              <a:t>https://</a:t>
            </a:r>
            <a:r>
              <a:rPr lang="es-CL" dirty="0" smtClean="0">
                <a:hlinkClick r:id="rId2"/>
              </a:rPr>
              <a:t>www.youtube.com/watch?v=QNwYw36Fh_4</a:t>
            </a:r>
            <a:r>
              <a:rPr lang="es-CL" dirty="0" smtClean="0"/>
              <a:t> </a:t>
            </a:r>
          </a:p>
          <a:p>
            <a:r>
              <a:rPr lang="es-CL" dirty="0" smtClean="0"/>
              <a:t>Discurso de Patricio Aylwin</a:t>
            </a:r>
            <a:r>
              <a:rPr lang="es-CL" dirty="0"/>
              <a:t>: </a:t>
            </a:r>
            <a:r>
              <a:rPr lang="es-CL" dirty="0">
                <a:hlinkClick r:id="rId3"/>
              </a:rPr>
              <a:t>https://</a:t>
            </a:r>
            <a:r>
              <a:rPr lang="es-CL" dirty="0" smtClean="0">
                <a:hlinkClick r:id="rId3"/>
              </a:rPr>
              <a:t>www.youtube.com/watch?v=gLpo6LpM-yM</a:t>
            </a:r>
            <a:r>
              <a:rPr lang="es-CL" dirty="0" smtClean="0"/>
              <a:t> </a:t>
            </a:r>
            <a:endParaRPr lang="es-CL" dirty="0"/>
          </a:p>
        </p:txBody>
      </p:sp>
      <p:pic>
        <p:nvPicPr>
          <p:cNvPr id="4" name="Imagen 3"/>
          <p:cNvPicPr>
            <a:picLocks noChangeAspect="1"/>
          </p:cNvPicPr>
          <p:nvPr/>
        </p:nvPicPr>
        <p:blipFill>
          <a:blip r:embed="rId4"/>
          <a:stretch>
            <a:fillRect/>
          </a:stretch>
        </p:blipFill>
        <p:spPr>
          <a:xfrm>
            <a:off x="6819900" y="0"/>
            <a:ext cx="2324100" cy="1600200"/>
          </a:xfrm>
          <a:prstGeom prst="rect">
            <a:avLst/>
          </a:prstGeom>
        </p:spPr>
      </p:pic>
      <p:pic>
        <p:nvPicPr>
          <p:cNvPr id="5" name="Imagen 4"/>
          <p:cNvPicPr>
            <a:picLocks noChangeAspect="1"/>
          </p:cNvPicPr>
          <p:nvPr/>
        </p:nvPicPr>
        <p:blipFill>
          <a:blip r:embed="rId5"/>
          <a:stretch>
            <a:fillRect/>
          </a:stretch>
        </p:blipFill>
        <p:spPr>
          <a:xfrm>
            <a:off x="251520" y="1567867"/>
            <a:ext cx="8595730" cy="5069160"/>
          </a:xfrm>
          <a:prstGeom prst="rect">
            <a:avLst/>
          </a:prstGeom>
        </p:spPr>
      </p:pic>
    </p:spTree>
    <p:extLst>
      <p:ext uri="{BB962C8B-B14F-4D97-AF65-F5344CB8AC3E}">
        <p14:creationId xmlns:p14="http://schemas.microsoft.com/office/powerpoint/2010/main" val="14458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Síntesis:</a:t>
            </a:r>
            <a:endParaRPr lang="es-CL" dirty="0"/>
          </a:p>
        </p:txBody>
      </p:sp>
      <p:sp>
        <p:nvSpPr>
          <p:cNvPr id="3" name="Marcador de contenido 2"/>
          <p:cNvSpPr>
            <a:spLocks noGrp="1"/>
          </p:cNvSpPr>
          <p:nvPr>
            <p:ph sz="quarter" idx="1"/>
          </p:nvPr>
        </p:nvSpPr>
        <p:spPr>
          <a:xfrm>
            <a:off x="0" y="1600200"/>
            <a:ext cx="9036496" cy="5257800"/>
          </a:xfrm>
        </p:spPr>
        <p:txBody>
          <a:bodyPr>
            <a:normAutofit fontScale="62500" lnSpcReduction="20000"/>
          </a:bodyPr>
          <a:lstStyle/>
          <a:p>
            <a:pPr algn="just"/>
            <a:r>
              <a:rPr lang="es-CL" dirty="0" smtClean="0"/>
              <a:t>Par a el año 73, Chile vivía una situación seria d</a:t>
            </a:r>
            <a:r>
              <a:rPr lang="es-CL" dirty="0" smtClean="0"/>
              <a:t>e </a:t>
            </a:r>
            <a:r>
              <a:rPr lang="es-CL" dirty="0" smtClean="0"/>
              <a:t>polarización política, grupos de extrema derecha y de izquierda atemorizaban a la población, a eso se le debe sumar el problema económico de  nula inversión  </a:t>
            </a:r>
            <a:r>
              <a:rPr lang="es-CL" dirty="0" smtClean="0"/>
              <a:t>y una alta </a:t>
            </a:r>
            <a:r>
              <a:rPr lang="es-CL" dirty="0" smtClean="0"/>
              <a:t>inflación, que gener</a:t>
            </a:r>
            <a:r>
              <a:rPr lang="es-CL" dirty="0" smtClean="0"/>
              <a:t>ó el Estado, provocando</a:t>
            </a:r>
            <a:r>
              <a:rPr lang="es-CL" dirty="0" smtClean="0"/>
              <a:t> un descontento generalizado en la sociedad.</a:t>
            </a:r>
            <a:endParaRPr lang="es-CL" dirty="0" smtClean="0"/>
          </a:p>
          <a:p>
            <a:pPr algn="just"/>
            <a:r>
              <a:rPr lang="es-CL" dirty="0" smtClean="0"/>
              <a:t>Esto llevó a que el día 11 de septiembre la junta militar tomara por asalto la Moneda, en la cual </a:t>
            </a:r>
            <a:r>
              <a:rPr lang="es-CL" dirty="0" smtClean="0"/>
              <a:t>el </a:t>
            </a:r>
            <a:r>
              <a:rPr lang="es-CL" dirty="0" smtClean="0"/>
              <a:t>presidente Allende, se suicida, comenzando así la época </a:t>
            </a:r>
            <a:r>
              <a:rPr lang="es-CL" dirty="0" smtClean="0"/>
              <a:t>de dictadura </a:t>
            </a:r>
            <a:r>
              <a:rPr lang="es-CL" dirty="0" smtClean="0"/>
              <a:t>militar.</a:t>
            </a:r>
          </a:p>
          <a:p>
            <a:pPr algn="just"/>
            <a:r>
              <a:rPr lang="es-CL" dirty="0" smtClean="0"/>
              <a:t>El gobierno militar quería erradicar de Chile a los comunistas, (recordemos que estamos bajo el periodo de la Guerra Fría), por tanto se aplicaron medidas de </a:t>
            </a:r>
            <a:r>
              <a:rPr lang="es-CL" dirty="0" smtClean="0"/>
              <a:t>represión, que se tradujeron en violaciones de derechos humanos.</a:t>
            </a:r>
            <a:endParaRPr lang="es-CL" dirty="0" smtClean="0"/>
          </a:p>
          <a:p>
            <a:pPr algn="just"/>
            <a:r>
              <a:rPr lang="es-CL" dirty="0" smtClean="0"/>
              <a:t>Se creó la Constitución de 1980, se implemento el modelo neoliberal, para sacar adelante a la </a:t>
            </a:r>
            <a:r>
              <a:rPr lang="es-CL" dirty="0" smtClean="0"/>
              <a:t>economía, creando una economía de Mercado.</a:t>
            </a:r>
            <a:endParaRPr lang="es-CL" dirty="0" smtClean="0"/>
          </a:p>
          <a:p>
            <a:pPr algn="just"/>
            <a:r>
              <a:rPr lang="es-CL" dirty="0" smtClean="0"/>
              <a:t>Es entonces que el año 1988, y respetando el acuerdo constitucional, es que se llama a Plebiscito para recoger la opinión de los </a:t>
            </a:r>
            <a:r>
              <a:rPr lang="es-CL" dirty="0" smtClean="0"/>
              <a:t>ciudadanos. Este </a:t>
            </a:r>
            <a:r>
              <a:rPr lang="es-CL" dirty="0" smtClean="0"/>
              <a:t>obtuvo como resultado la opción del “No”, y esto quería decir que se debían hacer elecciones para elegir a un presidente.</a:t>
            </a:r>
          </a:p>
          <a:p>
            <a:pPr algn="just"/>
            <a:r>
              <a:rPr lang="es-CL" dirty="0" smtClean="0"/>
              <a:t>Finalmente el 11 de octubre de 1990, asume el cargo de presidente, el señor Patricio Aylwin, a este periodo se le denomina “Transición  a la Democracia”.</a:t>
            </a:r>
          </a:p>
        </p:txBody>
      </p:sp>
    </p:spTree>
    <p:extLst>
      <p:ext uri="{BB962C8B-B14F-4D97-AF65-F5344CB8AC3E}">
        <p14:creationId xmlns:p14="http://schemas.microsoft.com/office/powerpoint/2010/main" val="2065810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Para complementar información:</a:t>
            </a:r>
            <a:endParaRPr lang="es-CL" dirty="0"/>
          </a:p>
        </p:txBody>
      </p:sp>
      <p:sp>
        <p:nvSpPr>
          <p:cNvPr id="3" name="Marcador de contenido 2"/>
          <p:cNvSpPr>
            <a:spLocks noGrp="1"/>
          </p:cNvSpPr>
          <p:nvPr>
            <p:ph sz="quarter" idx="1"/>
          </p:nvPr>
        </p:nvSpPr>
        <p:spPr>
          <a:xfrm>
            <a:off x="179512" y="1628800"/>
            <a:ext cx="5184576" cy="4495800"/>
          </a:xfrm>
        </p:spPr>
        <p:txBody>
          <a:bodyPr>
            <a:normAutofit fontScale="92500"/>
          </a:bodyPr>
          <a:lstStyle/>
          <a:p>
            <a:pPr marL="0" indent="0">
              <a:buNone/>
            </a:pPr>
            <a:r>
              <a:rPr lang="es-CL" dirty="0" smtClean="0"/>
              <a:t>Te invito a que revises estos vídeos que explican este periodo, tanto a nivel internacional como nacional.</a:t>
            </a:r>
          </a:p>
          <a:p>
            <a:pPr marL="0" indent="0">
              <a:buNone/>
            </a:pPr>
            <a:endParaRPr lang="es-CL" dirty="0"/>
          </a:p>
          <a:p>
            <a:pPr marL="514350" indent="-514350">
              <a:buAutoNum type="arabicPeriod"/>
            </a:pPr>
            <a:r>
              <a:rPr lang="es-CL" dirty="0" smtClean="0">
                <a:hlinkClick r:id="rId2"/>
              </a:rPr>
              <a:t>https</a:t>
            </a:r>
            <a:r>
              <a:rPr lang="es-CL" dirty="0">
                <a:hlinkClick r:id="rId2"/>
              </a:rPr>
              <a:t>://</a:t>
            </a:r>
            <a:r>
              <a:rPr lang="es-CL" dirty="0" smtClean="0">
                <a:hlinkClick r:id="rId2"/>
              </a:rPr>
              <a:t>www.youtube.com/watch?v=SclH7Cwnbjw&amp;t=4s</a:t>
            </a:r>
            <a:endParaRPr lang="es-CL" dirty="0" smtClean="0"/>
          </a:p>
          <a:p>
            <a:pPr marL="514350" indent="-514350">
              <a:buAutoNum type="arabicPeriod"/>
            </a:pPr>
            <a:r>
              <a:rPr lang="es-CL" dirty="0"/>
              <a:t> </a:t>
            </a:r>
            <a:r>
              <a:rPr lang="es-CL" dirty="0">
                <a:hlinkClick r:id="rId3"/>
              </a:rPr>
              <a:t>https://</a:t>
            </a:r>
            <a:r>
              <a:rPr lang="es-CL" dirty="0" smtClean="0">
                <a:hlinkClick r:id="rId3"/>
              </a:rPr>
              <a:t>www.youtube.com/watch?v=Lje0CyMXsGg&amp;t=111s</a:t>
            </a:r>
            <a:r>
              <a:rPr lang="es-CL" dirty="0" smtClean="0"/>
              <a:t> </a:t>
            </a:r>
            <a:endParaRPr lang="es-CL" dirty="0"/>
          </a:p>
        </p:txBody>
      </p:sp>
      <p:pic>
        <p:nvPicPr>
          <p:cNvPr id="4" name="Imagen 3"/>
          <p:cNvPicPr>
            <a:picLocks noChangeAspect="1"/>
          </p:cNvPicPr>
          <p:nvPr/>
        </p:nvPicPr>
        <p:blipFill>
          <a:blip r:embed="rId4"/>
          <a:stretch>
            <a:fillRect/>
          </a:stretch>
        </p:blipFill>
        <p:spPr>
          <a:xfrm>
            <a:off x="5486023" y="1628800"/>
            <a:ext cx="3657977" cy="4896544"/>
          </a:xfrm>
          <a:prstGeom prst="rect">
            <a:avLst/>
          </a:prstGeom>
        </p:spPr>
      </p:pic>
    </p:spTree>
    <p:extLst>
      <p:ext uri="{BB962C8B-B14F-4D97-AF65-F5344CB8AC3E}">
        <p14:creationId xmlns:p14="http://schemas.microsoft.com/office/powerpoint/2010/main" val="82094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28600"/>
            <a:ext cx="8640960" cy="990600"/>
          </a:xfrm>
        </p:spPr>
        <p:txBody>
          <a:bodyPr/>
          <a:lstStyle/>
          <a:p>
            <a:r>
              <a:rPr lang="es-CL" dirty="0" smtClean="0"/>
              <a:t>Cese de funciones:</a:t>
            </a:r>
            <a:endParaRPr lang="es-CL" dirty="0"/>
          </a:p>
        </p:txBody>
      </p:sp>
      <p:sp>
        <p:nvSpPr>
          <p:cNvPr id="3" name="Marcador de contenido 2"/>
          <p:cNvSpPr>
            <a:spLocks noGrp="1"/>
          </p:cNvSpPr>
          <p:nvPr>
            <p:ph sz="quarter" idx="1"/>
          </p:nvPr>
        </p:nvSpPr>
        <p:spPr>
          <a:xfrm>
            <a:off x="0" y="1556792"/>
            <a:ext cx="9144000" cy="5301208"/>
          </a:xfrm>
        </p:spPr>
        <p:txBody>
          <a:bodyPr>
            <a:noAutofit/>
          </a:bodyPr>
          <a:lstStyle/>
          <a:p>
            <a:pPr marL="0" indent="0" algn="just">
              <a:buNone/>
            </a:pPr>
            <a:r>
              <a:rPr lang="es-CL" sz="2000" dirty="0" smtClean="0"/>
              <a:t>Después del golpe de estado </a:t>
            </a:r>
            <a:r>
              <a:rPr lang="es-CL" sz="2000" dirty="0"/>
              <a:t>toda la institucionalidad democrática fue suprimida</a:t>
            </a:r>
            <a:r>
              <a:rPr lang="es-CL" sz="2000" dirty="0" smtClean="0"/>
              <a:t>:</a:t>
            </a:r>
          </a:p>
          <a:p>
            <a:pPr algn="just"/>
            <a:r>
              <a:rPr lang="es-CL" sz="2000" dirty="0" smtClean="0"/>
              <a:t> </a:t>
            </a:r>
            <a:r>
              <a:rPr lang="es-CL" sz="2000" dirty="0"/>
              <a:t>E</a:t>
            </a:r>
            <a:r>
              <a:rPr lang="es-CL" sz="2000" dirty="0" smtClean="0"/>
              <a:t>l </a:t>
            </a:r>
            <a:r>
              <a:rPr lang="es-CL" sz="2000" dirty="0"/>
              <a:t>12 de septiembre se declararon interinos a todos los empleados de la administración </a:t>
            </a:r>
            <a:r>
              <a:rPr lang="es-CL" sz="2000" dirty="0" smtClean="0"/>
              <a:t>pública.</a:t>
            </a:r>
          </a:p>
          <a:p>
            <a:pPr algn="just"/>
            <a:r>
              <a:rPr lang="es-CL" sz="2000" dirty="0"/>
              <a:t>E</a:t>
            </a:r>
            <a:r>
              <a:rPr lang="es-CL" sz="2000" dirty="0" smtClean="0"/>
              <a:t>l </a:t>
            </a:r>
            <a:r>
              <a:rPr lang="es-CL" sz="2000" dirty="0"/>
              <a:t>17 se canceló la personalidad jurídica de la Central Única de </a:t>
            </a:r>
            <a:r>
              <a:rPr lang="es-CL" sz="2000" dirty="0" smtClean="0"/>
              <a:t>Trabajadores.</a:t>
            </a:r>
          </a:p>
          <a:p>
            <a:pPr algn="just"/>
            <a:r>
              <a:rPr lang="es-CL" sz="2000" dirty="0"/>
              <a:t>E</a:t>
            </a:r>
            <a:r>
              <a:rPr lang="es-CL" sz="2000" dirty="0" smtClean="0"/>
              <a:t>l </a:t>
            </a:r>
            <a:r>
              <a:rPr lang="es-CL" sz="2000" dirty="0"/>
              <a:t>24 se disolvió el </a:t>
            </a:r>
            <a:r>
              <a:rPr lang="es-CL" sz="2000" dirty="0" smtClean="0"/>
              <a:t>Congreso.</a:t>
            </a:r>
          </a:p>
          <a:p>
            <a:pPr algn="just"/>
            <a:r>
              <a:rPr lang="es-CL" sz="2000" dirty="0"/>
              <a:t>E</a:t>
            </a:r>
            <a:r>
              <a:rPr lang="es-CL" sz="2000" dirty="0" smtClean="0"/>
              <a:t>l </a:t>
            </a:r>
            <a:r>
              <a:rPr lang="es-CL" sz="2000" dirty="0"/>
              <a:t>1 de octubre se designaron rectores delegados en todas las </a:t>
            </a:r>
            <a:r>
              <a:rPr lang="es-CL" sz="2000" dirty="0" smtClean="0"/>
              <a:t>universidades.</a:t>
            </a:r>
          </a:p>
          <a:p>
            <a:pPr algn="just"/>
            <a:r>
              <a:rPr lang="es-CL" sz="2000" dirty="0"/>
              <a:t>E</a:t>
            </a:r>
            <a:r>
              <a:rPr lang="es-CL" sz="2000" dirty="0" smtClean="0"/>
              <a:t>l </a:t>
            </a:r>
            <a:r>
              <a:rPr lang="es-CL" sz="2000" dirty="0"/>
              <a:t>8 se declararon ilícitos y disueltos todos los partidos de la </a:t>
            </a:r>
            <a:r>
              <a:rPr lang="es-CL" sz="2000" dirty="0" smtClean="0"/>
              <a:t>UP.</a:t>
            </a:r>
          </a:p>
          <a:p>
            <a:pPr algn="just"/>
            <a:r>
              <a:rPr lang="es-CL" sz="2000" dirty="0"/>
              <a:t>E</a:t>
            </a:r>
            <a:r>
              <a:rPr lang="es-CL" sz="2000" dirty="0" smtClean="0"/>
              <a:t>l </a:t>
            </a:r>
            <a:r>
              <a:rPr lang="es-CL" sz="2000" dirty="0"/>
              <a:t>11 se decretó en receso a todos los demás </a:t>
            </a:r>
            <a:r>
              <a:rPr lang="es-CL" sz="2000" dirty="0" smtClean="0"/>
              <a:t>partidos.</a:t>
            </a:r>
          </a:p>
          <a:p>
            <a:pPr algn="just"/>
            <a:r>
              <a:rPr lang="es-CL" sz="2000" dirty="0"/>
              <a:t>E</a:t>
            </a:r>
            <a:r>
              <a:rPr lang="es-CL" sz="2000" dirty="0" smtClean="0"/>
              <a:t>l </a:t>
            </a:r>
            <a:r>
              <a:rPr lang="es-CL" sz="2000" dirty="0"/>
              <a:t>22 se declaró en reorganización a todos los servicios públicos. </a:t>
            </a:r>
          </a:p>
          <a:p>
            <a:pPr marL="0" indent="0" algn="just">
              <a:buNone/>
            </a:pPr>
            <a:r>
              <a:rPr lang="es-CL" sz="2000" dirty="0"/>
              <a:t>Como resultado de estas y otras medidas, a fines de 1973, unas quince mil personas perdieron sus trabajos en la administración pública, y otras 30 mil en los dos años siguientes</a:t>
            </a:r>
            <a:r>
              <a:rPr lang="es-CL" sz="2000" dirty="0" smtClean="0"/>
              <a:t>.</a:t>
            </a:r>
          </a:p>
        </p:txBody>
      </p:sp>
    </p:spTree>
    <p:extLst>
      <p:ext uri="{BB962C8B-B14F-4D97-AF65-F5344CB8AC3E}">
        <p14:creationId xmlns:p14="http://schemas.microsoft.com/office/powerpoint/2010/main" val="4106465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28600"/>
            <a:ext cx="8640960" cy="990600"/>
          </a:xfrm>
        </p:spPr>
        <p:txBody>
          <a:bodyPr/>
          <a:lstStyle/>
          <a:p>
            <a:r>
              <a:rPr lang="es-CL" dirty="0" smtClean="0"/>
              <a:t>Cese de funciones:</a:t>
            </a:r>
            <a:endParaRPr lang="es-CL" dirty="0"/>
          </a:p>
        </p:txBody>
      </p:sp>
      <p:sp>
        <p:nvSpPr>
          <p:cNvPr id="3" name="Marcador de contenido 2"/>
          <p:cNvSpPr>
            <a:spLocks noGrp="1"/>
          </p:cNvSpPr>
          <p:nvPr>
            <p:ph sz="quarter" idx="1"/>
          </p:nvPr>
        </p:nvSpPr>
        <p:spPr>
          <a:xfrm>
            <a:off x="0" y="1556792"/>
            <a:ext cx="9144000" cy="5301208"/>
          </a:xfrm>
        </p:spPr>
        <p:txBody>
          <a:bodyPr>
            <a:normAutofit fontScale="85000" lnSpcReduction="20000"/>
          </a:bodyPr>
          <a:lstStyle/>
          <a:p>
            <a:pPr algn="just"/>
            <a:r>
              <a:rPr lang="es-CL" dirty="0"/>
              <a:t>Se restringen severamente las libertades fundamentales, como la libertad de desplazamiento, de prensa, de asociación, etc., a la vez que se detiene a los principales dirigentes políticos de izquierda en centros de detención ad hoc como el estadio Nacional, el estadio Chile, la Isla Dawson y </a:t>
            </a:r>
            <a:r>
              <a:rPr lang="es-CL" dirty="0" err="1"/>
              <a:t>Pisagua</a:t>
            </a:r>
            <a:r>
              <a:rPr lang="es-CL" dirty="0"/>
              <a:t>, entre otros. Se realizan allanamientos, enjuiciamientos, relegaciones, destierros y exilios. </a:t>
            </a:r>
            <a:endParaRPr lang="es-CL" dirty="0" smtClean="0"/>
          </a:p>
          <a:p>
            <a:pPr algn="just"/>
            <a:r>
              <a:rPr lang="es-CL" dirty="0" smtClean="0"/>
              <a:t>El </a:t>
            </a:r>
            <a:r>
              <a:rPr lang="es-CL" dirty="0"/>
              <a:t>principal organismo encargado de la represión fue la </a:t>
            </a:r>
            <a:r>
              <a:rPr lang="es-CL" b="1" dirty="0"/>
              <a:t>Dirección de Inteligencia Nacional (DINA), </a:t>
            </a:r>
            <a:r>
              <a:rPr lang="es-CL" dirty="0"/>
              <a:t>creada en 1974, a cargo de Manuel Contreras, su acción superó las fronteras del país y es indicada como responsable del asesinato del general Carlos Prats en Buenos Aires, el atentado contra el ex Vicepresidente Bernardo </a:t>
            </a:r>
            <a:r>
              <a:rPr lang="es-CL" dirty="0" err="1"/>
              <a:t>Leighton</a:t>
            </a:r>
            <a:r>
              <a:rPr lang="es-CL" dirty="0"/>
              <a:t> en Italia y el asesinato del ex ministro Orlando Letelier en Washington. </a:t>
            </a:r>
          </a:p>
        </p:txBody>
      </p:sp>
    </p:spTree>
    <p:extLst>
      <p:ext uri="{BB962C8B-B14F-4D97-AF65-F5344CB8AC3E}">
        <p14:creationId xmlns:p14="http://schemas.microsoft.com/office/powerpoint/2010/main" val="417726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988"/>
            <a:ext cx="8784976" cy="990600"/>
          </a:xfrm>
        </p:spPr>
        <p:txBody>
          <a:bodyPr>
            <a:normAutofit fontScale="90000"/>
          </a:bodyPr>
          <a:lstStyle/>
          <a:p>
            <a:r>
              <a:rPr lang="es-CL" dirty="0"/>
              <a:t>La implementación del </a:t>
            </a:r>
            <a:r>
              <a:rPr lang="es-CL" dirty="0" smtClean="0"/>
              <a:t>neoliberalismo:</a:t>
            </a:r>
            <a:endParaRPr lang="es-CL" dirty="0"/>
          </a:p>
        </p:txBody>
      </p:sp>
      <p:sp>
        <p:nvSpPr>
          <p:cNvPr id="3" name="Marcador de contenido 2"/>
          <p:cNvSpPr>
            <a:spLocks noGrp="1"/>
          </p:cNvSpPr>
          <p:nvPr>
            <p:ph sz="quarter" idx="1"/>
          </p:nvPr>
        </p:nvSpPr>
        <p:spPr>
          <a:xfrm>
            <a:off x="179512" y="1600200"/>
            <a:ext cx="8856984" cy="3052936"/>
          </a:xfrm>
        </p:spPr>
        <p:txBody>
          <a:bodyPr>
            <a:normAutofit fontScale="77500" lnSpcReduction="20000"/>
          </a:bodyPr>
          <a:lstStyle/>
          <a:p>
            <a:pPr marL="0" indent="0" algn="just">
              <a:buNone/>
            </a:pPr>
            <a:r>
              <a:rPr lang="es-CL" dirty="0"/>
              <a:t>Una vez instalada, la junta militar acometió la tarea </a:t>
            </a:r>
            <a:r>
              <a:rPr lang="es-CL" dirty="0" smtClean="0"/>
              <a:t>de reflotar </a:t>
            </a:r>
            <a:r>
              <a:rPr lang="es-CL" dirty="0"/>
              <a:t>el sistema económico. En 1975, se le encargó </a:t>
            </a:r>
            <a:r>
              <a:rPr lang="es-CL" dirty="0" smtClean="0"/>
              <a:t>a un </a:t>
            </a:r>
            <a:r>
              <a:rPr lang="es-CL" dirty="0"/>
              <a:t>grupo de economistas chilenos formados en </a:t>
            </a:r>
            <a:r>
              <a:rPr lang="es-CL" dirty="0" smtClean="0"/>
              <a:t>varios casos </a:t>
            </a:r>
            <a:r>
              <a:rPr lang="es-CL" dirty="0"/>
              <a:t>en la Universidad de Chicago, entre ellos Sergio de Castro, Jorge </a:t>
            </a:r>
            <a:r>
              <a:rPr lang="es-CL" dirty="0" err="1"/>
              <a:t>Cauas</a:t>
            </a:r>
            <a:r>
              <a:rPr lang="es-CL" dirty="0"/>
              <a:t>, Pablo Barahona y José </a:t>
            </a:r>
            <a:r>
              <a:rPr lang="es-CL" dirty="0" smtClean="0"/>
              <a:t>Piñera (conocidos </a:t>
            </a:r>
            <a:r>
              <a:rPr lang="es-CL" dirty="0"/>
              <a:t>como los “Chicago </a:t>
            </a:r>
            <a:r>
              <a:rPr lang="es-CL" dirty="0" err="1" smtClean="0"/>
              <a:t>boys</a:t>
            </a:r>
            <a:r>
              <a:rPr lang="es-CL" dirty="0" smtClean="0"/>
              <a:t>) </a:t>
            </a:r>
            <a:r>
              <a:rPr lang="es-CL" dirty="0"/>
              <a:t>la misión </a:t>
            </a:r>
            <a:r>
              <a:rPr lang="es-CL" dirty="0" smtClean="0"/>
              <a:t>de estructurar </a:t>
            </a:r>
            <a:r>
              <a:rPr lang="es-CL" dirty="0"/>
              <a:t>el sistema económico. Muchas de </a:t>
            </a:r>
            <a:r>
              <a:rPr lang="es-CL" dirty="0" smtClean="0"/>
              <a:t>las medidas </a:t>
            </a:r>
            <a:r>
              <a:rPr lang="es-CL" dirty="0"/>
              <a:t>que propusieron se basaron en un texto </a:t>
            </a:r>
            <a:r>
              <a:rPr lang="es-CL" dirty="0" smtClean="0"/>
              <a:t>que resultó </a:t>
            </a:r>
            <a:r>
              <a:rPr lang="es-CL" dirty="0"/>
              <a:t>programático para las autoridades, llamado “</a:t>
            </a:r>
            <a:r>
              <a:rPr lang="es-CL" dirty="0" smtClean="0"/>
              <a:t>El Ladrillo</a:t>
            </a:r>
            <a:r>
              <a:rPr lang="es-CL" dirty="0"/>
              <a:t>”, el que, basado en las propuestas </a:t>
            </a:r>
            <a:r>
              <a:rPr lang="es-CL" dirty="0" smtClean="0"/>
              <a:t>del neoliberalismo</a:t>
            </a:r>
            <a:r>
              <a:rPr lang="es-CL" dirty="0"/>
              <a:t>, planteó la desregulación, </a:t>
            </a:r>
            <a:r>
              <a:rPr lang="es-CL" dirty="0" smtClean="0"/>
              <a:t>liberalización, apertura </a:t>
            </a:r>
            <a:r>
              <a:rPr lang="es-CL" dirty="0"/>
              <a:t>hacia el mercado exterior y un rol </a:t>
            </a:r>
            <a:r>
              <a:rPr lang="es-CL" dirty="0" smtClean="0"/>
              <a:t>subsidiario del </a:t>
            </a:r>
            <a:r>
              <a:rPr lang="es-CL" dirty="0"/>
              <a:t>Estado en la economía.</a:t>
            </a:r>
          </a:p>
        </p:txBody>
      </p:sp>
      <p:pic>
        <p:nvPicPr>
          <p:cNvPr id="4" name="Imagen 3"/>
          <p:cNvPicPr>
            <a:picLocks noChangeAspect="1"/>
          </p:cNvPicPr>
          <p:nvPr/>
        </p:nvPicPr>
        <p:blipFill>
          <a:blip r:embed="rId2"/>
          <a:stretch>
            <a:fillRect/>
          </a:stretch>
        </p:blipFill>
        <p:spPr>
          <a:xfrm>
            <a:off x="1835696" y="4509120"/>
            <a:ext cx="4419600" cy="2486025"/>
          </a:xfrm>
          <a:prstGeom prst="rect">
            <a:avLst/>
          </a:prstGeom>
        </p:spPr>
      </p:pic>
    </p:spTree>
    <p:extLst>
      <p:ext uri="{BB962C8B-B14F-4D97-AF65-F5344CB8AC3E}">
        <p14:creationId xmlns:p14="http://schemas.microsoft.com/office/powerpoint/2010/main" val="4160572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928992" cy="990600"/>
          </a:xfrm>
        </p:spPr>
        <p:txBody>
          <a:bodyPr>
            <a:normAutofit fontScale="90000"/>
          </a:bodyPr>
          <a:lstStyle/>
          <a:p>
            <a:r>
              <a:rPr lang="es-CL" dirty="0"/>
              <a:t>Los pilares del nuevo modelo económico fueron:</a:t>
            </a:r>
          </a:p>
        </p:txBody>
      </p:sp>
      <p:sp>
        <p:nvSpPr>
          <p:cNvPr id="3" name="Marcador de contenido 2"/>
          <p:cNvSpPr>
            <a:spLocks noGrp="1"/>
          </p:cNvSpPr>
          <p:nvPr>
            <p:ph sz="quarter" idx="1"/>
          </p:nvPr>
        </p:nvSpPr>
        <p:spPr>
          <a:xfrm>
            <a:off x="0" y="1500808"/>
            <a:ext cx="9144000" cy="5357192"/>
          </a:xfrm>
        </p:spPr>
        <p:txBody>
          <a:bodyPr>
            <a:noAutofit/>
          </a:bodyPr>
          <a:lstStyle/>
          <a:p>
            <a:pPr algn="just"/>
            <a:r>
              <a:rPr lang="es-CL" sz="2000" b="1" dirty="0"/>
              <a:t>Descentralización Económica del Estado: </a:t>
            </a:r>
            <a:r>
              <a:rPr lang="es-CL" sz="2000" dirty="0"/>
              <a:t>el nuevo modelo postulaba que el mercado sería la principal instancia de asignación de recursos. Para ello, se planteaba que el Estado debía inhibirse de intervenir en la economía orientándose solo a la regulación de la política monetaria y fiscal. En esta perspectiva se implantó el principio de Estado subsidiario que quiere decir que, solo por excepción, el Estado participa en la economía (invirtiendo, o gestionando recursos), cuando los privados no pueden hacerlo por sí mismos.</a:t>
            </a:r>
          </a:p>
          <a:p>
            <a:pPr algn="just"/>
            <a:r>
              <a:rPr lang="es-CL" sz="2000" b="1" dirty="0"/>
              <a:t>Apertura comercial </a:t>
            </a:r>
            <a:r>
              <a:rPr lang="es-CL" sz="2000" b="1" dirty="0" smtClean="0"/>
              <a:t>exterior: </a:t>
            </a:r>
            <a:r>
              <a:rPr lang="es-CL" sz="2000" dirty="0"/>
              <a:t>mediante la rebaja generalizada de los aranceles a un nivel cercano al 30% (como objetivo inicial), la cual era pareja para todos los productos; la eliminación de las prohibiciones de importación de aquellos productos que afectaban la competitividad de la industria nacional; aumento y valoración del tipo de cambio (aumento del valor de la moneda nacional en relación al dólar) y mantenimiento de este tipo de cambio en el tiempo, proporcionando créditos para promover las exportaciones, y rediseño de las política de endeudamiento externo y de inversiones extranjeras</a:t>
            </a:r>
            <a:r>
              <a:rPr lang="es-CL" sz="2000" dirty="0" smtClean="0"/>
              <a:t>.</a:t>
            </a:r>
            <a:endParaRPr lang="es-CL" sz="2000" dirty="0"/>
          </a:p>
        </p:txBody>
      </p:sp>
    </p:spTree>
    <p:extLst>
      <p:ext uri="{BB962C8B-B14F-4D97-AF65-F5344CB8AC3E}">
        <p14:creationId xmlns:p14="http://schemas.microsoft.com/office/powerpoint/2010/main" val="427458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928992" cy="990600"/>
          </a:xfrm>
        </p:spPr>
        <p:txBody>
          <a:bodyPr/>
          <a:lstStyle/>
          <a:p>
            <a:r>
              <a:rPr lang="es-CL" dirty="0" smtClean="0"/>
              <a:t>Transformaciones en la sociedad:</a:t>
            </a:r>
            <a:endParaRPr lang="es-CL" dirty="0"/>
          </a:p>
        </p:txBody>
      </p:sp>
      <p:sp>
        <p:nvSpPr>
          <p:cNvPr id="3" name="Marcador de contenido 2"/>
          <p:cNvSpPr>
            <a:spLocks noGrp="1"/>
          </p:cNvSpPr>
          <p:nvPr>
            <p:ph sz="quarter" idx="1"/>
          </p:nvPr>
        </p:nvSpPr>
        <p:spPr>
          <a:xfrm>
            <a:off x="0" y="1484784"/>
            <a:ext cx="9144000" cy="5257800"/>
          </a:xfrm>
        </p:spPr>
        <p:txBody>
          <a:bodyPr>
            <a:noAutofit/>
          </a:bodyPr>
          <a:lstStyle/>
          <a:p>
            <a:pPr algn="just"/>
            <a:r>
              <a:rPr lang="es-CL" sz="1800" b="1" dirty="0" smtClean="0"/>
              <a:t>El sistema educativo: </a:t>
            </a:r>
            <a:r>
              <a:rPr lang="es-CL" sz="1800" dirty="0" smtClean="0"/>
              <a:t>desde </a:t>
            </a:r>
            <a:r>
              <a:rPr lang="es-CL" sz="1800" dirty="0"/>
              <a:t>principios de la década de 1980, el Estado traspasó la administración de la educación primaria y secundaria a las municipalidades, señalando que con dicho proceso la administración local buscaría soluciones más directas a los problemas y se mejoraría la eficiencia del gasto en educación. La misma suerte corrió la educación superior, que también se descentraliza: la Universidad de Chile y la Universidad Técnica del Estado –que pasó a denominarse Universidad de Santiago de Chile– fueron despojadas de sus sedes, que pasaron a ser universidades regionales desvinculadas entre sí. El Estado dejó de administrarlas, entregando a partir de 1981 a las llamadas universidades tradicionales (las existentes en 1980), un Aporte Fiscal Directo, pese a lo cual, estos planteles, agrupados en el Consejo de Rectores, debieron </a:t>
            </a:r>
            <a:r>
              <a:rPr lang="es-CL" sz="1800" dirty="0" smtClean="0"/>
              <a:t>compartir</a:t>
            </a:r>
            <a:r>
              <a:rPr lang="es-CL" sz="1800" dirty="0"/>
              <a:t>, con las nuevas universidades privadas. </a:t>
            </a:r>
            <a:endParaRPr lang="es-CL" sz="1800" dirty="0" smtClean="0"/>
          </a:p>
          <a:p>
            <a:pPr algn="just"/>
            <a:r>
              <a:rPr lang="es-CL" sz="1800" b="1" dirty="0" smtClean="0"/>
              <a:t>En la salud: </a:t>
            </a:r>
            <a:r>
              <a:rPr lang="es-CL" sz="1800" dirty="0"/>
              <a:t>En el sistema de salud se redefinieron las funciones del ministerio a cargo, se creó el </a:t>
            </a:r>
            <a:r>
              <a:rPr lang="es-CL" sz="1800" b="1" dirty="0"/>
              <a:t>Fondo Nacional de Salud </a:t>
            </a:r>
            <a:r>
              <a:rPr lang="es-CL" sz="1800" dirty="0"/>
              <a:t>(Fonasa) y se municipalizaron los centros de atención primaria. Adicionalmente, se creó un sistema previsional de salud privado con el establecimiento y reglamentación de las </a:t>
            </a:r>
            <a:r>
              <a:rPr lang="es-CL" sz="1800" b="1" dirty="0"/>
              <a:t>Instituciones de Salud Previsional </a:t>
            </a:r>
            <a:r>
              <a:rPr lang="es-CL" sz="1800" dirty="0"/>
              <a:t>(</a:t>
            </a:r>
            <a:r>
              <a:rPr lang="es-CL" sz="1800" dirty="0" err="1"/>
              <a:t>Isapres</a:t>
            </a:r>
            <a:r>
              <a:rPr lang="es-CL" sz="1800" dirty="0"/>
              <a:t>). </a:t>
            </a:r>
          </a:p>
        </p:txBody>
      </p:sp>
    </p:spTree>
    <p:extLst>
      <p:ext uri="{BB962C8B-B14F-4D97-AF65-F5344CB8AC3E}">
        <p14:creationId xmlns:p14="http://schemas.microsoft.com/office/powerpoint/2010/main" val="2630587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928992" cy="990600"/>
          </a:xfrm>
        </p:spPr>
        <p:txBody>
          <a:bodyPr/>
          <a:lstStyle/>
          <a:p>
            <a:r>
              <a:rPr lang="es-CL" dirty="0" smtClean="0"/>
              <a:t>Transformaciones en la sociedad:</a:t>
            </a:r>
            <a:endParaRPr lang="es-CL" dirty="0"/>
          </a:p>
        </p:txBody>
      </p:sp>
      <p:sp>
        <p:nvSpPr>
          <p:cNvPr id="3" name="Marcador de contenido 2"/>
          <p:cNvSpPr>
            <a:spLocks noGrp="1"/>
          </p:cNvSpPr>
          <p:nvPr>
            <p:ph sz="quarter" idx="1"/>
          </p:nvPr>
        </p:nvSpPr>
        <p:spPr>
          <a:xfrm>
            <a:off x="0" y="1484784"/>
            <a:ext cx="9144000" cy="5257800"/>
          </a:xfrm>
        </p:spPr>
        <p:txBody>
          <a:bodyPr>
            <a:noAutofit/>
          </a:bodyPr>
          <a:lstStyle/>
          <a:p>
            <a:pPr algn="just"/>
            <a:r>
              <a:rPr lang="es-CL" sz="1800" b="1" dirty="0"/>
              <a:t>Liberalización de los precios: </a:t>
            </a:r>
            <a:r>
              <a:rPr lang="es-CL" sz="1800" dirty="0"/>
              <a:t>eliminando los controles de precios que se habían establecido sobre la economía. Control de la inflación, mediante el control de las remuneraciones públicas, la reducción del gasto fiscal, y cambios impositivos para aumentar los recursos del Fisco. Se creó un nuevo impuesto de valor agregado a todos los productos (IVA).La implantación de este nuevo sistema de mercado debía comprender necesariamente la restricción de la libertad política y social para asegurar el éxito del modelo. Por ello no se permitiría la actividad sindical que pusiese obstáculos al crecimiento. Ello porque la confianza está puesta en la gestión de la empresa privada y no en la gestión estatal.</a:t>
            </a:r>
          </a:p>
          <a:p>
            <a:pPr algn="just"/>
            <a:r>
              <a:rPr lang="es-CL" sz="1800" b="1" dirty="0"/>
              <a:t>T</a:t>
            </a:r>
            <a:r>
              <a:rPr lang="es-CL" sz="1600" b="1" dirty="0"/>
              <a:t>ransformación al sistema de pensiones</a:t>
            </a:r>
            <a:r>
              <a:rPr lang="es-CL" sz="1600" dirty="0"/>
              <a:t>; En 1980 argumentando el otorgar mayor eficiencia al sistema, y cuya principal característica fue la capitalización individual de las cotizaciones obligatorias, administración privada de los fondos a través de las Administradoras de Fondos de Pensiones (AFP) y la libertad de afiliación de cada </a:t>
            </a:r>
            <a:r>
              <a:rPr lang="es-CL" sz="1600" dirty="0" smtClean="0"/>
              <a:t>trabajador. El </a:t>
            </a:r>
            <a:r>
              <a:rPr lang="es-CL" sz="1600" dirty="0"/>
              <a:t>mercado del trabajo se desregularizó y flexibilizó: en consonancia con la adopción de una economía de mercado. Se reformó la legislación laboral, flexibilizando las leyes laborales en lo referente a los derechos de negociación colectiva y huelga, los procedimientos para indemnización y despido y, especialmente, la normativa de sindicación, que pasó a establecer la afiliación voluntaria, lo que terminó por disminuir notoriamente toda capacidad de presión de los trabajadores frente al empleador. El Estado se limitó solo a la regulación del salario mínimo.</a:t>
            </a:r>
          </a:p>
          <a:p>
            <a:pPr algn="just"/>
            <a:endParaRPr lang="es-CL" sz="1400" dirty="0"/>
          </a:p>
        </p:txBody>
      </p:sp>
    </p:spTree>
    <p:extLst>
      <p:ext uri="{BB962C8B-B14F-4D97-AF65-F5344CB8AC3E}">
        <p14:creationId xmlns:p14="http://schemas.microsoft.com/office/powerpoint/2010/main" val="345254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928992" cy="990600"/>
          </a:xfrm>
        </p:spPr>
        <p:txBody>
          <a:bodyPr/>
          <a:lstStyle/>
          <a:p>
            <a:r>
              <a:rPr lang="es-CL" dirty="0" smtClean="0"/>
              <a:t>Crisis económica de 1979;</a:t>
            </a:r>
            <a:endParaRPr lang="es-CL" dirty="0"/>
          </a:p>
        </p:txBody>
      </p:sp>
      <p:sp>
        <p:nvSpPr>
          <p:cNvPr id="3" name="Marcador de contenido 2"/>
          <p:cNvSpPr>
            <a:spLocks noGrp="1"/>
          </p:cNvSpPr>
          <p:nvPr>
            <p:ph sz="quarter" idx="1"/>
          </p:nvPr>
        </p:nvSpPr>
        <p:spPr>
          <a:xfrm>
            <a:off x="107504" y="1600200"/>
            <a:ext cx="8928992" cy="5141168"/>
          </a:xfrm>
        </p:spPr>
        <p:txBody>
          <a:bodyPr>
            <a:normAutofit fontScale="77500" lnSpcReduction="20000"/>
          </a:bodyPr>
          <a:lstStyle/>
          <a:p>
            <a:pPr algn="just"/>
            <a:r>
              <a:rPr lang="es-CL" dirty="0"/>
              <a:t>Sin embargo, la bonanza económica que entusiasmó a inversionistas y consumidores que gastaban y se endeudaban, se acaba cuando en 1979 se presenta una aguda crisis mundial. La demanda por exportaciones (base de la nueva política neoliberal) disminuyó dramáticamente. Los efectos en Chile se hicieron sentir a fines de 1981, muchas empresas cayeron en la bancarrota y les siguieron muy pronto los bancos nacionales. El desempleo obligó al gobierno a crear un nuevo Programa Ocupacional para Jefes de Hogar (POJH) y se vio en la obligación de devaluar el peso. Mientras tanto el Banco Central debió asumir la deuda de los bancos en quiebra. </a:t>
            </a:r>
          </a:p>
          <a:p>
            <a:pPr algn="just"/>
            <a:r>
              <a:rPr lang="es-CL" dirty="0"/>
              <a:t>A pesar de la grave crisis, el gobierno no abandona el modelo económico. De hecho durante la década del 80 se continúa con la segunda ronda de privatizaciones: grandes empresas estatales como la </a:t>
            </a:r>
            <a:r>
              <a:rPr lang="es-CL" b="1" dirty="0"/>
              <a:t>CAP, SOQUIMICH, ENDESA, CHILECTRA e IANSA </a:t>
            </a:r>
            <a:r>
              <a:rPr lang="es-CL" dirty="0"/>
              <a:t>se privatizan</a:t>
            </a:r>
            <a:r>
              <a:rPr lang="es-CL" dirty="0" smtClean="0"/>
              <a:t>.</a:t>
            </a:r>
          </a:p>
          <a:p>
            <a:pPr marL="0" indent="0" algn="just">
              <a:buNone/>
            </a:pPr>
            <a:r>
              <a:rPr lang="es-CL" dirty="0" smtClean="0"/>
              <a:t> </a:t>
            </a:r>
            <a:endParaRPr lang="es-CL" dirty="0"/>
          </a:p>
        </p:txBody>
      </p:sp>
      <p:pic>
        <p:nvPicPr>
          <p:cNvPr id="4" name="Imagen 3"/>
          <p:cNvPicPr>
            <a:picLocks noChangeAspect="1"/>
          </p:cNvPicPr>
          <p:nvPr/>
        </p:nvPicPr>
        <p:blipFill>
          <a:blip r:embed="rId2"/>
          <a:stretch>
            <a:fillRect/>
          </a:stretch>
        </p:blipFill>
        <p:spPr>
          <a:xfrm>
            <a:off x="107504" y="1588534"/>
            <a:ext cx="8928992" cy="4720786"/>
          </a:xfrm>
          <a:prstGeom prst="rect">
            <a:avLst/>
          </a:prstGeom>
        </p:spPr>
      </p:pic>
    </p:spTree>
    <p:extLst>
      <p:ext uri="{BB962C8B-B14F-4D97-AF65-F5344CB8AC3E}">
        <p14:creationId xmlns:p14="http://schemas.microsoft.com/office/powerpoint/2010/main" val="36844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3">
      <a:dk1>
        <a:sysClr val="windowText" lastClr="000000"/>
      </a:dk1>
      <a:lt1>
        <a:sysClr val="window" lastClr="FFFFFF"/>
      </a:lt1>
      <a:dk2>
        <a:srgbClr val="005FA4"/>
      </a:dk2>
      <a:lt2>
        <a:srgbClr val="EBDDC3"/>
      </a:lt2>
      <a:accent1>
        <a:srgbClr val="005FA4"/>
      </a:accent1>
      <a:accent2>
        <a:srgbClr val="FF1854"/>
      </a:accent2>
      <a:accent3>
        <a:srgbClr val="81CF00"/>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1519</TotalTime>
  <Words>4168</Words>
  <Application>Microsoft Office PowerPoint</Application>
  <PresentationFormat>Presentación en pantalla (4:3)</PresentationFormat>
  <Paragraphs>100</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Calibri</vt:lpstr>
      <vt:lpstr>Tw Cen MT</vt:lpstr>
      <vt:lpstr>Wingdings</vt:lpstr>
      <vt:lpstr>Wingdings 2</vt:lpstr>
      <vt:lpstr>Intermedio</vt:lpstr>
      <vt:lpstr>Presentación de PowerPoint</vt:lpstr>
      <vt:lpstr>Introducción:</vt:lpstr>
      <vt:lpstr>Cese de funciones:</vt:lpstr>
      <vt:lpstr>Cese de funciones:</vt:lpstr>
      <vt:lpstr>La implementación del neoliberalismo:</vt:lpstr>
      <vt:lpstr>Los pilares del nuevo modelo económico fueron:</vt:lpstr>
      <vt:lpstr>Transformaciones en la sociedad:</vt:lpstr>
      <vt:lpstr>Transformaciones en la sociedad:</vt:lpstr>
      <vt:lpstr>Crisis económica de 1979;</vt:lpstr>
      <vt:lpstr>“Milagro Chileno”:</vt:lpstr>
      <vt:lpstr>La Nueva Institucionalidad:</vt:lpstr>
      <vt:lpstr>La nueva constitución política se estableció:</vt:lpstr>
      <vt:lpstr>Movimientos sociales:</vt:lpstr>
      <vt:lpstr>Movimientos sociales:</vt:lpstr>
      <vt:lpstr>Movimientos sociales:</vt:lpstr>
      <vt:lpstr>Movimientos sociales:</vt:lpstr>
      <vt:lpstr>“Guerra con Argentina”:</vt:lpstr>
      <vt:lpstr>“Guerra con Argentina”:</vt:lpstr>
      <vt:lpstr>“Guerra con Argentina”:</vt:lpstr>
      <vt:lpstr>Plebiscito Nacional en 1988/ Transición a la democracia:</vt:lpstr>
      <vt:lpstr>Síntesis:</vt:lpstr>
      <vt:lpstr>Para complementar información: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CLASE</dc:title>
  <dc:creator>C-dar</dc:creator>
  <cp:lastModifiedBy>PATRICIA ANTONIETA GALLEGUILLOS CORONA</cp:lastModifiedBy>
  <cp:revision>175</cp:revision>
  <dcterms:created xsi:type="dcterms:W3CDTF">2012-12-14T11:39:56Z</dcterms:created>
  <dcterms:modified xsi:type="dcterms:W3CDTF">2020-03-18T18:30:11Z</dcterms:modified>
</cp:coreProperties>
</file>