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300" r:id="rId3"/>
    <p:sldId id="302" r:id="rId4"/>
    <p:sldId id="301" r:id="rId5"/>
    <p:sldId id="303" r:id="rId6"/>
    <p:sldId id="304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12B14E2-FD44-4133-B4AF-F799765DEE4B}">
          <p14:sldIdLst>
            <p14:sldId id="258"/>
            <p14:sldId id="300"/>
            <p14:sldId id="302"/>
            <p14:sldId id="301"/>
            <p14:sldId id="303"/>
            <p14:sldId id="304"/>
            <p14:sldId id="305"/>
            <p14:sldId id="306"/>
            <p14:sldId id="307"/>
          </p14:sldIdLst>
        </p14:section>
        <p14:section name="Sección sin título" id="{52BF8D90-4DAA-43AF-8323-E2A3A6027D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4"/>
    <a:srgbClr val="81CF00"/>
    <a:srgbClr val="FF1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CB29A-2680-49FD-B37F-B2EF0661FB9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288C198-22DC-4412-99FB-5C98EA8B338C}">
      <dgm:prSet phldrT="[Texto]"/>
      <dgm:spPr>
        <a:xfrm rot="10800000">
          <a:off x="2297429" y="785784"/>
          <a:ext cx="6080760" cy="3063240"/>
        </a:xfrm>
        <a:prstGeom prst="homePlate">
          <a:avLst/>
        </a:prstGeom>
        <a:solidFill>
          <a:srgbClr val="005FA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trascendencia de la cultura chilena en la actualidad</a:t>
          </a:r>
          <a:endParaRPr lang="es-CL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675D322-D123-4050-9D2D-96DDC848BA5D}" type="parTrans" cxnId="{D49216AB-73A5-4EFC-9D42-9CA64D81B383}">
      <dgm:prSet/>
      <dgm:spPr/>
      <dgm:t>
        <a:bodyPr/>
        <a:lstStyle/>
        <a:p>
          <a:endParaRPr lang="es-CL"/>
        </a:p>
      </dgm:t>
    </dgm:pt>
    <dgm:pt modelId="{5E7154C3-9359-4305-ACC3-4C9112A58D9F}" type="sibTrans" cxnId="{D49216AB-73A5-4EFC-9D42-9CA64D81B383}">
      <dgm:prSet/>
      <dgm:spPr/>
      <dgm:t>
        <a:bodyPr/>
        <a:lstStyle/>
        <a:p>
          <a:endParaRPr lang="es-CL"/>
        </a:p>
      </dgm:t>
    </dgm:pt>
    <dgm:pt modelId="{CFF0DE95-6F1F-4515-A172-B0A47F9FFF04}" type="pres">
      <dgm:prSet presAssocID="{4BDCB29A-2680-49FD-B37F-B2EF0661FB92}" presName="linearFlow" presStyleCnt="0">
        <dgm:presLayoutVars>
          <dgm:dir/>
          <dgm:resizeHandles val="exact"/>
        </dgm:presLayoutVars>
      </dgm:prSet>
      <dgm:spPr/>
    </dgm:pt>
    <dgm:pt modelId="{8E312D16-8280-4BCC-A04E-3737E49858B2}" type="pres">
      <dgm:prSet presAssocID="{8288C198-22DC-4412-99FB-5C98EA8B338C}" presName="composite" presStyleCnt="0"/>
      <dgm:spPr/>
    </dgm:pt>
    <dgm:pt modelId="{73DF5B4F-0B04-4496-9731-DDFB9198443A}" type="pres">
      <dgm:prSet presAssocID="{8288C198-22DC-4412-99FB-5C98EA8B338C}" presName="imgShp" presStyleLbl="fgImgPlace1" presStyleIdx="0" presStyleCnt="1" custLinFactNeighborX="-2706" custLinFactNeighborY="-22779"/>
      <dgm:spPr>
        <a:xfrm>
          <a:off x="682918" y="770988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2950CDF-FB91-4815-A4CF-F90A31C5ED2D}" type="pres">
      <dgm:prSet presAssocID="{8288C198-22DC-4412-99FB-5C98EA8B338C}" presName="txShp" presStyleLbl="node1" presStyleIdx="0" presStyleCnt="1" custLinFactNeighborY="-22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9216AB-73A5-4EFC-9D42-9CA64D81B383}" srcId="{4BDCB29A-2680-49FD-B37F-B2EF0661FB92}" destId="{8288C198-22DC-4412-99FB-5C98EA8B338C}" srcOrd="0" destOrd="0" parTransId="{D675D322-D123-4050-9D2D-96DDC848BA5D}" sibTransId="{5E7154C3-9359-4305-ACC3-4C9112A58D9F}"/>
    <dgm:cxn modelId="{C678309B-BCE5-40CE-8E60-2C03D109B1B8}" type="presOf" srcId="{8288C198-22DC-4412-99FB-5C98EA8B338C}" destId="{82950CDF-FB91-4815-A4CF-F90A31C5ED2D}" srcOrd="0" destOrd="0" presId="urn:microsoft.com/office/officeart/2005/8/layout/vList3#1"/>
    <dgm:cxn modelId="{1F3BA991-2A1A-4A49-B0C4-A0C5900CD7D9}" type="presOf" srcId="{4BDCB29A-2680-49FD-B37F-B2EF0661FB92}" destId="{CFF0DE95-6F1F-4515-A172-B0A47F9FFF04}" srcOrd="0" destOrd="0" presId="urn:microsoft.com/office/officeart/2005/8/layout/vList3#1"/>
    <dgm:cxn modelId="{1C5CC091-7AC9-42EC-8F01-AAA4B8947FF8}" type="presParOf" srcId="{CFF0DE95-6F1F-4515-A172-B0A47F9FFF04}" destId="{8E312D16-8280-4BCC-A04E-3737E49858B2}" srcOrd="0" destOrd="0" presId="urn:microsoft.com/office/officeart/2005/8/layout/vList3#1"/>
    <dgm:cxn modelId="{4B239D1D-1E28-4D7D-880E-3F83F1557F70}" type="presParOf" srcId="{8E312D16-8280-4BCC-A04E-3737E49858B2}" destId="{73DF5B4F-0B04-4496-9731-DDFB9198443A}" srcOrd="0" destOrd="0" presId="urn:microsoft.com/office/officeart/2005/8/layout/vList3#1"/>
    <dgm:cxn modelId="{FD6F670F-9A77-4E6D-A172-37197FC1992F}" type="presParOf" srcId="{8E312D16-8280-4BCC-A04E-3737E49858B2}" destId="{82950CDF-FB91-4815-A4CF-F90A31C5ED2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0CDF-FB91-4815-A4CF-F90A31C5ED2D}">
      <dsp:nvSpPr>
        <dsp:cNvPr id="0" name=""/>
        <dsp:cNvSpPr/>
      </dsp:nvSpPr>
      <dsp:spPr>
        <a:xfrm rot="10800000">
          <a:off x="2297429" y="785784"/>
          <a:ext cx="6080760" cy="3063240"/>
        </a:xfrm>
        <a:prstGeom prst="homePlate">
          <a:avLst/>
        </a:prstGeom>
        <a:solidFill>
          <a:srgbClr val="005FA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trascendencia de la cultura chilena en la actualidad</a:t>
          </a:r>
          <a:endParaRPr lang="es-CL" sz="42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063239" y="785784"/>
        <a:ext cx="5314950" cy="3063240"/>
      </dsp:txXfrm>
    </dsp:sp>
    <dsp:sp modelId="{73DF5B4F-0B04-4496-9731-DDFB9198443A}">
      <dsp:nvSpPr>
        <dsp:cNvPr id="0" name=""/>
        <dsp:cNvSpPr/>
      </dsp:nvSpPr>
      <dsp:spPr>
        <a:xfrm>
          <a:off x="682918" y="770988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BDFA-A3BA-434B-8600-E274D7C15433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8DA0-FE28-4FDD-B213-97BCC7346F5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64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5E593F-7E91-4A21-AF32-001870212F96}" type="datetimeFigureOut">
              <a:rPr lang="es-CL" smtClean="0"/>
              <a:pPr/>
              <a:t>23-03-2020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rofecarlostextos.tripod.com/citar_fuent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1406" y="5634054"/>
            <a:ext cx="9001156" cy="1081094"/>
          </a:xfrm>
          <a:prstGeom prst="rect">
            <a:avLst/>
          </a:prstGeom>
          <a:solidFill>
            <a:srgbClr val="005FA4"/>
          </a:solidFill>
          <a:ln>
            <a:solidFill>
              <a:srgbClr val="005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58894162"/>
              </p:ext>
            </p:extLst>
          </p:nvPr>
        </p:nvGraphicFramePr>
        <p:xfrm>
          <a:off x="0" y="785818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403648" y="160924"/>
            <a:ext cx="7509540" cy="1249788"/>
          </a:xfrm>
          <a:prstGeom prst="rect">
            <a:avLst/>
          </a:prstGeom>
          <a:solidFill>
            <a:schemeClr val="bg1"/>
          </a:solidFill>
          <a:ln>
            <a:solidFill>
              <a:srgbClr val="81C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rgbClr val="005FA4"/>
                </a:solidFill>
              </a:rPr>
              <a:t>Unidad </a:t>
            </a:r>
            <a:r>
              <a:rPr lang="es-CL" sz="1600" b="1" dirty="0" smtClean="0">
                <a:solidFill>
                  <a:srgbClr val="005FA4"/>
                </a:solidFill>
              </a:rPr>
              <a:t> </a:t>
            </a:r>
            <a:r>
              <a:rPr lang="es-CL" sz="1600" b="1" dirty="0" smtClean="0">
                <a:solidFill>
                  <a:srgbClr val="005FA4"/>
                </a:solidFill>
              </a:rPr>
              <a:t>: </a:t>
            </a:r>
            <a:r>
              <a:rPr lang="es-CL" sz="1600" b="1" dirty="0" smtClean="0">
                <a:solidFill>
                  <a:srgbClr val="005FA4"/>
                </a:solidFill>
              </a:rPr>
              <a:t>0</a:t>
            </a:r>
            <a:endParaRPr lang="es-CL" sz="1600" b="1" dirty="0" smtClean="0">
              <a:solidFill>
                <a:srgbClr val="005FA4"/>
              </a:solidFill>
            </a:endParaRPr>
          </a:p>
          <a:p>
            <a:r>
              <a:rPr lang="es-CL" sz="1600" b="1" dirty="0" smtClean="0">
                <a:solidFill>
                  <a:srgbClr val="005FA4"/>
                </a:solidFill>
              </a:rPr>
              <a:t>Curso</a:t>
            </a:r>
            <a:r>
              <a:rPr lang="es-CL" sz="1600" b="1" dirty="0" smtClean="0">
                <a:solidFill>
                  <a:srgbClr val="005FA4"/>
                </a:solidFill>
              </a:rPr>
              <a:t>: Electivo Comprensión Histórica del Presente </a:t>
            </a:r>
            <a:r>
              <a:rPr lang="es-CL" sz="1600" b="1" dirty="0" err="1" smtClean="0">
                <a:solidFill>
                  <a:srgbClr val="005FA4"/>
                </a:solidFill>
              </a:rPr>
              <a:t>III°</a:t>
            </a:r>
            <a:r>
              <a:rPr lang="es-CL" sz="1600" b="1" dirty="0" smtClean="0">
                <a:solidFill>
                  <a:srgbClr val="005FA4"/>
                </a:solidFill>
              </a:rPr>
              <a:t> </a:t>
            </a:r>
            <a:r>
              <a:rPr lang="es-CL" sz="1600" b="1" dirty="0" smtClean="0">
                <a:solidFill>
                  <a:srgbClr val="005FA4"/>
                </a:solidFill>
              </a:rPr>
              <a:t>Medio.</a:t>
            </a:r>
          </a:p>
          <a:p>
            <a:r>
              <a:rPr lang="es-CL" sz="1600" b="1" dirty="0" smtClean="0">
                <a:solidFill>
                  <a:srgbClr val="005FA4"/>
                </a:solidFill>
              </a:rPr>
              <a:t>Profesora: Patricia Antonieta Galleguillos Corona.</a:t>
            </a:r>
          </a:p>
          <a:p>
            <a:r>
              <a:rPr lang="es-CL" sz="1600" b="1" dirty="0" smtClean="0">
                <a:solidFill>
                  <a:srgbClr val="005FA4"/>
                </a:solidFill>
              </a:rPr>
              <a:t>Mail: profesora</a:t>
            </a:r>
            <a:r>
              <a:rPr lang="es-CL" sz="1600" b="1" dirty="0" smtClean="0">
                <a:solidFill>
                  <a:srgbClr val="005FA4"/>
                </a:solidFill>
              </a:rPr>
              <a:t>.galleguilloscorona@gmail.com</a:t>
            </a:r>
            <a:endParaRPr lang="es-CL" sz="1600" b="1" dirty="0" smtClean="0">
              <a:solidFill>
                <a:srgbClr val="005FA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5702874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Objetivo</a:t>
            </a:r>
            <a:r>
              <a:rPr lang="es-CL" b="1" dirty="0" smtClean="0">
                <a:solidFill>
                  <a:schemeClr val="bg1"/>
                </a:solidFill>
              </a:rPr>
              <a:t>: Conocer el contenido del curso electivo, 2020.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Entender instrucciones sobre investigación histórica en relación al sujeto con su cultura.</a:t>
            </a:r>
            <a:endParaRPr lang="es-CL" b="1" dirty="0">
              <a:solidFill>
                <a:schemeClr val="bg1"/>
              </a:solidFill>
            </a:endParaRPr>
          </a:p>
          <a:p>
            <a:r>
              <a:rPr lang="es-CL" dirty="0"/>
              <a:t>	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1406" y="71414"/>
            <a:ext cx="9001156" cy="5429288"/>
          </a:xfrm>
          <a:prstGeom prst="rect">
            <a:avLst/>
          </a:prstGeom>
          <a:noFill/>
          <a:ln>
            <a:solidFill>
              <a:srgbClr val="005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60924"/>
            <a:ext cx="914479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del curso: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8856984" cy="5157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Ofrecer oportunidades para que los estudiantes elaboren preguntas, analicen y reflexionen sobre la historia y el presente. Ello implica que podrán reconocer y dimensionar históricamente los cambios sociales, políticos y económicos más recientes, discutir la importancia del conocimiento histórico en la sociedad, e identificar y valorar las posibilidades que tienen las personas y los grupos de participar en el mejoramiento de la sociedad en que viven</a:t>
            </a:r>
            <a:r>
              <a:rPr lang="es-CL" dirty="0" smtClean="0"/>
              <a:t>, por </a:t>
            </a:r>
            <a:r>
              <a:rPr lang="es-CL" dirty="0"/>
              <a:t>medio del desarrollo de proyectos.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64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Unidades de trabajo: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3090" y="1556792"/>
            <a:ext cx="883939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/>
              <a:t>Unidad 0:</a:t>
            </a:r>
          </a:p>
          <a:p>
            <a:pPr marL="0" indent="0">
              <a:buNone/>
            </a:pPr>
            <a:r>
              <a:rPr lang="es-CL" dirty="0"/>
              <a:t>Introducción a la investigación histórica</a:t>
            </a:r>
          </a:p>
          <a:p>
            <a:pPr marL="0" indent="0">
              <a:buNone/>
            </a:pPr>
            <a:r>
              <a:rPr lang="es-CL" dirty="0"/>
              <a:t>Unidad 1:</a:t>
            </a:r>
          </a:p>
          <a:p>
            <a:pPr marL="0" indent="0" algn="just">
              <a:buNone/>
            </a:pPr>
            <a:r>
              <a:rPr lang="es-CL" dirty="0" smtClean="0"/>
              <a:t>Presente y conocimiento histórico: la historia reciente y sus principales procesos.</a:t>
            </a:r>
          </a:p>
          <a:p>
            <a:pPr marL="0" indent="0" algn="just">
              <a:buNone/>
            </a:pPr>
            <a:r>
              <a:rPr lang="es-CL" dirty="0"/>
              <a:t>Unidad 2:</a:t>
            </a:r>
          </a:p>
          <a:p>
            <a:pPr marL="0" indent="0" algn="just">
              <a:buNone/>
            </a:pPr>
            <a:r>
              <a:rPr lang="es-CL" dirty="0" smtClean="0"/>
              <a:t>Sujetos históricos en la democratización de chile durante su historia reciente.</a:t>
            </a:r>
          </a:p>
          <a:p>
            <a:pPr marL="0" indent="0" algn="just">
              <a:buNone/>
            </a:pPr>
            <a:r>
              <a:rPr lang="es-CL" dirty="0"/>
              <a:t>Unidad 3:</a:t>
            </a:r>
          </a:p>
          <a:p>
            <a:pPr marL="0" indent="0" algn="just">
              <a:buNone/>
            </a:pPr>
            <a:r>
              <a:rPr lang="es-CL" dirty="0" smtClean="0"/>
              <a:t>Problematizando los cambios y continuidades en la historia de la vida cotidiana.</a:t>
            </a:r>
          </a:p>
          <a:p>
            <a:pPr marL="0" indent="0" algn="just">
              <a:buNone/>
            </a:pPr>
            <a:r>
              <a:rPr lang="es-CL" dirty="0"/>
              <a:t>Unidad 4:</a:t>
            </a:r>
          </a:p>
          <a:p>
            <a:pPr marL="0" indent="0" algn="just">
              <a:buNone/>
            </a:pPr>
            <a:r>
              <a:rPr lang="es-CL" dirty="0" smtClean="0"/>
              <a:t>Construyendo historia reciente para contribuir a nuestra comunidad.</a:t>
            </a:r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7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vamos a trabajar?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CL" dirty="0" smtClean="0"/>
              <a:t>Analizaremos semana a semana, pasos sobre la metodología de la investigación, combinándolas con los procedimientos básicos del estudio de la historia.</a:t>
            </a:r>
          </a:p>
          <a:p>
            <a:pPr algn="just"/>
            <a:r>
              <a:rPr lang="es-CL" dirty="0" smtClean="0"/>
              <a:t>Para luego realizar una breve investigación a cerca del sujeto como promotor del cambio en la cultura.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46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¿Pregunta?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5148064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 smtClean="0"/>
              <a:t>¿Tus abuelos, tus padres, y tú, habrán crecido en una misma cultura?</a:t>
            </a:r>
          </a:p>
          <a:p>
            <a:pPr marL="0" indent="0">
              <a:buNone/>
            </a:pPr>
            <a:r>
              <a:rPr lang="es-CL" dirty="0" smtClean="0"/>
              <a:t>¿Existirán algunas diferencias a pesar de haber sido criados en el mismo país?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err="1" smtClean="0"/>
              <a:t>Ej</a:t>
            </a:r>
            <a:r>
              <a:rPr lang="es-CL" dirty="0" smtClean="0"/>
              <a:t>: ¿Sabes tú lo que es un chancho eléctrico?</a:t>
            </a:r>
          </a:p>
          <a:p>
            <a:pPr marL="0" indent="0" algn="ctr">
              <a:buNone/>
            </a:pPr>
            <a:r>
              <a:rPr lang="es-CL" dirty="0" smtClean="0"/>
              <a:t>V/S</a:t>
            </a:r>
          </a:p>
          <a:p>
            <a:pPr marL="0" indent="0">
              <a:buNone/>
            </a:pPr>
            <a:r>
              <a:rPr lang="es-CL" dirty="0" smtClean="0"/>
              <a:t>Pregúntale a tu abuelo, si sabe lo que es Xbox.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56129"/>
            <a:ext cx="4536504" cy="52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investigación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/>
              <a:t>Analizar el concepto de cultura e identificar hitos y procesos culturales del pasado reciente de Chile y el mundo que, apoyados por un proceso de investigación, les permita identificar cambios y continuidades que marcan las últimas décadas y cómo estos repercuten en nuestro presente.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trabajo consiste entonces en: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2146" y="1484784"/>
            <a:ext cx="9131853" cy="54726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1. Deberás buscar y  leer diversas </a:t>
            </a:r>
            <a:r>
              <a:rPr lang="es-CL" dirty="0"/>
              <a:t>fuentes </a:t>
            </a:r>
            <a:r>
              <a:rPr lang="es-CL" b="1" dirty="0">
                <a:solidFill>
                  <a:srgbClr val="FF0000"/>
                </a:solidFill>
              </a:rPr>
              <a:t>sobre el concepto de </a:t>
            </a:r>
            <a:r>
              <a:rPr lang="es-CL" b="1" dirty="0" smtClean="0">
                <a:solidFill>
                  <a:srgbClr val="FF0000"/>
                </a:solidFill>
              </a:rPr>
              <a:t>cultura, identificando</a:t>
            </a:r>
            <a:r>
              <a:rPr lang="es-CL" dirty="0" smtClean="0"/>
              <a:t> </a:t>
            </a:r>
            <a:r>
              <a:rPr lang="es-CL" dirty="0">
                <a:solidFill>
                  <a:srgbClr val="FF0000"/>
                </a:solidFill>
              </a:rPr>
              <a:t>su importancia </a:t>
            </a:r>
            <a:r>
              <a:rPr lang="es-CL" dirty="0" smtClean="0">
                <a:solidFill>
                  <a:srgbClr val="FF0000"/>
                </a:solidFill>
              </a:rPr>
              <a:t>para la </a:t>
            </a:r>
            <a:r>
              <a:rPr lang="es-CL" dirty="0">
                <a:solidFill>
                  <a:srgbClr val="FF0000"/>
                </a:solidFill>
              </a:rPr>
              <a:t>sociedad </a:t>
            </a:r>
            <a:r>
              <a:rPr lang="es-CL" dirty="0" smtClean="0">
                <a:solidFill>
                  <a:srgbClr val="FF0000"/>
                </a:solidFill>
              </a:rPr>
              <a:t>actual,</a:t>
            </a:r>
            <a:r>
              <a:rPr lang="es-CL" dirty="0" smtClean="0"/>
              <a:t> mostrando al menos una diferencia o similitud, según la fuente. </a:t>
            </a:r>
            <a:r>
              <a:rPr lang="es-CL" dirty="0"/>
              <a:t>(Buscar al menos tres fuentes) </a:t>
            </a:r>
            <a:r>
              <a:rPr lang="es-CL" sz="2300" b="1" dirty="0"/>
              <a:t>(6 puntos</a:t>
            </a:r>
            <a:r>
              <a:rPr lang="es-CL" sz="2300" b="1" dirty="0" smtClean="0"/>
              <a:t>).</a:t>
            </a:r>
          </a:p>
          <a:p>
            <a:pPr marL="0" indent="0" algn="just">
              <a:buNone/>
            </a:pPr>
            <a:r>
              <a:rPr lang="es-CL" dirty="0" smtClean="0"/>
              <a:t>Cada </a:t>
            </a:r>
            <a:r>
              <a:rPr lang="es-CL" dirty="0"/>
              <a:t>estudiante realizará una investigación, sobre algunos de los cambios culturales de la historia reciente, con desarrollo de metodología de la investigación: </a:t>
            </a: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2. Piensa</a:t>
            </a:r>
            <a:r>
              <a:rPr lang="es-CL" dirty="0"/>
              <a:t>, ¿qué te gustaría investigar con respecto a la relación del sujeto con su cultura? Plantea un problema</a:t>
            </a:r>
            <a:r>
              <a:rPr lang="es-CL" dirty="0" smtClean="0"/>
              <a:t>, que será la tesis de tu futura investigación  </a:t>
            </a:r>
            <a:r>
              <a:rPr lang="es-CL" sz="2300" b="1" dirty="0"/>
              <a:t>(6 puntos).</a:t>
            </a:r>
          </a:p>
          <a:p>
            <a:pPr marL="0" indent="0" algn="just">
              <a:buNone/>
            </a:pPr>
            <a:r>
              <a:rPr lang="es-CL" dirty="0" smtClean="0"/>
              <a:t>3.  </a:t>
            </a:r>
            <a:r>
              <a:rPr lang="es-CL" dirty="0"/>
              <a:t>Selecciona tres fuentes primarias y tres secundarias de acuerdo con los criterios de validez de Fuentes. </a:t>
            </a:r>
            <a:r>
              <a:rPr lang="es-CL" sz="2300" b="1" dirty="0"/>
              <a:t>(6 puntos)</a:t>
            </a:r>
          </a:p>
          <a:p>
            <a:pPr marL="0" indent="0" algn="just">
              <a:buNone/>
            </a:pPr>
            <a:r>
              <a:rPr lang="es-CL" dirty="0"/>
              <a:t>C- Analiza tus fuentes, ya sean: escritas, auditivas y/o visuales, y resume cada una de tus fuentes. </a:t>
            </a:r>
            <a:r>
              <a:rPr lang="es-CL" sz="2300" b="1" dirty="0"/>
              <a:t>(12 puntos)</a:t>
            </a:r>
          </a:p>
          <a:p>
            <a:pPr marL="0" indent="0" algn="just">
              <a:buNone/>
            </a:pPr>
            <a:r>
              <a:rPr lang="es-CL" dirty="0"/>
              <a:t>D- Cuéntame con cual de ella te vas a quedar, explicando por qué las vas a usar. Tienes que quedarte con 4 como </a:t>
            </a:r>
            <a:r>
              <a:rPr lang="es-CL" dirty="0" smtClean="0"/>
              <a:t>mínimo. </a:t>
            </a:r>
            <a:r>
              <a:rPr lang="es-CL" sz="2300" b="1" dirty="0"/>
              <a:t>(4 puntos</a:t>
            </a:r>
            <a:r>
              <a:rPr lang="es-CL" sz="2300" b="1" dirty="0" smtClean="0"/>
              <a:t>)</a:t>
            </a:r>
          </a:p>
          <a:p>
            <a:pPr marL="0" indent="0" algn="just">
              <a:buNone/>
            </a:pPr>
            <a:r>
              <a:rPr lang="es-CL" sz="2300" b="1" dirty="0"/>
              <a:t>Total: 34 puntos para una nota 70. Puntaje mínimo con 60% de exigencia 21 puntos para una nota 4.0.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08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citar fuetes?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Te recomiendo este sitio, para que no te mates buscando como citar: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http://</a:t>
            </a:r>
            <a:r>
              <a:rPr lang="es-CL" dirty="0" smtClean="0">
                <a:hlinkClick r:id="rId2"/>
              </a:rPr>
              <a:t>profecarlostextos.tripod.com/citar_fuentes.html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356992"/>
            <a:ext cx="403244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¡Espero un gran trabajo de tu parte!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7704" y="1556792"/>
            <a:ext cx="5501208" cy="55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3">
      <a:dk1>
        <a:sysClr val="windowText" lastClr="000000"/>
      </a:dk1>
      <a:lt1>
        <a:sysClr val="window" lastClr="FFFFFF"/>
      </a:lt1>
      <a:dk2>
        <a:srgbClr val="005FA4"/>
      </a:dk2>
      <a:lt2>
        <a:srgbClr val="EBDDC3"/>
      </a:lt2>
      <a:accent1>
        <a:srgbClr val="005FA4"/>
      </a:accent1>
      <a:accent2>
        <a:srgbClr val="FF1854"/>
      </a:accent2>
      <a:accent3>
        <a:srgbClr val="81CF00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2656</TotalTime>
  <Words>616</Words>
  <Application>Microsoft Office PowerPoint</Application>
  <PresentationFormat>Presentación en pantalla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Wingdings</vt:lpstr>
      <vt:lpstr>Wingdings 2</vt:lpstr>
      <vt:lpstr>Intermedio</vt:lpstr>
      <vt:lpstr>Presentación de PowerPoint</vt:lpstr>
      <vt:lpstr>Objetivo del curso:</vt:lpstr>
      <vt:lpstr>Unidades de trabajo:</vt:lpstr>
      <vt:lpstr>¿Cómo vamos a trabajar?</vt:lpstr>
      <vt:lpstr>¿Pregunta?</vt:lpstr>
      <vt:lpstr>Objetivo de la investigación</vt:lpstr>
      <vt:lpstr>El trabajo consiste entonces en:</vt:lpstr>
      <vt:lpstr>¿Cómo citar fuetes?</vt:lpstr>
      <vt:lpstr>¡Espero un gran trabajo de tu parte!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CLASE</dc:title>
  <dc:creator>C-dar</dc:creator>
  <cp:lastModifiedBy>PATRICIA ANTONIETA GALLEGUILLOS CORONA</cp:lastModifiedBy>
  <cp:revision>145</cp:revision>
  <dcterms:created xsi:type="dcterms:W3CDTF">2012-12-14T11:39:56Z</dcterms:created>
  <dcterms:modified xsi:type="dcterms:W3CDTF">2020-03-24T03:55:00Z</dcterms:modified>
</cp:coreProperties>
</file>