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2" r:id="rId3"/>
    <p:sldId id="278" r:id="rId4"/>
    <p:sldId id="280" r:id="rId5"/>
    <p:sldId id="281" r:id="rId6"/>
    <p:sldId id="279" r:id="rId7"/>
    <p:sldId id="282" r:id="rId8"/>
    <p:sldId id="277" r:id="rId9"/>
    <p:sldId id="28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4"/>
    <a:srgbClr val="81CF00"/>
    <a:srgbClr val="FF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CB29A-2680-49FD-B37F-B2EF0661FB9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288C198-22DC-4412-99FB-5C98EA8B338C}">
      <dgm:prSet phldrT="[Texto]"/>
      <dgm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 Estado de Derecho</a:t>
          </a:r>
          <a:endParaRPr lang="es-C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75D322-D123-4050-9D2D-96DDC848BA5D}" type="parTrans" cxnId="{D49216AB-73A5-4EFC-9D42-9CA64D81B383}">
      <dgm:prSet/>
      <dgm:spPr/>
      <dgm:t>
        <a:bodyPr/>
        <a:lstStyle/>
        <a:p>
          <a:endParaRPr lang="es-CL"/>
        </a:p>
      </dgm:t>
    </dgm:pt>
    <dgm:pt modelId="{5E7154C3-9359-4305-ACC3-4C9112A58D9F}" type="sibTrans" cxnId="{D49216AB-73A5-4EFC-9D42-9CA64D81B383}">
      <dgm:prSet/>
      <dgm:spPr/>
      <dgm:t>
        <a:bodyPr/>
        <a:lstStyle/>
        <a:p>
          <a:endParaRPr lang="es-CL"/>
        </a:p>
      </dgm:t>
    </dgm:pt>
    <dgm:pt modelId="{CFF0DE95-6F1F-4515-A172-B0A47F9FFF04}" type="pres">
      <dgm:prSet presAssocID="{4BDCB29A-2680-49FD-B37F-B2EF0661FB92}" presName="linearFlow" presStyleCnt="0">
        <dgm:presLayoutVars>
          <dgm:dir/>
          <dgm:resizeHandles val="exact"/>
        </dgm:presLayoutVars>
      </dgm:prSet>
      <dgm:spPr/>
    </dgm:pt>
    <dgm:pt modelId="{8E312D16-8280-4BCC-A04E-3737E49858B2}" type="pres">
      <dgm:prSet presAssocID="{8288C198-22DC-4412-99FB-5C98EA8B338C}" presName="composite" presStyleCnt="0"/>
      <dgm:spPr/>
    </dgm:pt>
    <dgm:pt modelId="{73DF5B4F-0B04-4496-9731-DDFB9198443A}" type="pres">
      <dgm:prSet presAssocID="{8288C198-22DC-4412-99FB-5C98EA8B338C}" presName="imgShp" presStyleLbl="fgImgPlace1" presStyleIdx="0" presStyleCnt="1" custLinFactNeighborX="-2706" custLinFactNeighborY="-22779"/>
      <dgm:spPr>
        <a:xfrm>
          <a:off x="75557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2950CDF-FB91-4815-A4CF-F90A31C5ED2D}" type="pres">
      <dgm:prSet presAssocID="{8288C198-22DC-4412-99FB-5C98EA8B338C}" presName="txShp" presStyleLbl="node1" presStyleIdx="0" presStyleCnt="1" custLinFactNeighborY="-22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9216AB-73A5-4EFC-9D42-9CA64D81B383}" srcId="{4BDCB29A-2680-49FD-B37F-B2EF0661FB92}" destId="{8288C198-22DC-4412-99FB-5C98EA8B338C}" srcOrd="0" destOrd="0" parTransId="{D675D322-D123-4050-9D2D-96DDC848BA5D}" sibTransId="{5E7154C3-9359-4305-ACC3-4C9112A58D9F}"/>
    <dgm:cxn modelId="{C678309B-BCE5-40CE-8E60-2C03D109B1B8}" type="presOf" srcId="{8288C198-22DC-4412-99FB-5C98EA8B338C}" destId="{82950CDF-FB91-4815-A4CF-F90A31C5ED2D}" srcOrd="0" destOrd="0" presId="urn:microsoft.com/office/officeart/2005/8/layout/vList3#1"/>
    <dgm:cxn modelId="{1F3BA991-2A1A-4A49-B0C4-A0C5900CD7D9}" type="presOf" srcId="{4BDCB29A-2680-49FD-B37F-B2EF0661FB92}" destId="{CFF0DE95-6F1F-4515-A172-B0A47F9FFF04}" srcOrd="0" destOrd="0" presId="urn:microsoft.com/office/officeart/2005/8/layout/vList3#1"/>
    <dgm:cxn modelId="{1C5CC091-7AC9-42EC-8F01-AAA4B8947FF8}" type="presParOf" srcId="{CFF0DE95-6F1F-4515-A172-B0A47F9FFF04}" destId="{8E312D16-8280-4BCC-A04E-3737E49858B2}" srcOrd="0" destOrd="0" presId="urn:microsoft.com/office/officeart/2005/8/layout/vList3#1"/>
    <dgm:cxn modelId="{4B239D1D-1E28-4D7D-880E-3F83F1557F70}" type="presParOf" srcId="{8E312D16-8280-4BCC-A04E-3737E49858B2}" destId="{73DF5B4F-0B04-4496-9731-DDFB9198443A}" srcOrd="0" destOrd="0" presId="urn:microsoft.com/office/officeart/2005/8/layout/vList3#1"/>
    <dgm:cxn modelId="{FD6F670F-9A77-4E6D-A172-37197FC1992F}" type="presParOf" srcId="{8E312D16-8280-4BCC-A04E-3737E49858B2}" destId="{82950CDF-FB91-4815-A4CF-F90A31C5ED2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0CDF-FB91-4815-A4CF-F90A31C5ED2D}">
      <dsp:nvSpPr>
        <dsp:cNvPr id="0" name=""/>
        <dsp:cNvSpPr/>
      </dsp:nvSpPr>
      <dsp:spPr>
        <a:xfrm rot="10800000">
          <a:off x="2297429" y="785784"/>
          <a:ext cx="6080760" cy="3063240"/>
        </a:xfrm>
        <a:prstGeom prst="homePlate">
          <a:avLst/>
        </a:prstGeom>
        <a:solidFill>
          <a:srgbClr val="005FA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32410" rIns="433832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1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 Estado de Derecho</a:t>
          </a:r>
          <a:endParaRPr lang="es-CL" sz="61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063239" y="785784"/>
        <a:ext cx="5314950" cy="3063240"/>
      </dsp:txXfrm>
    </dsp:sp>
    <dsp:sp modelId="{73DF5B4F-0B04-4496-9731-DDFB9198443A}">
      <dsp:nvSpPr>
        <dsp:cNvPr id="0" name=""/>
        <dsp:cNvSpPr/>
      </dsp:nvSpPr>
      <dsp:spPr>
        <a:xfrm>
          <a:off x="682918" y="770988"/>
          <a:ext cx="3063240" cy="30632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BDFA-A3BA-434B-8600-E274D7C15433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8DA0-FE28-4FDD-B213-97BCC7346F5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64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|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DA0-FE28-4FDD-B213-97BCC7346F5B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36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DA0-FE28-4FDD-B213-97BCC7346F5B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7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DA0-FE28-4FDD-B213-97BCC7346F5B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5E593F-7E91-4A21-AF32-001870212F96}" type="datetimeFigureOut">
              <a:rPr lang="es-CL" smtClean="0"/>
              <a:pPr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2D2D60-DCC0-4ADE-A94F-2D628DDE277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1406" y="5634054"/>
            <a:ext cx="9001156" cy="1081094"/>
          </a:xfrm>
          <a:prstGeom prst="rect">
            <a:avLst/>
          </a:prstGeom>
          <a:solidFill>
            <a:srgbClr val="005FA4"/>
          </a:solidFill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68277872"/>
              </p:ext>
            </p:extLst>
          </p:nvPr>
        </p:nvGraphicFramePr>
        <p:xfrm>
          <a:off x="0" y="785818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200168" y="160924"/>
            <a:ext cx="7692312" cy="1249788"/>
          </a:xfrm>
          <a:prstGeom prst="rect">
            <a:avLst/>
          </a:prstGeom>
          <a:solidFill>
            <a:schemeClr val="bg1"/>
          </a:solidFill>
          <a:ln>
            <a:solidFill>
              <a:srgbClr val="81C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rgbClr val="005FA4"/>
                </a:solidFill>
              </a:rPr>
              <a:t>Unidad I: Régimen político y constitucional chileno.</a:t>
            </a:r>
          </a:p>
          <a:p>
            <a:r>
              <a:rPr lang="es-CL" sz="1400" b="1" dirty="0">
                <a:solidFill>
                  <a:srgbClr val="005FA4"/>
                </a:solidFill>
              </a:rPr>
              <a:t>Capítulo 1: El Estado de Chile.</a:t>
            </a:r>
          </a:p>
          <a:p>
            <a:r>
              <a:rPr lang="es-CL" sz="1400" b="1" dirty="0">
                <a:solidFill>
                  <a:srgbClr val="005FA4"/>
                </a:solidFill>
              </a:rPr>
              <a:t>Tema 2: 	El Estado de Derecho.</a:t>
            </a:r>
          </a:p>
          <a:p>
            <a:r>
              <a:rPr lang="es-CL" sz="1400" b="1" dirty="0">
                <a:solidFill>
                  <a:srgbClr val="005FA4"/>
                </a:solidFill>
              </a:rPr>
              <a:t>Curso: </a:t>
            </a:r>
            <a:r>
              <a:rPr lang="es-CL" sz="1400" b="1" dirty="0" err="1">
                <a:solidFill>
                  <a:srgbClr val="005FA4"/>
                </a:solidFill>
              </a:rPr>
              <a:t>IV°</a:t>
            </a:r>
            <a:r>
              <a:rPr lang="es-CL" sz="1400" b="1" dirty="0">
                <a:solidFill>
                  <a:srgbClr val="005FA4"/>
                </a:solidFill>
              </a:rPr>
              <a:t> Medio.</a:t>
            </a:r>
          </a:p>
          <a:p>
            <a:r>
              <a:rPr lang="es-CL" sz="1400" b="1" dirty="0">
                <a:solidFill>
                  <a:srgbClr val="005FA4"/>
                </a:solidFill>
              </a:rPr>
              <a:t>Profesora: Patricia Antonieta Galleguillos Corona</a:t>
            </a:r>
            <a:r>
              <a:rPr lang="es-CL" sz="1400" b="1" dirty="0" smtClean="0">
                <a:solidFill>
                  <a:srgbClr val="005FA4"/>
                </a:solidFill>
              </a:rPr>
              <a:t>.</a:t>
            </a:r>
          </a:p>
          <a:p>
            <a:r>
              <a:rPr lang="es-CL" sz="1400" b="1" dirty="0" smtClean="0">
                <a:solidFill>
                  <a:srgbClr val="005FA4"/>
                </a:solidFill>
              </a:rPr>
              <a:t>Mail</a:t>
            </a:r>
            <a:r>
              <a:rPr lang="es-CL" sz="1400" b="1" smtClean="0">
                <a:solidFill>
                  <a:srgbClr val="005FA4"/>
                </a:solidFill>
              </a:rPr>
              <a:t>: profesora.galleguilloscorona@gmail.com</a:t>
            </a:r>
            <a:endParaRPr lang="es-CL" sz="1400" b="1" dirty="0">
              <a:solidFill>
                <a:srgbClr val="005FA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44" y="563405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Objetivos de la </a:t>
            </a:r>
            <a:r>
              <a:rPr lang="es-CL" b="1" dirty="0">
                <a:solidFill>
                  <a:schemeClr val="bg1"/>
                </a:solidFill>
              </a:rPr>
              <a:t>Clase</a:t>
            </a:r>
            <a:r>
              <a:rPr lang="es-CL" b="1" dirty="0" smtClean="0">
                <a:solidFill>
                  <a:schemeClr val="bg1"/>
                </a:solidFill>
              </a:rPr>
              <a:t>: Comprender </a:t>
            </a:r>
            <a:r>
              <a:rPr lang="es-CL" b="1" dirty="0">
                <a:solidFill>
                  <a:schemeClr val="bg1"/>
                </a:solidFill>
              </a:rPr>
              <a:t>la noción de Estado de derecho que se aplica en Chile y sus implicancias para la preservación y profundización de la democracia.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 </a:t>
            </a:r>
            <a:endParaRPr lang="es-CL" dirty="0" smtClean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06" y="71414"/>
            <a:ext cx="9001156" cy="5429288"/>
          </a:xfrm>
          <a:prstGeom prst="rect">
            <a:avLst/>
          </a:prstGeom>
          <a:noFill/>
          <a:ln>
            <a:solidFill>
              <a:srgbClr val="005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60924"/>
            <a:ext cx="914479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¡Preguntas!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949" y="1556792"/>
            <a:ext cx="9139051" cy="5301208"/>
          </a:xfrm>
        </p:spPr>
        <p:txBody>
          <a:bodyPr>
            <a:normAutofit/>
          </a:bodyPr>
          <a:lstStyle/>
          <a:p>
            <a:r>
              <a:rPr lang="es-CL" dirty="0" smtClean="0"/>
              <a:t>¿</a:t>
            </a:r>
            <a:r>
              <a:rPr lang="es-CL" sz="3600" dirty="0"/>
              <a:t>Qué es una Constitución?</a:t>
            </a:r>
          </a:p>
          <a:p>
            <a:r>
              <a:rPr lang="es-CL" sz="3600" dirty="0" smtClean="0"/>
              <a:t>¿</a:t>
            </a:r>
            <a:r>
              <a:rPr lang="es-CL" sz="3600" dirty="0"/>
              <a:t>Cuáles son los poderes del Estado</a:t>
            </a:r>
            <a:r>
              <a:rPr lang="es-CL" sz="3600" dirty="0" smtClean="0"/>
              <a:t>?</a:t>
            </a:r>
          </a:p>
          <a:p>
            <a:r>
              <a:rPr lang="es-CL" sz="3600" dirty="0"/>
              <a:t>¿Por qué crees que es importante el principio de </a:t>
            </a:r>
            <a:r>
              <a:rPr lang="es-CL" sz="3600" dirty="0" smtClean="0"/>
              <a:t>separación de </a:t>
            </a:r>
            <a:r>
              <a:rPr lang="es-CL" sz="3600" dirty="0"/>
              <a:t>los poderes del Estado</a:t>
            </a:r>
            <a:r>
              <a:rPr lang="es-CL" sz="3600" dirty="0" smtClean="0"/>
              <a:t>?</a:t>
            </a:r>
          </a:p>
          <a:p>
            <a:r>
              <a:rPr lang="es-CL" sz="3600" dirty="0"/>
              <a:t>¿Qué </a:t>
            </a:r>
            <a:r>
              <a:rPr lang="es-CL" sz="3600" dirty="0" smtClean="0"/>
              <a:t>actitudes y aptitudes </a:t>
            </a:r>
            <a:r>
              <a:rPr lang="es-CL" sz="3600" dirty="0"/>
              <a:t>deben tener los funcionarios públicos</a:t>
            </a:r>
            <a:r>
              <a:rPr lang="es-CL" sz="3600" dirty="0" smtClean="0"/>
              <a:t>?</a:t>
            </a:r>
          </a:p>
          <a:p>
            <a:pPr marL="0" indent="0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5569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8" y="-63813"/>
            <a:ext cx="8153400" cy="990600"/>
          </a:xfrm>
        </p:spPr>
        <p:txBody>
          <a:bodyPr/>
          <a:lstStyle/>
          <a:p>
            <a:r>
              <a:rPr lang="es-CL" dirty="0"/>
              <a:t>Estado de </a:t>
            </a:r>
            <a:r>
              <a:rPr lang="es-CL" dirty="0" smtClean="0"/>
              <a:t>Derecho: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3774" y="1484784"/>
            <a:ext cx="9120225" cy="5373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Estado de Derecho, significa que el </a:t>
            </a:r>
            <a:r>
              <a:rPr lang="es-CL" u="sng" dirty="0">
                <a:solidFill>
                  <a:srgbClr val="FF0000"/>
                </a:solidFill>
              </a:rPr>
              <a:t>Estado está sometido a un ordenamiento jurídico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dirty="0" smtClean="0">
                <a:solidFill>
                  <a:srgbClr val="FF0000"/>
                </a:solidFill>
              </a:rPr>
              <a:t>el cual </a:t>
            </a:r>
            <a:r>
              <a:rPr lang="es-CL" dirty="0">
                <a:solidFill>
                  <a:srgbClr val="FF0000"/>
                </a:solidFill>
              </a:rPr>
              <a:t>constituye la expresión auténtica de la idea de </a:t>
            </a:r>
            <a:r>
              <a:rPr lang="es-CL" u="sng" dirty="0">
                <a:solidFill>
                  <a:srgbClr val="FF0000"/>
                </a:solidFill>
              </a:rPr>
              <a:t>Derecho vigente en la </a:t>
            </a:r>
            <a:r>
              <a:rPr lang="es-CL" u="sng" dirty="0" smtClean="0">
                <a:solidFill>
                  <a:srgbClr val="FF0000"/>
                </a:solidFill>
              </a:rPr>
              <a:t>sociedad,</a:t>
            </a:r>
            <a:r>
              <a:rPr lang="es-CL" dirty="0" smtClean="0">
                <a:solidFill>
                  <a:srgbClr val="FF0000"/>
                </a:solidFill>
              </a:rPr>
              <a:t> y </a:t>
            </a:r>
            <a:r>
              <a:rPr lang="es-CL" u="sng" dirty="0" smtClean="0">
                <a:solidFill>
                  <a:srgbClr val="FF0000"/>
                </a:solidFill>
              </a:rPr>
              <a:t>que todos los miembros de esta deben cumplir</a:t>
            </a:r>
            <a:r>
              <a:rPr lang="es-CL" dirty="0" smtClean="0">
                <a:solidFill>
                  <a:srgbClr val="FF0000"/>
                </a:solidFill>
              </a:rPr>
              <a:t> las normas fundamentales obligatorias:</a:t>
            </a:r>
          </a:p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1. La supremacía constitucional e interpretación conforme a la </a:t>
            </a:r>
            <a:r>
              <a:rPr lang="es-CL" b="1" dirty="0" smtClean="0">
                <a:solidFill>
                  <a:schemeClr val="tx2"/>
                </a:solidFill>
              </a:rPr>
              <a:t>Constitución</a:t>
            </a:r>
            <a:r>
              <a:rPr lang="es-CL" b="1" dirty="0">
                <a:solidFill>
                  <a:schemeClr val="tx2"/>
                </a:solidFill>
              </a:rPr>
              <a:t>: </a:t>
            </a:r>
            <a:r>
              <a:rPr lang="es-CL" b="1" dirty="0" smtClean="0">
                <a:solidFill>
                  <a:schemeClr val="tx2"/>
                </a:solidFill>
              </a:rPr>
              <a:t>(Art.6) </a:t>
            </a:r>
            <a:r>
              <a:rPr lang="es-CL" b="1" dirty="0" smtClean="0">
                <a:solidFill>
                  <a:schemeClr val="accent2"/>
                </a:solidFill>
              </a:rPr>
              <a:t>L</a:t>
            </a:r>
            <a:r>
              <a:rPr lang="es-CL" dirty="0" smtClean="0">
                <a:solidFill>
                  <a:srgbClr val="FF0000"/>
                </a:solidFill>
              </a:rPr>
              <a:t>a </a:t>
            </a:r>
            <a:r>
              <a:rPr lang="es-CL" dirty="0">
                <a:solidFill>
                  <a:srgbClr val="FF0000"/>
                </a:solidFill>
              </a:rPr>
              <a:t>Constitución es la norma superior </a:t>
            </a:r>
            <a:r>
              <a:rPr lang="es-CL" dirty="0"/>
              <a:t>del orden político, </a:t>
            </a:r>
            <a:r>
              <a:rPr lang="es-CL" dirty="0" smtClean="0"/>
              <a:t>a la </a:t>
            </a:r>
            <a:r>
              <a:rPr lang="es-CL" dirty="0"/>
              <a:t>que deben someterse tanto los gobernantes como los gobernados. </a:t>
            </a:r>
            <a:r>
              <a:rPr lang="es-CL" dirty="0" smtClean="0">
                <a:solidFill>
                  <a:srgbClr val="FF0000"/>
                </a:solidFill>
              </a:rPr>
              <a:t>El </a:t>
            </a:r>
            <a:r>
              <a:rPr lang="es-CL" dirty="0">
                <a:solidFill>
                  <a:srgbClr val="FF0000"/>
                </a:solidFill>
              </a:rPr>
              <a:t>imperio de la Ley, las normas deben ser expresión de la voluntad popular y </a:t>
            </a:r>
            <a:r>
              <a:rPr lang="es-CL" dirty="0" smtClean="0">
                <a:solidFill>
                  <a:srgbClr val="FF0000"/>
                </a:solidFill>
              </a:rPr>
              <a:t>deben someterse </a:t>
            </a:r>
            <a:r>
              <a:rPr lang="es-CL" dirty="0">
                <a:solidFill>
                  <a:srgbClr val="FF0000"/>
                </a:solidFill>
              </a:rPr>
              <a:t>a ella tanto gobernantes como </a:t>
            </a:r>
            <a:r>
              <a:rPr lang="es-CL" dirty="0" smtClean="0">
                <a:solidFill>
                  <a:srgbClr val="FF0000"/>
                </a:solidFill>
              </a:rPr>
              <a:t>gobernados.</a:t>
            </a:r>
            <a:r>
              <a:rPr lang="es-CL" dirty="0"/>
              <a:t> </a:t>
            </a:r>
            <a:r>
              <a:rPr lang="es-CL" dirty="0" smtClean="0"/>
              <a:t>A su vez, este principio acarrea otros principios fundamentales que lo complementan.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" y="1219200"/>
            <a:ext cx="9114117" cy="5522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0" y="1700808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Estado de </a:t>
            </a:r>
            <a:r>
              <a:rPr lang="es-CL" dirty="0" smtClean="0"/>
              <a:t>Derecho: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3774" y="1484784"/>
            <a:ext cx="9120225" cy="53732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2. Responsabilidad y legalidad: </a:t>
            </a:r>
            <a:r>
              <a:rPr lang="es-CL" dirty="0">
                <a:solidFill>
                  <a:srgbClr val="FF0000"/>
                </a:solidFill>
              </a:rPr>
              <a:t>Los organismos del Estado son los principales responsables de respetar </a:t>
            </a:r>
            <a:r>
              <a:rPr lang="es-CL" dirty="0" smtClean="0">
                <a:solidFill>
                  <a:srgbClr val="FF0000"/>
                </a:solidFill>
              </a:rPr>
              <a:t>la Constitución </a:t>
            </a:r>
            <a:r>
              <a:rPr lang="es-CL" dirty="0">
                <a:solidFill>
                  <a:srgbClr val="FF0000"/>
                </a:solidFill>
              </a:rPr>
              <a:t>y garantizar el orden institucional. La Constitución </a:t>
            </a:r>
            <a:r>
              <a:rPr lang="es-CL" dirty="0" smtClean="0">
                <a:solidFill>
                  <a:srgbClr val="FF0000"/>
                </a:solidFill>
              </a:rPr>
              <a:t>reconoce esta </a:t>
            </a:r>
            <a:r>
              <a:rPr lang="es-CL" dirty="0">
                <a:solidFill>
                  <a:srgbClr val="FF0000"/>
                </a:solidFill>
              </a:rPr>
              <a:t>responsabilidad en el inciso tercero y final del artículo 6. </a:t>
            </a:r>
            <a:r>
              <a:rPr lang="es-CL" dirty="0"/>
              <a:t>Según esta norma, quien ejerce poder es responsable de ejecutar sus </a:t>
            </a:r>
            <a:r>
              <a:rPr lang="es-CL" dirty="0" smtClean="0"/>
              <a:t>actos conforme </a:t>
            </a:r>
            <a:r>
              <a:rPr lang="es-CL" dirty="0"/>
              <a:t>al orden jurídico. Si una autoridad actúa al margen o </a:t>
            </a:r>
            <a:r>
              <a:rPr lang="es-CL" dirty="0" smtClean="0"/>
              <a:t>vulnerando ese </a:t>
            </a:r>
            <a:r>
              <a:rPr lang="es-CL" dirty="0"/>
              <a:t>orden, se hace efectiva </a:t>
            </a:r>
            <a:r>
              <a:rPr lang="es-CL" dirty="0" smtClean="0"/>
              <a:t>su responsabilidad </a:t>
            </a:r>
            <a:r>
              <a:rPr lang="es-CL" dirty="0"/>
              <a:t>administrativa, penal, </a:t>
            </a:r>
            <a:r>
              <a:rPr lang="es-CL" dirty="0" smtClean="0"/>
              <a:t>civil o </a:t>
            </a:r>
            <a:r>
              <a:rPr lang="es-CL" dirty="0"/>
              <a:t>política y se aplican las correspondientes sanciones.</a:t>
            </a:r>
          </a:p>
          <a:p>
            <a:pPr marL="0" indent="0" algn="just">
              <a:buNone/>
            </a:pPr>
            <a:r>
              <a:rPr lang="es-CL" dirty="0"/>
              <a:t>La norma también postula el principio de legalidad o de imperio de la </a:t>
            </a:r>
            <a:r>
              <a:rPr lang="es-CL" dirty="0" smtClean="0"/>
              <a:t>ley; todos </a:t>
            </a:r>
            <a:r>
              <a:rPr lang="es-CL" dirty="0"/>
              <a:t>los órganos del Estado deben actuar dentro del orden jurídico y </a:t>
            </a:r>
            <a:r>
              <a:rPr lang="es-CL" dirty="0" smtClean="0"/>
              <a:t>en el </a:t>
            </a:r>
            <a:r>
              <a:rPr lang="es-CL" dirty="0"/>
              <a:t>ámbito de sus funciones y atribuciones.</a:t>
            </a:r>
          </a:p>
        </p:txBody>
      </p:sp>
    </p:spTree>
    <p:extLst>
      <p:ext uri="{BB962C8B-B14F-4D97-AF65-F5344CB8AC3E}">
        <p14:creationId xmlns:p14="http://schemas.microsoft.com/office/powerpoint/2010/main" val="312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Estado de </a:t>
            </a:r>
            <a:r>
              <a:rPr lang="es-CL" dirty="0" smtClean="0"/>
              <a:t>Derecho: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23775" y="1484784"/>
            <a:ext cx="4980274" cy="53732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3. Probidad y transparencia de la función </a:t>
            </a:r>
            <a:r>
              <a:rPr lang="es-CL" b="1" dirty="0" smtClean="0">
                <a:solidFill>
                  <a:schemeClr val="tx2"/>
                </a:solidFill>
              </a:rPr>
              <a:t>pública</a:t>
            </a:r>
            <a:r>
              <a:rPr lang="es-CL" b="1" dirty="0">
                <a:solidFill>
                  <a:schemeClr val="tx2"/>
                </a:solidFill>
              </a:rPr>
              <a:t>: </a:t>
            </a:r>
            <a:r>
              <a:rPr lang="es-CL" dirty="0">
                <a:solidFill>
                  <a:schemeClr val="accent2"/>
                </a:solidFill>
              </a:rPr>
              <a:t>El artículo 8 de la Constitución se refiere a la </a:t>
            </a:r>
            <a:r>
              <a:rPr lang="es-CL" b="1" u="sng" dirty="0">
                <a:solidFill>
                  <a:schemeClr val="accent2"/>
                </a:solidFill>
              </a:rPr>
              <a:t>probidad</a:t>
            </a:r>
            <a:r>
              <a:rPr lang="es-CL" dirty="0">
                <a:solidFill>
                  <a:schemeClr val="accent2"/>
                </a:solidFill>
              </a:rPr>
              <a:t> que deben tener </a:t>
            </a:r>
            <a:r>
              <a:rPr lang="es-CL" dirty="0" smtClean="0">
                <a:solidFill>
                  <a:schemeClr val="accent2"/>
                </a:solidFill>
              </a:rPr>
              <a:t>las autoridades </a:t>
            </a:r>
            <a:r>
              <a:rPr lang="es-CL" dirty="0">
                <a:solidFill>
                  <a:schemeClr val="accent2"/>
                </a:solidFill>
              </a:rPr>
              <a:t>en el ejercicio de sus funciones. </a:t>
            </a:r>
            <a:r>
              <a:rPr lang="es-CL" dirty="0"/>
              <a:t>Además, esta norma establece el principio de </a:t>
            </a:r>
            <a:r>
              <a:rPr lang="es-CL" dirty="0" smtClean="0"/>
              <a:t>“</a:t>
            </a:r>
            <a:r>
              <a:rPr lang="es-CL" dirty="0" smtClean="0">
                <a:solidFill>
                  <a:schemeClr val="accent2"/>
                </a:solidFill>
              </a:rPr>
              <a:t>Transparencia” </a:t>
            </a:r>
            <a:r>
              <a:rPr lang="es-CL" dirty="0"/>
              <a:t>que </a:t>
            </a:r>
            <a:r>
              <a:rPr lang="es-CL" dirty="0" smtClean="0"/>
              <a:t>deben respetar </a:t>
            </a:r>
            <a:r>
              <a:rPr lang="es-CL" dirty="0"/>
              <a:t>los funcionarios del </a:t>
            </a:r>
            <a:r>
              <a:rPr lang="es-CL" dirty="0" smtClean="0"/>
              <a:t>Estado.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50" y="1875867"/>
            <a:ext cx="395552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Estado de Derecho: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784976" cy="50405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L" b="1" dirty="0" smtClean="0">
                <a:solidFill>
                  <a:schemeClr val="tx2"/>
                </a:solidFill>
              </a:rPr>
              <a:t>4.El </a:t>
            </a:r>
            <a:r>
              <a:rPr lang="es-CL" b="1" dirty="0">
                <a:solidFill>
                  <a:schemeClr val="tx2"/>
                </a:solidFill>
              </a:rPr>
              <a:t>principio de separación de </a:t>
            </a:r>
            <a:r>
              <a:rPr lang="es-CL" b="1" dirty="0" smtClean="0">
                <a:solidFill>
                  <a:schemeClr val="tx2"/>
                </a:solidFill>
              </a:rPr>
              <a:t>funciones: </a:t>
            </a:r>
            <a:r>
              <a:rPr lang="es-CL" dirty="0" smtClean="0"/>
              <a:t>Este </a:t>
            </a:r>
            <a:r>
              <a:rPr lang="es-CL" dirty="0"/>
              <a:t>principio está establecido en la Constitución en su artículo 7: </a:t>
            </a:r>
            <a:r>
              <a:rPr lang="es-CL" dirty="0" smtClean="0"/>
              <a:t>Los órganos </a:t>
            </a:r>
            <a:r>
              <a:rPr lang="es-CL" dirty="0"/>
              <a:t>son cuerpos o grupos de personas, que reúnen ciertos </a:t>
            </a:r>
            <a:r>
              <a:rPr lang="es-CL" dirty="0" smtClean="0"/>
              <a:t>requisitos establecidos </a:t>
            </a:r>
            <a:r>
              <a:rPr lang="es-CL" dirty="0"/>
              <a:t>por la ley, especializados en la realización de </a:t>
            </a:r>
            <a:r>
              <a:rPr lang="es-CL" dirty="0" smtClean="0"/>
              <a:t>ciertas actividades o </a:t>
            </a:r>
            <a:r>
              <a:rPr lang="es-CL" dirty="0"/>
              <a:t>funciones del Estado para el logro de sus fines</a:t>
            </a:r>
            <a:r>
              <a:rPr lang="es-CL" dirty="0" smtClean="0"/>
              <a:t>. </a:t>
            </a:r>
            <a:r>
              <a:rPr lang="es-CL" dirty="0"/>
              <a:t>Es decir; </a:t>
            </a:r>
            <a:r>
              <a:rPr lang="es-CL" b="1" dirty="0" smtClean="0">
                <a:solidFill>
                  <a:schemeClr val="accent2"/>
                </a:solidFill>
              </a:rPr>
              <a:t>La distribución </a:t>
            </a:r>
            <a:r>
              <a:rPr lang="es-CL" b="1" dirty="0">
                <a:solidFill>
                  <a:schemeClr val="accent2"/>
                </a:solidFill>
              </a:rPr>
              <a:t>del poder </a:t>
            </a:r>
            <a:r>
              <a:rPr lang="es-CL" b="1" dirty="0" smtClean="0">
                <a:solidFill>
                  <a:schemeClr val="accent2"/>
                </a:solidFill>
              </a:rPr>
              <a:t>estatal esta dividido </a:t>
            </a:r>
            <a:r>
              <a:rPr lang="es-CL" b="1" dirty="0">
                <a:solidFill>
                  <a:schemeClr val="accent2"/>
                </a:solidFill>
              </a:rPr>
              <a:t>en diferentes órganos, de esta manera el Poder </a:t>
            </a:r>
            <a:r>
              <a:rPr lang="es-CL" b="1" dirty="0" smtClean="0">
                <a:solidFill>
                  <a:schemeClr val="accent2"/>
                </a:solidFill>
              </a:rPr>
              <a:t>del Estado </a:t>
            </a:r>
            <a:r>
              <a:rPr lang="es-CL" b="1" dirty="0">
                <a:solidFill>
                  <a:schemeClr val="accent2"/>
                </a:solidFill>
              </a:rPr>
              <a:t>no se concentra en una sola institución, sino que se distribuye </a:t>
            </a:r>
            <a:r>
              <a:rPr lang="es-CL" b="1" dirty="0" smtClean="0">
                <a:solidFill>
                  <a:schemeClr val="accent2"/>
                </a:solidFill>
              </a:rPr>
              <a:t>permitiendo mayor </a:t>
            </a:r>
            <a:r>
              <a:rPr lang="es-CL" b="1" dirty="0">
                <a:solidFill>
                  <a:schemeClr val="accent2"/>
                </a:solidFill>
              </a:rPr>
              <a:t>eficiencia y los debidos controles </a:t>
            </a:r>
            <a:r>
              <a:rPr lang="es-CL" b="1" dirty="0" smtClean="0">
                <a:solidFill>
                  <a:schemeClr val="accent2"/>
                </a:solidFill>
              </a:rPr>
              <a:t>evitando arbitrariedades </a:t>
            </a:r>
            <a:r>
              <a:rPr lang="es-CL" b="1" dirty="0">
                <a:solidFill>
                  <a:schemeClr val="accent2"/>
                </a:solidFill>
              </a:rPr>
              <a:t>y abuso de poder.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Estado de Derecho: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784976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5. Respeto y Garantía de los Derechos Humanos</a:t>
            </a:r>
            <a:r>
              <a:rPr lang="es-CL" b="1" dirty="0">
                <a:solidFill>
                  <a:srgbClr val="FF0000"/>
                </a:solidFill>
              </a:rPr>
              <a:t>: </a:t>
            </a:r>
            <a:r>
              <a:rPr lang="es-CL" dirty="0">
                <a:solidFill>
                  <a:srgbClr val="FF0000"/>
                </a:solidFill>
              </a:rPr>
              <a:t>a través del ordenamiento jurídico </a:t>
            </a:r>
            <a:r>
              <a:rPr lang="es-CL" dirty="0" smtClean="0">
                <a:solidFill>
                  <a:srgbClr val="FF0000"/>
                </a:solidFill>
              </a:rPr>
              <a:t>el cual </a:t>
            </a:r>
            <a:r>
              <a:rPr lang="es-CL" dirty="0">
                <a:solidFill>
                  <a:srgbClr val="FF0000"/>
                </a:solidFill>
              </a:rPr>
              <a:t>también contempla los mecanismos o recursos que se pueden interponer </a:t>
            </a:r>
            <a:r>
              <a:rPr lang="es-CL" dirty="0" smtClean="0">
                <a:solidFill>
                  <a:srgbClr val="FF0000"/>
                </a:solidFill>
              </a:rPr>
              <a:t>en caso </a:t>
            </a:r>
            <a:r>
              <a:rPr lang="es-CL" dirty="0">
                <a:solidFill>
                  <a:srgbClr val="FF0000"/>
                </a:solidFill>
              </a:rPr>
              <a:t>de atropello o </a:t>
            </a:r>
            <a:r>
              <a:rPr lang="es-CL" dirty="0" smtClean="0">
                <a:solidFill>
                  <a:srgbClr val="FF0000"/>
                </a:solidFill>
              </a:rPr>
              <a:t>violación, como a </a:t>
            </a:r>
            <a:r>
              <a:rPr lang="es-CL" dirty="0">
                <a:solidFill>
                  <a:srgbClr val="FF0000"/>
                </a:solidFill>
              </a:rPr>
              <a:t>condena del terrorismo, en cualquiera de sus </a:t>
            </a:r>
            <a:r>
              <a:rPr lang="es-CL" dirty="0" smtClean="0">
                <a:solidFill>
                  <a:srgbClr val="FF0000"/>
                </a:solidFill>
              </a:rPr>
              <a:t>formas</a:t>
            </a:r>
            <a:r>
              <a:rPr lang="es-CL" dirty="0" smtClean="0"/>
              <a:t>, en el </a:t>
            </a:r>
            <a:r>
              <a:rPr lang="es-CL" dirty="0"/>
              <a:t>artículo 9 de la </a:t>
            </a:r>
            <a:r>
              <a:rPr lang="es-CL" dirty="0" smtClean="0"/>
              <a:t>Constitución.</a:t>
            </a:r>
          </a:p>
          <a:p>
            <a:pPr marL="0" indent="0" algn="just">
              <a:buNone/>
            </a:pPr>
            <a:r>
              <a:rPr lang="es-CL" dirty="0" smtClean="0"/>
              <a:t>El </a:t>
            </a:r>
            <a:r>
              <a:rPr lang="es-CL" dirty="0"/>
              <a:t>terrorismo es considerado una lacra que afecta hoy en día a la humanidad </a:t>
            </a:r>
            <a:r>
              <a:rPr lang="es-CL" dirty="0" smtClean="0"/>
              <a:t>y presenta </a:t>
            </a:r>
            <a:r>
              <a:rPr lang="es-CL" dirty="0"/>
              <a:t>una peligrosa y latente amenaza en el mundo actual, porque </a:t>
            </a:r>
            <a:r>
              <a:rPr lang="es-CL" dirty="0" smtClean="0"/>
              <a:t>violenta valores </a:t>
            </a:r>
            <a:r>
              <a:rPr lang="es-CL" dirty="0"/>
              <a:t>que son considerados </a:t>
            </a:r>
            <a:r>
              <a:rPr lang="es-CL" u="sng" dirty="0"/>
              <a:t>universales tales como el respeto por los </a:t>
            </a:r>
            <a:r>
              <a:rPr lang="es-CL" u="sng" dirty="0" smtClean="0"/>
              <a:t>derechos humanos</a:t>
            </a:r>
            <a:r>
              <a:rPr lang="es-CL" u="sng" dirty="0"/>
              <a:t>, el Estado de derecho, las leyes y usos de la guerra que deben </a:t>
            </a:r>
            <a:r>
              <a:rPr lang="es-CL" u="sng" dirty="0" smtClean="0"/>
              <a:t>proteger a </a:t>
            </a:r>
            <a:r>
              <a:rPr lang="es-CL" u="sng" dirty="0"/>
              <a:t>la población civil, la tolerancia entre los pueblos y las naciones, y la </a:t>
            </a:r>
            <a:r>
              <a:rPr lang="es-CL" u="sng" dirty="0" smtClean="0"/>
              <a:t>solución pacífica </a:t>
            </a:r>
            <a:r>
              <a:rPr lang="es-CL" u="sng" dirty="0"/>
              <a:t>de controversias, </a:t>
            </a:r>
            <a:r>
              <a:rPr lang="es-CL" dirty="0"/>
              <a:t>entre otros ámbitos de la vida pacífica y democrática.</a:t>
            </a:r>
          </a:p>
        </p:txBody>
      </p:sp>
    </p:spTree>
    <p:extLst>
      <p:ext uri="{BB962C8B-B14F-4D97-AF65-F5344CB8AC3E}">
        <p14:creationId xmlns:p14="http://schemas.microsoft.com/office/powerpoint/2010/main" val="1344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19968" y="1580752"/>
            <a:ext cx="9117756" cy="527724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es-CL" sz="3200" dirty="0" smtClean="0"/>
              <a:t>En </a:t>
            </a:r>
            <a:r>
              <a:rPr lang="es-CL" sz="3200" dirty="0"/>
              <a:t>forma individual, </a:t>
            </a:r>
            <a:r>
              <a:rPr lang="es-CL" sz="3200" dirty="0" smtClean="0"/>
              <a:t>lee </a:t>
            </a:r>
            <a:r>
              <a:rPr lang="es-CL" sz="3200" dirty="0"/>
              <a:t>los </a:t>
            </a:r>
            <a:r>
              <a:rPr lang="es-CL" sz="3200" dirty="0" smtClean="0"/>
              <a:t> </a:t>
            </a:r>
            <a:r>
              <a:rPr lang="es-CL" sz="3200" dirty="0"/>
              <a:t>artículos </a:t>
            </a:r>
            <a:r>
              <a:rPr lang="es-CL" sz="3200" dirty="0" smtClean="0"/>
              <a:t>5, 6 Y 7 de </a:t>
            </a:r>
            <a:r>
              <a:rPr lang="es-CL" sz="3200" dirty="0"/>
              <a:t>la </a:t>
            </a:r>
            <a:r>
              <a:rPr lang="es-CL" sz="3200" dirty="0" smtClean="0"/>
              <a:t>Constitución Política </a:t>
            </a:r>
            <a:r>
              <a:rPr lang="es-CL" sz="3200" dirty="0"/>
              <a:t>de la República de Chile</a:t>
            </a:r>
            <a:r>
              <a:rPr lang="es-CL" sz="3200" b="1" dirty="0">
                <a:solidFill>
                  <a:schemeClr val="tx2"/>
                </a:solidFill>
              </a:rPr>
              <a:t> y </a:t>
            </a:r>
            <a:r>
              <a:rPr lang="es-CL" sz="3200" b="1" dirty="0" smtClean="0">
                <a:solidFill>
                  <a:schemeClr val="tx2"/>
                </a:solidFill>
              </a:rPr>
              <a:t>explica por escrito </a:t>
            </a:r>
            <a:r>
              <a:rPr lang="es-CL" sz="3200" b="1" dirty="0">
                <a:solidFill>
                  <a:schemeClr val="tx2"/>
                </a:solidFill>
              </a:rPr>
              <a:t>de qué </a:t>
            </a:r>
            <a:r>
              <a:rPr lang="es-CL" sz="3200" b="1" dirty="0" smtClean="0">
                <a:solidFill>
                  <a:schemeClr val="tx2"/>
                </a:solidFill>
              </a:rPr>
              <a:t>manera </a:t>
            </a:r>
            <a:r>
              <a:rPr lang="es-CL" sz="3200" b="1" u="sng" dirty="0" smtClean="0">
                <a:solidFill>
                  <a:schemeClr val="tx2"/>
                </a:solidFill>
              </a:rPr>
              <a:t>actúan </a:t>
            </a:r>
            <a:r>
              <a:rPr lang="es-CL" sz="3200" b="1" u="sng" dirty="0">
                <a:solidFill>
                  <a:schemeClr val="tx2"/>
                </a:solidFill>
              </a:rPr>
              <a:t>como marco legal del Estado de derecho en Chile</a:t>
            </a:r>
            <a:r>
              <a:rPr lang="es-CL" sz="3200" b="1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s-CL" sz="3200" dirty="0" smtClean="0"/>
              <a:t>En duplas lean y analicen colaborativamente la Declaración de los Derechos Humanos, y paralelamente lean completo el artículo 19 de la Constitución chilena. </a:t>
            </a:r>
            <a:r>
              <a:rPr lang="es-CL" sz="3200" dirty="0">
                <a:solidFill>
                  <a:schemeClr val="tx2"/>
                </a:solidFill>
              </a:rPr>
              <a:t>Luego comprueban si los Derechos Humanos analizados </a:t>
            </a:r>
            <a:r>
              <a:rPr lang="es-CL" sz="3200" dirty="0" smtClean="0">
                <a:solidFill>
                  <a:schemeClr val="tx2"/>
                </a:solidFill>
              </a:rPr>
              <a:t>está presentes </a:t>
            </a:r>
            <a:r>
              <a:rPr lang="es-CL" sz="3200" dirty="0">
                <a:solidFill>
                  <a:schemeClr val="tx2"/>
                </a:solidFill>
              </a:rPr>
              <a:t>en dicho artículo de la Constitución y si existen </a:t>
            </a:r>
            <a:r>
              <a:rPr lang="es-CL" sz="3200" dirty="0" smtClean="0">
                <a:solidFill>
                  <a:schemeClr val="tx2"/>
                </a:solidFill>
              </a:rPr>
              <a:t>diferencia o </a:t>
            </a:r>
            <a:r>
              <a:rPr lang="es-CL" sz="3200" dirty="0">
                <a:solidFill>
                  <a:schemeClr val="tx2"/>
                </a:solidFill>
              </a:rPr>
              <a:t>semejanzas en su planteamiento</a:t>
            </a:r>
            <a:r>
              <a:rPr lang="es-CL" sz="3200" dirty="0" smtClean="0">
                <a:solidFill>
                  <a:schemeClr val="tx2"/>
                </a:solidFill>
              </a:rPr>
              <a:t>. (Escojan al menos tres artículos relacionados entre sí).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91" y="228600"/>
            <a:ext cx="137513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</a:rPr>
              <a:t>El Estado de Derecho en la Constitución Política de </a:t>
            </a:r>
            <a:r>
              <a:rPr lang="es-CL" b="1" dirty="0" smtClean="0">
                <a:solidFill>
                  <a:schemeClr val="tx2"/>
                </a:solidFill>
              </a:rPr>
              <a:t>la República </a:t>
            </a:r>
            <a:r>
              <a:rPr lang="es-CL" b="1" dirty="0">
                <a:solidFill>
                  <a:schemeClr val="tx2"/>
                </a:solidFill>
              </a:rPr>
              <a:t>de </a:t>
            </a:r>
            <a:r>
              <a:rPr lang="es-CL" b="1" dirty="0" smtClean="0">
                <a:solidFill>
                  <a:schemeClr val="tx2"/>
                </a:solidFill>
              </a:rPr>
              <a:t>Chile: </a:t>
            </a:r>
            <a:endParaRPr lang="es-CL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</a:rPr>
              <a:t>“Artículo 5°, inciso 2°</a:t>
            </a:r>
          </a:p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El ejercicio de la soberanía reconoce como limitación el respeto </a:t>
            </a:r>
            <a:r>
              <a:rPr lang="es-CL" b="1" dirty="0" smtClean="0">
                <a:solidFill>
                  <a:schemeClr val="tx2"/>
                </a:solidFill>
              </a:rPr>
              <a:t>a los </a:t>
            </a:r>
            <a:r>
              <a:rPr lang="es-CL" b="1" dirty="0">
                <a:solidFill>
                  <a:schemeClr val="tx2"/>
                </a:solidFill>
              </a:rPr>
              <a:t>derechos esenciales que emanan de la naturaleza humana. </a:t>
            </a:r>
            <a:r>
              <a:rPr lang="es-CL" b="1" dirty="0" smtClean="0">
                <a:solidFill>
                  <a:schemeClr val="tx2"/>
                </a:solidFill>
              </a:rPr>
              <a:t>Es deber </a:t>
            </a:r>
            <a:r>
              <a:rPr lang="es-CL" b="1" dirty="0">
                <a:solidFill>
                  <a:schemeClr val="tx2"/>
                </a:solidFill>
              </a:rPr>
              <a:t>de los órganos del Estado respetar y promover tales </a:t>
            </a:r>
            <a:r>
              <a:rPr lang="es-CL" b="1" dirty="0" smtClean="0">
                <a:solidFill>
                  <a:schemeClr val="tx2"/>
                </a:solidFill>
              </a:rPr>
              <a:t>derechos, garantizados </a:t>
            </a:r>
            <a:r>
              <a:rPr lang="es-CL" b="1" dirty="0">
                <a:solidFill>
                  <a:schemeClr val="tx2"/>
                </a:solidFill>
              </a:rPr>
              <a:t>por esta Constitución, así como por los </a:t>
            </a:r>
            <a:r>
              <a:rPr lang="es-CL" b="1" dirty="0" smtClean="0">
                <a:solidFill>
                  <a:schemeClr val="tx2"/>
                </a:solidFill>
              </a:rPr>
              <a:t>tratados internacionales </a:t>
            </a:r>
            <a:r>
              <a:rPr lang="es-CL" b="1" dirty="0">
                <a:solidFill>
                  <a:schemeClr val="tx2"/>
                </a:solidFill>
              </a:rPr>
              <a:t>ratificados por Chile y que se encuentren vigentes.</a:t>
            </a:r>
          </a:p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</a:rPr>
              <a:t>Artículo 6°</a:t>
            </a:r>
          </a:p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Los órganos del Estado deben someter su acción a la </a:t>
            </a:r>
            <a:r>
              <a:rPr lang="es-CL" b="1" dirty="0" smtClean="0">
                <a:solidFill>
                  <a:schemeClr val="tx2"/>
                </a:solidFill>
              </a:rPr>
              <a:t>Constitución y </a:t>
            </a:r>
            <a:r>
              <a:rPr lang="es-CL" b="1" dirty="0">
                <a:solidFill>
                  <a:schemeClr val="tx2"/>
                </a:solidFill>
              </a:rPr>
              <a:t>a las normas dictadas conforme a ella, y garantizar el </a:t>
            </a:r>
            <a:r>
              <a:rPr lang="es-CL" b="1" dirty="0" smtClean="0">
                <a:solidFill>
                  <a:schemeClr val="tx2"/>
                </a:solidFill>
              </a:rPr>
              <a:t>orden institucional </a:t>
            </a:r>
            <a:r>
              <a:rPr lang="es-CL" b="1" dirty="0">
                <a:solidFill>
                  <a:schemeClr val="tx2"/>
                </a:solidFill>
              </a:rPr>
              <a:t>de la </a:t>
            </a:r>
            <a:r>
              <a:rPr lang="es-CL" b="1" dirty="0" smtClean="0">
                <a:solidFill>
                  <a:schemeClr val="tx2"/>
                </a:solidFill>
              </a:rPr>
              <a:t>República. Los </a:t>
            </a:r>
            <a:r>
              <a:rPr lang="es-CL" b="1" dirty="0">
                <a:solidFill>
                  <a:schemeClr val="tx2"/>
                </a:solidFill>
              </a:rPr>
              <a:t>preceptos de esta Constitución obligan tanto a los titulares </a:t>
            </a:r>
            <a:r>
              <a:rPr lang="es-CL" b="1" dirty="0" smtClean="0">
                <a:solidFill>
                  <a:schemeClr val="tx2"/>
                </a:solidFill>
              </a:rPr>
              <a:t>o integrantes </a:t>
            </a:r>
            <a:r>
              <a:rPr lang="es-CL" b="1" dirty="0">
                <a:solidFill>
                  <a:schemeClr val="tx2"/>
                </a:solidFill>
              </a:rPr>
              <a:t>de dichos órganos como a toda persona, institución o </a:t>
            </a:r>
            <a:r>
              <a:rPr lang="es-CL" b="1" dirty="0" smtClean="0">
                <a:solidFill>
                  <a:schemeClr val="tx2"/>
                </a:solidFill>
              </a:rPr>
              <a:t>grupo. La </a:t>
            </a:r>
            <a:r>
              <a:rPr lang="es-CL" b="1" dirty="0">
                <a:solidFill>
                  <a:schemeClr val="tx2"/>
                </a:solidFill>
              </a:rPr>
              <a:t>infracción de esta norma generará las responsabilidades </a:t>
            </a:r>
            <a:r>
              <a:rPr lang="es-CL" b="1" dirty="0" smtClean="0">
                <a:solidFill>
                  <a:schemeClr val="tx2"/>
                </a:solidFill>
              </a:rPr>
              <a:t>y sanciones </a:t>
            </a:r>
            <a:r>
              <a:rPr lang="es-CL" b="1" dirty="0">
                <a:solidFill>
                  <a:schemeClr val="tx2"/>
                </a:solidFill>
              </a:rPr>
              <a:t>que determine la ley.</a:t>
            </a:r>
          </a:p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</a:rPr>
              <a:t>Artículo 7°</a:t>
            </a:r>
          </a:p>
          <a:p>
            <a:pPr marL="0" indent="0" algn="just">
              <a:buNone/>
            </a:pPr>
            <a:r>
              <a:rPr lang="es-CL" b="1" dirty="0">
                <a:solidFill>
                  <a:schemeClr val="tx2"/>
                </a:solidFill>
              </a:rPr>
              <a:t>Los órganos del Estado actúan válidamente previa </a:t>
            </a:r>
            <a:r>
              <a:rPr lang="es-CL" b="1" dirty="0" smtClean="0">
                <a:solidFill>
                  <a:schemeClr val="tx2"/>
                </a:solidFill>
              </a:rPr>
              <a:t>investidura regular </a:t>
            </a:r>
            <a:r>
              <a:rPr lang="es-CL" b="1" dirty="0">
                <a:solidFill>
                  <a:schemeClr val="tx2"/>
                </a:solidFill>
              </a:rPr>
              <a:t>de sus integrantes, dentro de su competencia y en la </a:t>
            </a:r>
            <a:r>
              <a:rPr lang="es-CL" b="1" dirty="0" smtClean="0">
                <a:solidFill>
                  <a:schemeClr val="tx2"/>
                </a:solidFill>
              </a:rPr>
              <a:t>forma que </a:t>
            </a:r>
            <a:r>
              <a:rPr lang="es-CL" b="1" dirty="0">
                <a:solidFill>
                  <a:schemeClr val="tx2"/>
                </a:solidFill>
              </a:rPr>
              <a:t>prescriba la </a:t>
            </a:r>
            <a:r>
              <a:rPr lang="es-CL" b="1" dirty="0" smtClean="0">
                <a:solidFill>
                  <a:schemeClr val="tx2"/>
                </a:solidFill>
              </a:rPr>
              <a:t>ley. Ninguna </a:t>
            </a:r>
            <a:r>
              <a:rPr lang="es-CL" b="1" dirty="0">
                <a:solidFill>
                  <a:schemeClr val="tx2"/>
                </a:solidFill>
              </a:rPr>
              <a:t>magistratura, ninguna persona ni grupo de personas </a:t>
            </a:r>
            <a:r>
              <a:rPr lang="es-CL" b="1" dirty="0" smtClean="0">
                <a:solidFill>
                  <a:schemeClr val="tx2"/>
                </a:solidFill>
              </a:rPr>
              <a:t>pueden atribuirse</a:t>
            </a:r>
            <a:r>
              <a:rPr lang="es-CL" b="1" dirty="0">
                <a:solidFill>
                  <a:schemeClr val="tx2"/>
                </a:solidFill>
              </a:rPr>
              <a:t>, ni aun a pretexto de circunstancias </a:t>
            </a:r>
            <a:r>
              <a:rPr lang="es-CL" b="1" dirty="0" smtClean="0">
                <a:solidFill>
                  <a:schemeClr val="tx2"/>
                </a:solidFill>
              </a:rPr>
              <a:t>extraordinarias, otra </a:t>
            </a:r>
            <a:r>
              <a:rPr lang="es-CL" b="1" dirty="0">
                <a:solidFill>
                  <a:schemeClr val="tx2"/>
                </a:solidFill>
              </a:rPr>
              <a:t>autoridad o derechos que los que expresamente se les </a:t>
            </a:r>
            <a:r>
              <a:rPr lang="es-CL" b="1" dirty="0" smtClean="0">
                <a:solidFill>
                  <a:schemeClr val="tx2"/>
                </a:solidFill>
              </a:rPr>
              <a:t>hayan conferido </a:t>
            </a:r>
            <a:r>
              <a:rPr lang="es-CL" b="1" dirty="0">
                <a:solidFill>
                  <a:schemeClr val="tx2"/>
                </a:solidFill>
              </a:rPr>
              <a:t>en virtud de la Constitución o las leyes. Todo acto en contravención a este artículo es nulo y originará </a:t>
            </a:r>
            <a:r>
              <a:rPr lang="es-CL" b="1" dirty="0" smtClean="0">
                <a:solidFill>
                  <a:schemeClr val="tx2"/>
                </a:solidFill>
              </a:rPr>
              <a:t>la  responsabilidades </a:t>
            </a:r>
            <a:r>
              <a:rPr lang="es-CL" b="1" dirty="0">
                <a:solidFill>
                  <a:schemeClr val="tx2"/>
                </a:solidFill>
              </a:rPr>
              <a:t>y sanciones que la ley señale”.</a:t>
            </a:r>
          </a:p>
        </p:txBody>
      </p:sp>
    </p:spTree>
    <p:extLst>
      <p:ext uri="{BB962C8B-B14F-4D97-AF65-F5344CB8AC3E}">
        <p14:creationId xmlns:p14="http://schemas.microsoft.com/office/powerpoint/2010/main" val="39342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3">
      <a:dk1>
        <a:sysClr val="windowText" lastClr="000000"/>
      </a:dk1>
      <a:lt1>
        <a:sysClr val="window" lastClr="FFFFFF"/>
      </a:lt1>
      <a:dk2>
        <a:srgbClr val="005FA4"/>
      </a:dk2>
      <a:lt2>
        <a:srgbClr val="EBDDC3"/>
      </a:lt2>
      <a:accent1>
        <a:srgbClr val="005FA4"/>
      </a:accent1>
      <a:accent2>
        <a:srgbClr val="FF1854"/>
      </a:accent2>
      <a:accent3>
        <a:srgbClr val="81CF00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713</TotalTime>
  <Words>1002</Words>
  <Application>Microsoft Office PowerPoint</Application>
  <PresentationFormat>Presentación en pantalla (4:3)</PresentationFormat>
  <Paragraphs>42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Intermedio</vt:lpstr>
      <vt:lpstr>Presentación de PowerPoint</vt:lpstr>
      <vt:lpstr>¡Preguntas!</vt:lpstr>
      <vt:lpstr>Estado de Derecho:</vt:lpstr>
      <vt:lpstr>Estado de Derecho:</vt:lpstr>
      <vt:lpstr>Estado de Derecho:</vt:lpstr>
      <vt:lpstr>Estado de Derecho:</vt:lpstr>
      <vt:lpstr>Estado de Derecho:</vt:lpstr>
      <vt:lpstr>Actividad:</vt:lpstr>
      <vt:lpstr>Actividad: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CLASE</dc:title>
  <dc:creator>C-dar</dc:creator>
  <cp:lastModifiedBy>PATRICIA ANTONIETA GALLEGUILLOS CORONA</cp:lastModifiedBy>
  <cp:revision>81</cp:revision>
  <dcterms:created xsi:type="dcterms:W3CDTF">2012-12-14T11:39:56Z</dcterms:created>
  <dcterms:modified xsi:type="dcterms:W3CDTF">2020-03-18T20:18:16Z</dcterms:modified>
</cp:coreProperties>
</file>