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320" r:id="rId3"/>
    <p:sldId id="300" r:id="rId4"/>
    <p:sldId id="301" r:id="rId5"/>
    <p:sldId id="302" r:id="rId6"/>
    <p:sldId id="303" r:id="rId7"/>
    <p:sldId id="306" r:id="rId8"/>
    <p:sldId id="307" r:id="rId9"/>
    <p:sldId id="308" r:id="rId10"/>
    <p:sldId id="312" r:id="rId11"/>
    <p:sldId id="309" r:id="rId12"/>
    <p:sldId id="313" r:id="rId13"/>
    <p:sldId id="321" r:id="rId14"/>
    <p:sldId id="314" r:id="rId15"/>
    <p:sldId id="315" r:id="rId16"/>
    <p:sldId id="322" r:id="rId17"/>
    <p:sldId id="310" r:id="rId18"/>
    <p:sldId id="311" r:id="rId19"/>
    <p:sldId id="318" r:id="rId20"/>
    <p:sldId id="323" r:id="rId21"/>
    <p:sldId id="324"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12B14E2-FD44-4133-B4AF-F799765DEE4B}">
          <p14:sldIdLst>
            <p14:sldId id="258"/>
            <p14:sldId id="320"/>
            <p14:sldId id="300"/>
            <p14:sldId id="301"/>
            <p14:sldId id="302"/>
            <p14:sldId id="303"/>
            <p14:sldId id="306"/>
            <p14:sldId id="307"/>
            <p14:sldId id="308"/>
            <p14:sldId id="312"/>
            <p14:sldId id="309"/>
            <p14:sldId id="313"/>
            <p14:sldId id="321"/>
            <p14:sldId id="314"/>
            <p14:sldId id="315"/>
            <p14:sldId id="322"/>
            <p14:sldId id="310"/>
            <p14:sldId id="311"/>
            <p14:sldId id="318"/>
            <p14:sldId id="323"/>
            <p14:sldId id="324"/>
          </p14:sldIdLst>
        </p14:section>
        <p14:section name="Sección sin título" id="{52BF8D90-4DAA-43AF-8323-E2A3A6027DF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4"/>
    <a:srgbClr val="81CF00"/>
    <a:srgbClr val="FF1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B29A-2680-49FD-B37F-B2EF0661FB92}" type="doc">
      <dgm:prSet loTypeId="urn:microsoft.com/office/officeart/2005/8/layout/vList3#1" loCatId="list" qsTypeId="urn:microsoft.com/office/officeart/2005/8/quickstyle/simple1" qsCatId="simple" csTypeId="urn:microsoft.com/office/officeart/2005/8/colors/accent1_2" csCatId="accent1" phldr="1"/>
      <dgm:spPr/>
    </dgm:pt>
    <dgm:pt modelId="{8288C198-22DC-4412-99FB-5C98EA8B338C}">
      <dgm:prSet phldrT="[Texto]"/>
      <dgm: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gm:spPr>
      <dgm:t>
        <a:bodyPr/>
        <a:lstStyle/>
        <a:p>
          <a:r>
            <a:rPr lang="es-CL" dirty="0" smtClean="0">
              <a:solidFill>
                <a:sysClr val="window" lastClr="FFFFFF"/>
              </a:solidFill>
              <a:latin typeface="Calibri" panose="020F0502020204030204"/>
              <a:ea typeface="+mn-ea"/>
              <a:cs typeface="+mn-cs"/>
            </a:rPr>
            <a:t>Introducción a la Historia</a:t>
          </a:r>
        </a:p>
      </dgm:t>
    </dgm:pt>
    <dgm:pt modelId="{D675D322-D123-4050-9D2D-96DDC848BA5D}" type="parTrans" cxnId="{D49216AB-73A5-4EFC-9D42-9CA64D81B383}">
      <dgm:prSet/>
      <dgm:spPr/>
      <dgm:t>
        <a:bodyPr/>
        <a:lstStyle/>
        <a:p>
          <a:endParaRPr lang="es-CL"/>
        </a:p>
      </dgm:t>
    </dgm:pt>
    <dgm:pt modelId="{5E7154C3-9359-4305-ACC3-4C9112A58D9F}" type="sibTrans" cxnId="{D49216AB-73A5-4EFC-9D42-9CA64D81B383}">
      <dgm:prSet/>
      <dgm:spPr/>
      <dgm:t>
        <a:bodyPr/>
        <a:lstStyle/>
        <a:p>
          <a:endParaRPr lang="es-CL"/>
        </a:p>
      </dgm:t>
    </dgm:pt>
    <dgm:pt modelId="{CFF0DE95-6F1F-4515-A172-B0A47F9FFF04}" type="pres">
      <dgm:prSet presAssocID="{4BDCB29A-2680-49FD-B37F-B2EF0661FB92}" presName="linearFlow" presStyleCnt="0">
        <dgm:presLayoutVars>
          <dgm:dir/>
          <dgm:resizeHandles val="exact"/>
        </dgm:presLayoutVars>
      </dgm:prSet>
      <dgm:spPr/>
    </dgm:pt>
    <dgm:pt modelId="{8E312D16-8280-4BCC-A04E-3737E49858B2}" type="pres">
      <dgm:prSet presAssocID="{8288C198-22DC-4412-99FB-5C98EA8B338C}" presName="composite" presStyleCnt="0"/>
      <dgm:spPr/>
    </dgm:pt>
    <dgm:pt modelId="{73DF5B4F-0B04-4496-9731-DDFB9198443A}" type="pres">
      <dgm:prSet presAssocID="{8288C198-22DC-4412-99FB-5C98EA8B338C}" presName="imgShp" presStyleLbl="fgImgPlace1" presStyleIdx="0" presStyleCnt="1" custLinFactNeighborX="-3078" custLinFactNeighborY="-9265"/>
      <dgm:spPr>
        <a:xfrm>
          <a:off x="755578" y="770988"/>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82950CDF-FB91-4815-A4CF-F90A31C5ED2D}" type="pres">
      <dgm:prSet presAssocID="{8288C198-22DC-4412-99FB-5C98EA8B338C}" presName="txShp" presStyleLbl="node1" presStyleIdx="0" presStyleCnt="1" custLinFactNeighborX="1880" custLinFactNeighborY="-10233">
        <dgm:presLayoutVars>
          <dgm:bulletEnabled val="1"/>
        </dgm:presLayoutVars>
      </dgm:prSet>
      <dgm:spPr/>
      <dgm:t>
        <a:bodyPr/>
        <a:lstStyle/>
        <a:p>
          <a:endParaRPr lang="es-ES"/>
        </a:p>
      </dgm:t>
    </dgm:pt>
  </dgm:ptLst>
  <dgm:cxnLst>
    <dgm:cxn modelId="{D49216AB-73A5-4EFC-9D42-9CA64D81B383}" srcId="{4BDCB29A-2680-49FD-B37F-B2EF0661FB92}" destId="{8288C198-22DC-4412-99FB-5C98EA8B338C}" srcOrd="0" destOrd="0" parTransId="{D675D322-D123-4050-9D2D-96DDC848BA5D}" sibTransId="{5E7154C3-9359-4305-ACC3-4C9112A58D9F}"/>
    <dgm:cxn modelId="{C678309B-BCE5-40CE-8E60-2C03D109B1B8}" type="presOf" srcId="{8288C198-22DC-4412-99FB-5C98EA8B338C}" destId="{82950CDF-FB91-4815-A4CF-F90A31C5ED2D}" srcOrd="0" destOrd="0" presId="urn:microsoft.com/office/officeart/2005/8/layout/vList3#1"/>
    <dgm:cxn modelId="{1F3BA991-2A1A-4A49-B0C4-A0C5900CD7D9}" type="presOf" srcId="{4BDCB29A-2680-49FD-B37F-B2EF0661FB92}" destId="{CFF0DE95-6F1F-4515-A172-B0A47F9FFF04}" srcOrd="0" destOrd="0" presId="urn:microsoft.com/office/officeart/2005/8/layout/vList3#1"/>
    <dgm:cxn modelId="{1C5CC091-7AC9-42EC-8F01-AAA4B8947FF8}" type="presParOf" srcId="{CFF0DE95-6F1F-4515-A172-B0A47F9FFF04}" destId="{8E312D16-8280-4BCC-A04E-3737E49858B2}" srcOrd="0" destOrd="0" presId="urn:microsoft.com/office/officeart/2005/8/layout/vList3#1"/>
    <dgm:cxn modelId="{4B239D1D-1E28-4D7D-880E-3F83F1557F70}" type="presParOf" srcId="{8E312D16-8280-4BCC-A04E-3737E49858B2}" destId="{73DF5B4F-0B04-4496-9731-DDFB9198443A}" srcOrd="0" destOrd="0" presId="urn:microsoft.com/office/officeart/2005/8/layout/vList3#1"/>
    <dgm:cxn modelId="{FD6F670F-9A77-4E6D-A172-37197FC1992F}" type="presParOf" srcId="{8E312D16-8280-4BCC-A04E-3737E49858B2}" destId="{82950CDF-FB91-4815-A4CF-F90A31C5ED2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CDF-FB91-4815-A4CF-F90A31C5ED2D}">
      <dsp:nvSpPr>
        <dsp:cNvPr id="0" name=""/>
        <dsp:cNvSpPr/>
      </dsp:nvSpPr>
      <dsp:spPr>
        <a:xfrm rot="10800000">
          <a:off x="2411748" y="1155302"/>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205740" rIns="384048" bIns="205740" numCol="1" spcCol="1270" anchor="ctr" anchorCtr="0">
          <a:noAutofit/>
        </a:bodyPr>
        <a:lstStyle/>
        <a:p>
          <a:pPr lvl="0" algn="ctr" defTabSz="2400300">
            <a:lnSpc>
              <a:spcPct val="90000"/>
            </a:lnSpc>
            <a:spcBef>
              <a:spcPct val="0"/>
            </a:spcBef>
            <a:spcAft>
              <a:spcPct val="35000"/>
            </a:spcAft>
          </a:pPr>
          <a:r>
            <a:rPr lang="es-CL" sz="5400" kern="1200" dirty="0" smtClean="0">
              <a:solidFill>
                <a:sysClr val="window" lastClr="FFFFFF"/>
              </a:solidFill>
              <a:latin typeface="Calibri" panose="020F0502020204030204"/>
              <a:ea typeface="+mn-ea"/>
              <a:cs typeface="+mn-cs"/>
            </a:rPr>
            <a:t>Introducción a la Historia</a:t>
          </a:r>
        </a:p>
      </dsp:txBody>
      <dsp:txXfrm rot="10800000">
        <a:off x="3177558" y="1155302"/>
        <a:ext cx="5314950" cy="3063240"/>
      </dsp:txXfrm>
    </dsp:sp>
    <dsp:sp modelId="{73DF5B4F-0B04-4496-9731-DDFB9198443A}">
      <dsp:nvSpPr>
        <dsp:cNvPr id="0" name=""/>
        <dsp:cNvSpPr/>
      </dsp:nvSpPr>
      <dsp:spPr>
        <a:xfrm>
          <a:off x="671523" y="1184954"/>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FBDFA-A3BA-434B-8600-E274D7C15433}" type="datetimeFigureOut">
              <a:rPr lang="es-CL" smtClean="0"/>
              <a:pPr/>
              <a:t>18-03-2020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38DA0-FE28-4FDD-B213-97BCC7346F5B}" type="slidenum">
              <a:rPr lang="es-CL" smtClean="0"/>
              <a:pPr/>
              <a:t>‹Nº›</a:t>
            </a:fld>
            <a:endParaRPr lang="es-CL"/>
          </a:p>
        </p:txBody>
      </p:sp>
    </p:spTree>
    <p:extLst>
      <p:ext uri="{BB962C8B-B14F-4D97-AF65-F5344CB8AC3E}">
        <p14:creationId xmlns:p14="http://schemas.microsoft.com/office/powerpoint/2010/main" val="6816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8B38DA0-FE28-4FDD-B213-97BCC7346F5B}" type="slidenum">
              <a:rPr lang="es-CL" smtClean="0"/>
              <a:pPr/>
              <a:t>1</a:t>
            </a:fld>
            <a:endParaRPr lang="es-CL"/>
          </a:p>
        </p:txBody>
      </p:sp>
    </p:spTree>
    <p:extLst>
      <p:ext uri="{BB962C8B-B14F-4D97-AF65-F5344CB8AC3E}">
        <p14:creationId xmlns:p14="http://schemas.microsoft.com/office/powerpoint/2010/main" val="221526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5E593F-7E91-4A21-AF32-001870212F96}" type="datetimeFigureOut">
              <a:rPr lang="es-CL" smtClean="0"/>
              <a:pPr/>
              <a:t>18-03-2020</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2D2D60-DCC0-4ADE-A94F-2D628DDE277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FF5E593F-7E91-4A21-AF32-001870212F96}" type="datetimeFigureOut">
              <a:rPr lang="es-CL" smtClean="0"/>
              <a:pPr/>
              <a:t>18-03-2020</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D2D2D60-DCC0-4ADE-A94F-2D628DDE277A}"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FF5E593F-7E91-4A21-AF32-001870212F96}" type="datetimeFigureOut">
              <a:rPr lang="es-CL" smtClean="0"/>
              <a:pPr/>
              <a:t>18-03-2020</a:t>
            </a:fld>
            <a:endParaRPr lang="es-CL"/>
          </a:p>
        </p:txBody>
      </p:sp>
      <p:sp>
        <p:nvSpPr>
          <p:cNvPr id="10" name="9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FF5E593F-7E91-4A21-AF32-001870212F96}" type="datetimeFigureOut">
              <a:rPr lang="es-CL" smtClean="0"/>
              <a:pPr/>
              <a:t>18-03-2020</a:t>
            </a:fld>
            <a:endParaRPr lang="es-CL"/>
          </a:p>
        </p:txBody>
      </p:sp>
      <p:sp>
        <p:nvSpPr>
          <p:cNvPr id="12" name="11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5E593F-7E91-4A21-AF32-001870212F96}" type="datetimeFigureOut">
              <a:rPr lang="es-CL" smtClean="0"/>
              <a:pPr/>
              <a:t>18-03-2020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FF5E593F-7E91-4A21-AF32-001870212F96}" type="datetimeFigureOut">
              <a:rPr lang="es-CL" smtClean="0"/>
              <a:pPr/>
              <a:t>18-03-2020</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5E593F-7E91-4A21-AF32-001870212F96}" type="datetimeFigureOut">
              <a:rPr lang="es-CL" smtClean="0"/>
              <a:pPr/>
              <a:t>18-03-2020</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D2D60-DCC0-4ADE-A94F-2D628DDE277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rofesora.galleguilloscorona@gmail.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hyperlink" Target="mailto:joanahistorialab@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profesora.galleguilloscorona@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1406" y="5634054"/>
            <a:ext cx="9001156" cy="1081094"/>
          </a:xfrm>
          <a:prstGeom prst="rect">
            <a:avLst/>
          </a:prstGeom>
          <a:solidFill>
            <a:srgbClr val="005FA4"/>
          </a:solid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4 Diagrama"/>
          <p:cNvGraphicFramePr/>
          <p:nvPr>
            <p:extLst>
              <p:ext uri="{D42A27DB-BD31-4B8C-83A1-F6EECF244321}">
                <p14:modId xmlns:p14="http://schemas.microsoft.com/office/powerpoint/2010/main" val="220768904"/>
              </p:ext>
            </p:extLst>
          </p:nvPr>
        </p:nvGraphicFramePr>
        <p:xfrm>
          <a:off x="0" y="785818"/>
          <a:ext cx="9144000" cy="600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1128761" y="160924"/>
            <a:ext cx="7943801" cy="1539884"/>
          </a:xfrm>
          <a:prstGeom prst="rect">
            <a:avLst/>
          </a:prstGeom>
          <a:solidFill>
            <a:schemeClr val="bg1"/>
          </a:solidFill>
          <a:ln>
            <a:solidFill>
              <a:srgbClr val="81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b="1" dirty="0" smtClean="0">
                <a:solidFill>
                  <a:srgbClr val="005FA4"/>
                </a:solidFill>
              </a:rPr>
              <a:t>Unidad : 0 </a:t>
            </a:r>
          </a:p>
          <a:p>
            <a:pPr algn="just"/>
            <a:r>
              <a:rPr lang="es-CL" sz="1400" b="1" dirty="0" smtClean="0">
                <a:solidFill>
                  <a:srgbClr val="005FA4"/>
                </a:solidFill>
              </a:rPr>
              <a:t>Objetivo: Comprender el estudio de las ciencias sociales, como unidad cimentada en la diversidad, analizando elementos de cambio y continuidad y su </a:t>
            </a:r>
            <a:r>
              <a:rPr lang="es-CL" sz="1400" b="1" dirty="0" err="1" smtClean="0">
                <a:solidFill>
                  <a:srgbClr val="005FA4"/>
                </a:solidFill>
              </a:rPr>
              <a:t>multicausalidad</a:t>
            </a:r>
            <a:r>
              <a:rPr lang="es-CL" sz="1400" b="1" dirty="0" smtClean="0">
                <a:solidFill>
                  <a:srgbClr val="005FA4"/>
                </a:solidFill>
              </a:rPr>
              <a:t>.</a:t>
            </a:r>
          </a:p>
          <a:p>
            <a:pPr algn="just"/>
            <a:r>
              <a:rPr lang="es-CL" sz="1400" b="1" dirty="0" smtClean="0">
                <a:solidFill>
                  <a:srgbClr val="005FA4"/>
                </a:solidFill>
              </a:rPr>
              <a:t>Curso: II </a:t>
            </a:r>
            <a:r>
              <a:rPr lang="es-CL" sz="1400" b="1" dirty="0" smtClean="0">
                <a:solidFill>
                  <a:srgbClr val="005FA4"/>
                </a:solidFill>
              </a:rPr>
              <a:t>Medio, A, </a:t>
            </a:r>
            <a:r>
              <a:rPr lang="es-CL" sz="1400" b="1" dirty="0" smtClean="0">
                <a:solidFill>
                  <a:srgbClr val="005FA4"/>
                </a:solidFill>
              </a:rPr>
              <a:t>B y C.</a:t>
            </a:r>
          </a:p>
          <a:p>
            <a:pPr algn="just"/>
            <a:r>
              <a:rPr lang="es-CL" sz="1400" b="1" dirty="0" smtClean="0">
                <a:solidFill>
                  <a:srgbClr val="005FA4"/>
                </a:solidFill>
              </a:rPr>
              <a:t>Profesoras: </a:t>
            </a:r>
            <a:r>
              <a:rPr lang="es-CL" sz="1400" b="1" dirty="0" smtClean="0">
                <a:solidFill>
                  <a:srgbClr val="005FA4"/>
                </a:solidFill>
              </a:rPr>
              <a:t>Patricia Antonieta Galleguillos </a:t>
            </a:r>
            <a:r>
              <a:rPr lang="es-CL" sz="1400" b="1" dirty="0" smtClean="0">
                <a:solidFill>
                  <a:srgbClr val="005FA4"/>
                </a:solidFill>
              </a:rPr>
              <a:t>y </a:t>
            </a:r>
            <a:r>
              <a:rPr lang="es-CL" sz="1400" b="1" dirty="0" err="1" smtClean="0">
                <a:solidFill>
                  <a:srgbClr val="005FA4"/>
                </a:solidFill>
              </a:rPr>
              <a:t>Joana</a:t>
            </a:r>
            <a:r>
              <a:rPr lang="es-CL" sz="1400" b="1" dirty="0" smtClean="0">
                <a:solidFill>
                  <a:srgbClr val="005FA4"/>
                </a:solidFill>
              </a:rPr>
              <a:t> Martínez</a:t>
            </a:r>
            <a:endParaRPr lang="es-CL" sz="1400" b="1" dirty="0" smtClean="0">
              <a:solidFill>
                <a:srgbClr val="005FA4"/>
              </a:solidFill>
            </a:endParaRPr>
          </a:p>
          <a:p>
            <a:pPr algn="just"/>
            <a:r>
              <a:rPr lang="es-CL" sz="1400" b="1" dirty="0" smtClean="0">
                <a:solidFill>
                  <a:srgbClr val="005FA4"/>
                </a:solidFill>
              </a:rPr>
              <a:t>Mails: </a:t>
            </a:r>
            <a:r>
              <a:rPr lang="es-CL" sz="1400" b="1" dirty="0" smtClean="0">
                <a:solidFill>
                  <a:srgbClr val="005FA4"/>
                </a:solidFill>
                <a:hlinkClick r:id="rId8"/>
              </a:rPr>
              <a:t>profesora.galleguilloscorona@gmail.com</a:t>
            </a:r>
            <a:r>
              <a:rPr lang="es-CL" sz="1400" b="1" dirty="0">
                <a:solidFill>
                  <a:srgbClr val="005FA4"/>
                </a:solidFill>
              </a:rPr>
              <a:t> </a:t>
            </a:r>
            <a:r>
              <a:rPr lang="es-CL" sz="1400" b="1" dirty="0" smtClean="0">
                <a:solidFill>
                  <a:srgbClr val="005FA4"/>
                </a:solidFill>
              </a:rPr>
              <a:t>     y      </a:t>
            </a:r>
            <a:r>
              <a:rPr lang="es-CL" sz="1400" b="1" dirty="0" smtClean="0">
                <a:solidFill>
                  <a:srgbClr val="005FA4"/>
                </a:solidFill>
                <a:hlinkClick r:id="rId9"/>
              </a:rPr>
              <a:t>joanahistorialab@gmail.com</a:t>
            </a:r>
            <a:r>
              <a:rPr lang="es-CL" sz="1400" b="1" dirty="0" smtClean="0">
                <a:solidFill>
                  <a:srgbClr val="005FA4"/>
                </a:solidFill>
              </a:rPr>
              <a:t> </a:t>
            </a:r>
            <a:endParaRPr lang="es-CL" sz="1400" b="1" dirty="0" smtClean="0">
              <a:solidFill>
                <a:srgbClr val="005FA4"/>
              </a:solidFill>
            </a:endParaRPr>
          </a:p>
          <a:p>
            <a:pPr algn="just"/>
            <a:endParaRPr lang="es-CL" sz="1600" b="1" dirty="0" smtClean="0">
              <a:solidFill>
                <a:srgbClr val="005FA4"/>
              </a:solidFill>
            </a:endParaRPr>
          </a:p>
        </p:txBody>
      </p:sp>
      <p:sp>
        <p:nvSpPr>
          <p:cNvPr id="9" name="8 CuadroTexto"/>
          <p:cNvSpPr txBox="1"/>
          <p:nvPr/>
        </p:nvSpPr>
        <p:spPr>
          <a:xfrm>
            <a:off x="214282" y="5702874"/>
            <a:ext cx="8858280" cy="923330"/>
          </a:xfrm>
          <a:prstGeom prst="rect">
            <a:avLst/>
          </a:prstGeom>
          <a:noFill/>
        </p:spPr>
        <p:txBody>
          <a:bodyPr wrap="square" rtlCol="0">
            <a:spAutoFit/>
          </a:bodyPr>
          <a:lstStyle/>
          <a:p>
            <a:pPr algn="just"/>
            <a:r>
              <a:rPr lang="es-CL" b="1" dirty="0" smtClean="0">
                <a:solidFill>
                  <a:schemeClr val="bg1"/>
                </a:solidFill>
              </a:rPr>
              <a:t>Objetivo: Conocer el contenido general del curso y definir, qué es la historia, y para qué sirve. </a:t>
            </a:r>
          </a:p>
          <a:p>
            <a:pPr algn="just"/>
            <a:r>
              <a:rPr lang="es-CL" b="1" dirty="0" smtClean="0">
                <a:solidFill>
                  <a:schemeClr val="bg1"/>
                </a:solidFill>
              </a:rPr>
              <a:t>Confeccionar líneas de tiempo de historia universal y chilena siglo XX.</a:t>
            </a:r>
            <a:endParaRPr lang="es-CL" b="1" dirty="0">
              <a:solidFill>
                <a:schemeClr val="bg1"/>
              </a:solidFill>
            </a:endParaRPr>
          </a:p>
        </p:txBody>
      </p:sp>
      <p:sp>
        <p:nvSpPr>
          <p:cNvPr id="10" name="9 Rectángulo"/>
          <p:cNvSpPr/>
          <p:nvPr/>
        </p:nvSpPr>
        <p:spPr>
          <a:xfrm>
            <a:off x="71406" y="71414"/>
            <a:ext cx="9001156" cy="5429288"/>
          </a:xfrm>
          <a:prstGeom prst="rect">
            <a:avLst/>
          </a:prstGeom>
          <a:no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10"/>
          <a:stretch>
            <a:fillRect/>
          </a:stretch>
        </p:blipFill>
        <p:spPr>
          <a:xfrm>
            <a:off x="214282" y="160924"/>
            <a:ext cx="914479" cy="12497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152400"/>
            <a:ext cx="8153400" cy="990600"/>
          </a:xfrm>
        </p:spPr>
        <p:txBody>
          <a:bodyPr/>
          <a:lstStyle/>
          <a:p>
            <a:r>
              <a:rPr lang="es-CL" dirty="0" smtClean="0"/>
              <a:t>Ejemplos de fuentes:</a:t>
            </a:r>
            <a:endParaRPr lang="es-CL" dirty="0"/>
          </a:p>
        </p:txBody>
      </p:sp>
      <p:sp>
        <p:nvSpPr>
          <p:cNvPr id="3" name="Marcador de contenido 2"/>
          <p:cNvSpPr>
            <a:spLocks noGrp="1"/>
          </p:cNvSpPr>
          <p:nvPr>
            <p:ph sz="quarter" idx="1"/>
          </p:nvPr>
        </p:nvSpPr>
        <p:spPr/>
        <p:txBody>
          <a:bodyPr/>
          <a:lstStyle/>
          <a:p>
            <a:endParaRPr lang="es-CL"/>
          </a:p>
        </p:txBody>
      </p:sp>
      <p:pic>
        <p:nvPicPr>
          <p:cNvPr id="4" name="Imagen 3"/>
          <p:cNvPicPr>
            <a:picLocks noChangeAspect="1"/>
          </p:cNvPicPr>
          <p:nvPr/>
        </p:nvPicPr>
        <p:blipFill>
          <a:blip r:embed="rId2"/>
          <a:stretch>
            <a:fillRect/>
          </a:stretch>
        </p:blipFill>
        <p:spPr>
          <a:xfrm>
            <a:off x="0" y="687047"/>
            <a:ext cx="9252520" cy="6170953"/>
          </a:xfrm>
          <a:prstGeom prst="rect">
            <a:avLst/>
          </a:prstGeom>
        </p:spPr>
      </p:pic>
    </p:spTree>
    <p:extLst>
      <p:ext uri="{BB962C8B-B14F-4D97-AF65-F5344CB8AC3E}">
        <p14:creationId xmlns:p14="http://schemas.microsoft.com/office/powerpoint/2010/main" val="403720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33834"/>
            <a:ext cx="8153400" cy="990600"/>
          </a:xfrm>
        </p:spPr>
        <p:txBody>
          <a:bodyPr/>
          <a:lstStyle/>
          <a:p>
            <a:r>
              <a:rPr lang="es-CL" dirty="0" smtClean="0"/>
              <a:t>Ejemplos de fuentes:</a:t>
            </a:r>
            <a:endParaRPr lang="es-CL" dirty="0"/>
          </a:p>
        </p:txBody>
      </p:sp>
      <p:sp>
        <p:nvSpPr>
          <p:cNvPr id="3" name="Marcador de contenido 2"/>
          <p:cNvSpPr>
            <a:spLocks noGrp="1"/>
          </p:cNvSpPr>
          <p:nvPr>
            <p:ph sz="quarter" idx="1"/>
          </p:nvPr>
        </p:nvSpPr>
        <p:spPr/>
        <p:txBody>
          <a:bodyPr/>
          <a:lstStyle/>
          <a:p>
            <a:endParaRPr lang="es-CL"/>
          </a:p>
        </p:txBody>
      </p:sp>
      <p:pic>
        <p:nvPicPr>
          <p:cNvPr id="4" name="Imagen 3"/>
          <p:cNvPicPr>
            <a:picLocks noChangeAspect="1"/>
          </p:cNvPicPr>
          <p:nvPr/>
        </p:nvPicPr>
        <p:blipFill>
          <a:blip r:embed="rId2"/>
          <a:stretch>
            <a:fillRect/>
          </a:stretch>
        </p:blipFill>
        <p:spPr>
          <a:xfrm>
            <a:off x="0" y="1196752"/>
            <a:ext cx="9144000" cy="5544616"/>
          </a:xfrm>
          <a:prstGeom prst="rect">
            <a:avLst/>
          </a:prstGeom>
        </p:spPr>
      </p:pic>
    </p:spTree>
    <p:extLst>
      <p:ext uri="{BB962C8B-B14F-4D97-AF65-F5344CB8AC3E}">
        <p14:creationId xmlns:p14="http://schemas.microsoft.com/office/powerpoint/2010/main" val="822638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782"/>
            <a:ext cx="8153400" cy="990600"/>
          </a:xfrm>
        </p:spPr>
        <p:txBody>
          <a:bodyPr/>
          <a:lstStyle/>
          <a:p>
            <a:r>
              <a:rPr lang="es-CL" dirty="0" smtClean="0"/>
              <a:t>Ejercitemos:</a:t>
            </a:r>
            <a:endParaRPr lang="es-CL" dirty="0"/>
          </a:p>
        </p:txBody>
      </p:sp>
      <p:pic>
        <p:nvPicPr>
          <p:cNvPr id="5" name="Marcador de contenido 4"/>
          <p:cNvPicPr>
            <a:picLocks noGrp="1" noChangeAspect="1"/>
          </p:cNvPicPr>
          <p:nvPr>
            <p:ph sz="quarter" idx="1"/>
          </p:nvPr>
        </p:nvPicPr>
        <p:blipFill>
          <a:blip r:embed="rId2"/>
          <a:stretch>
            <a:fillRect/>
          </a:stretch>
        </p:blipFill>
        <p:spPr>
          <a:xfrm>
            <a:off x="107504" y="1484784"/>
            <a:ext cx="9036496" cy="5373216"/>
          </a:xfrm>
          <a:prstGeom prst="rect">
            <a:avLst/>
          </a:prstGeom>
        </p:spPr>
      </p:pic>
      <p:pic>
        <p:nvPicPr>
          <p:cNvPr id="7" name="Imagen 6"/>
          <p:cNvPicPr>
            <a:picLocks noChangeAspect="1"/>
          </p:cNvPicPr>
          <p:nvPr/>
        </p:nvPicPr>
        <p:blipFill>
          <a:blip r:embed="rId3"/>
          <a:stretch>
            <a:fillRect/>
          </a:stretch>
        </p:blipFill>
        <p:spPr>
          <a:xfrm>
            <a:off x="-108520" y="927713"/>
            <a:ext cx="5472608" cy="5930287"/>
          </a:xfrm>
          <a:prstGeom prst="rect">
            <a:avLst/>
          </a:prstGeom>
        </p:spPr>
      </p:pic>
      <p:pic>
        <p:nvPicPr>
          <p:cNvPr id="8" name="Imagen 7"/>
          <p:cNvPicPr>
            <a:picLocks noChangeAspect="1"/>
          </p:cNvPicPr>
          <p:nvPr/>
        </p:nvPicPr>
        <p:blipFill>
          <a:blip r:embed="rId4"/>
          <a:stretch>
            <a:fillRect/>
          </a:stretch>
        </p:blipFill>
        <p:spPr>
          <a:xfrm>
            <a:off x="-22098" y="692696"/>
            <a:ext cx="9274618" cy="6165304"/>
          </a:xfrm>
          <a:prstGeom prst="rect">
            <a:avLst/>
          </a:prstGeom>
        </p:spPr>
      </p:pic>
      <p:pic>
        <p:nvPicPr>
          <p:cNvPr id="9" name="Imagen 8"/>
          <p:cNvPicPr>
            <a:picLocks noChangeAspect="1"/>
          </p:cNvPicPr>
          <p:nvPr/>
        </p:nvPicPr>
        <p:blipFill>
          <a:blip r:embed="rId5"/>
          <a:stretch>
            <a:fillRect/>
          </a:stretch>
        </p:blipFill>
        <p:spPr>
          <a:xfrm>
            <a:off x="0" y="672582"/>
            <a:ext cx="9144000" cy="6185418"/>
          </a:xfrm>
          <a:prstGeom prst="rect">
            <a:avLst/>
          </a:prstGeom>
        </p:spPr>
      </p:pic>
      <p:pic>
        <p:nvPicPr>
          <p:cNvPr id="10" name="Imagen 9"/>
          <p:cNvPicPr>
            <a:picLocks noChangeAspect="1"/>
          </p:cNvPicPr>
          <p:nvPr/>
        </p:nvPicPr>
        <p:blipFill>
          <a:blip r:embed="rId6"/>
          <a:stretch>
            <a:fillRect/>
          </a:stretch>
        </p:blipFill>
        <p:spPr>
          <a:xfrm>
            <a:off x="0" y="672582"/>
            <a:ext cx="9144000" cy="6185418"/>
          </a:xfrm>
          <a:prstGeom prst="rect">
            <a:avLst/>
          </a:prstGeom>
        </p:spPr>
      </p:pic>
    </p:spTree>
    <p:extLst>
      <p:ext uri="{BB962C8B-B14F-4D97-AF65-F5344CB8AC3E}">
        <p14:creationId xmlns:p14="http://schemas.microsoft.com/office/powerpoint/2010/main" val="9823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7" y="188640"/>
            <a:ext cx="8153400" cy="990600"/>
          </a:xfrm>
        </p:spPr>
        <p:txBody>
          <a:bodyPr>
            <a:normAutofit/>
          </a:bodyPr>
          <a:lstStyle/>
          <a:p>
            <a:r>
              <a:rPr lang="es-CL" sz="2400" dirty="0" smtClean="0"/>
              <a:t>Responde en tu cuaderno: ¿ A qué tipo de fuentes pertenecen los anteriores ejemplos? </a:t>
            </a:r>
            <a:endParaRPr lang="es-CL" sz="2400" dirty="0"/>
          </a:p>
        </p:txBody>
      </p:sp>
      <p:sp>
        <p:nvSpPr>
          <p:cNvPr id="3" name="Marcador de contenido 2"/>
          <p:cNvSpPr>
            <a:spLocks noGrp="1"/>
          </p:cNvSpPr>
          <p:nvPr>
            <p:ph sz="quarter" idx="1"/>
          </p:nvPr>
        </p:nvSpPr>
        <p:spPr>
          <a:xfrm>
            <a:off x="395536" y="1600200"/>
            <a:ext cx="8370512" cy="4997152"/>
          </a:xfrm>
        </p:spPr>
        <p:txBody>
          <a:bodyPr>
            <a:normAutofit lnSpcReduction="10000"/>
          </a:bodyPr>
          <a:lstStyle/>
          <a:p>
            <a:pPr marL="0" indent="0">
              <a:buNone/>
            </a:pPr>
            <a:r>
              <a:rPr lang="es-CL" dirty="0" smtClean="0"/>
              <a:t>Fuente 1: ________________________________</a:t>
            </a:r>
          </a:p>
          <a:p>
            <a:pPr marL="0" indent="0">
              <a:buNone/>
            </a:pPr>
            <a:r>
              <a:rPr lang="es-CL" dirty="0" smtClean="0"/>
              <a:t>Fuente 2:</a:t>
            </a:r>
          </a:p>
          <a:p>
            <a:pPr marL="0" indent="0">
              <a:buNone/>
            </a:pPr>
            <a:r>
              <a:rPr lang="es-CL" dirty="0" smtClean="0"/>
              <a:t>________________________________</a:t>
            </a:r>
          </a:p>
          <a:p>
            <a:pPr marL="0" indent="0">
              <a:buNone/>
            </a:pPr>
            <a:r>
              <a:rPr lang="es-CL" dirty="0" smtClean="0"/>
              <a:t>Fuente 3:</a:t>
            </a:r>
          </a:p>
          <a:p>
            <a:pPr marL="0" indent="0">
              <a:buNone/>
            </a:pPr>
            <a:r>
              <a:rPr lang="es-CL" dirty="0" smtClean="0"/>
              <a:t>________________________________</a:t>
            </a:r>
          </a:p>
          <a:p>
            <a:pPr marL="0" indent="0">
              <a:buNone/>
            </a:pPr>
            <a:r>
              <a:rPr lang="es-CL" dirty="0" smtClean="0"/>
              <a:t>Fuente 4:</a:t>
            </a:r>
          </a:p>
          <a:p>
            <a:pPr marL="0" indent="0">
              <a:buNone/>
            </a:pPr>
            <a:r>
              <a:rPr lang="es-CL" dirty="0" smtClean="0"/>
              <a:t>________________________________</a:t>
            </a:r>
          </a:p>
          <a:p>
            <a:pPr marL="0" indent="0">
              <a:buNone/>
            </a:pPr>
            <a:r>
              <a:rPr lang="es-CL" dirty="0" smtClean="0"/>
              <a:t>Fuente 5: </a:t>
            </a:r>
          </a:p>
          <a:p>
            <a:pPr marL="0" indent="0">
              <a:buNone/>
            </a:pPr>
            <a:r>
              <a:rPr lang="es-CL" dirty="0" smtClean="0"/>
              <a:t>________________________________</a:t>
            </a:r>
            <a:endParaRPr lang="es-CL" dirty="0"/>
          </a:p>
        </p:txBody>
      </p:sp>
    </p:spTree>
    <p:extLst>
      <p:ext uri="{BB962C8B-B14F-4D97-AF65-F5344CB8AC3E}">
        <p14:creationId xmlns:p14="http://schemas.microsoft.com/office/powerpoint/2010/main" val="79973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Líneas de tiempo: </a:t>
            </a:r>
            <a:endParaRPr lang="es-CL" dirty="0"/>
          </a:p>
        </p:txBody>
      </p:sp>
      <p:sp>
        <p:nvSpPr>
          <p:cNvPr id="3" name="Marcador de contenido 2"/>
          <p:cNvSpPr>
            <a:spLocks noGrp="1"/>
          </p:cNvSpPr>
          <p:nvPr>
            <p:ph sz="quarter" idx="1"/>
          </p:nvPr>
        </p:nvSpPr>
        <p:spPr>
          <a:xfrm>
            <a:off x="12146" y="1556792"/>
            <a:ext cx="9024349" cy="5301208"/>
          </a:xfrm>
        </p:spPr>
        <p:txBody>
          <a:bodyPr>
            <a:normAutofit/>
          </a:bodyPr>
          <a:lstStyle/>
          <a:p>
            <a:pPr algn="just"/>
            <a:r>
              <a:rPr lang="es-CL" sz="3000" dirty="0" smtClean="0"/>
              <a:t>Para </a:t>
            </a:r>
            <a:r>
              <a:rPr lang="es-CL" sz="3000" dirty="0"/>
              <a:t>representar gráficamente el tiempo se realizan líneas de tiempo, que son parecidas a una recta numérica, como las que se enseñan en matemáticas. En ellas, podemos observar gráficamente la distancia que hay entre un acontecimiento y otro. Para construirlas es necesario tener en cuenta la extensión del período de tiempo que representaremos. Luego, es necesario definir la unidad de medida de tiempo que utilizaremos para representar los datos.</a:t>
            </a:r>
          </a:p>
        </p:txBody>
      </p:sp>
    </p:spTree>
    <p:extLst>
      <p:ext uri="{BB962C8B-B14F-4D97-AF65-F5344CB8AC3E}">
        <p14:creationId xmlns:p14="http://schemas.microsoft.com/office/powerpoint/2010/main" val="1780597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Líneas de tiempo: </a:t>
            </a:r>
            <a:endParaRPr lang="es-CL" dirty="0"/>
          </a:p>
        </p:txBody>
      </p:sp>
      <p:sp>
        <p:nvSpPr>
          <p:cNvPr id="3" name="Marcador de contenido 2"/>
          <p:cNvSpPr>
            <a:spLocks noGrp="1"/>
          </p:cNvSpPr>
          <p:nvPr>
            <p:ph sz="quarter" idx="1"/>
          </p:nvPr>
        </p:nvSpPr>
        <p:spPr>
          <a:xfrm>
            <a:off x="12146" y="1556792"/>
            <a:ext cx="9024349" cy="5301208"/>
          </a:xfrm>
        </p:spPr>
        <p:txBody>
          <a:bodyPr>
            <a:normAutofit fontScale="85000" lnSpcReduction="20000"/>
          </a:bodyPr>
          <a:lstStyle/>
          <a:p>
            <a:pPr algn="just"/>
            <a:r>
              <a:rPr lang="es-CL" sz="3000" dirty="0" smtClean="0"/>
              <a:t>Las líneas de tiempos se componen de los siguientes elementos: </a:t>
            </a:r>
          </a:p>
          <a:p>
            <a:pPr algn="just">
              <a:buFontTx/>
              <a:buChar char="-"/>
            </a:pPr>
            <a:r>
              <a:rPr lang="es-CL" sz="3000" b="1" dirty="0" smtClean="0"/>
              <a:t>Períodos </a:t>
            </a:r>
            <a:r>
              <a:rPr lang="es-CL" sz="3000" b="1" dirty="0"/>
              <a:t>o </a:t>
            </a:r>
            <a:r>
              <a:rPr lang="es-CL" sz="3000" b="1" dirty="0" smtClean="0"/>
              <a:t>etapas:  </a:t>
            </a:r>
            <a:r>
              <a:rPr lang="es-CL" sz="3000" dirty="0" smtClean="0"/>
              <a:t>Corresponden </a:t>
            </a:r>
            <a:r>
              <a:rPr lang="es-CL" sz="3000" dirty="0"/>
              <a:t>a la agrupación de hechos que </a:t>
            </a:r>
            <a:r>
              <a:rPr lang="es-CL" sz="3000" dirty="0" smtClean="0"/>
              <a:t>situamos en </a:t>
            </a:r>
            <a:r>
              <a:rPr lang="es-CL" sz="3000" dirty="0"/>
              <a:t>un período de tiempo determinado, a </a:t>
            </a:r>
            <a:r>
              <a:rPr lang="es-CL" sz="3000" dirty="0" smtClean="0"/>
              <a:t>partir de </a:t>
            </a:r>
            <a:r>
              <a:rPr lang="es-CL" sz="3000" dirty="0"/>
              <a:t>ciertas características similares. </a:t>
            </a:r>
            <a:endParaRPr lang="es-CL" sz="3000" dirty="0" smtClean="0"/>
          </a:p>
          <a:p>
            <a:pPr algn="just">
              <a:buFontTx/>
              <a:buChar char="-"/>
            </a:pPr>
            <a:r>
              <a:rPr lang="es-CL" sz="3000" b="1" dirty="0" smtClean="0"/>
              <a:t>Eras:  </a:t>
            </a:r>
            <a:r>
              <a:rPr lang="es-CL" sz="3000" dirty="0" smtClean="0"/>
              <a:t>Cuando </a:t>
            </a:r>
            <a:r>
              <a:rPr lang="es-CL" sz="3000" dirty="0"/>
              <a:t>hablamos de una era, nos referimos a </a:t>
            </a:r>
            <a:r>
              <a:rPr lang="es-CL" sz="3000" dirty="0" smtClean="0"/>
              <a:t>una agrupación </a:t>
            </a:r>
            <a:r>
              <a:rPr lang="es-CL" sz="3000" dirty="0"/>
              <a:t>de varios períodos a la vez. En ella se </a:t>
            </a:r>
            <a:r>
              <a:rPr lang="es-CL" sz="3000" dirty="0" smtClean="0"/>
              <a:t>considera un </a:t>
            </a:r>
            <a:r>
              <a:rPr lang="es-CL" sz="3000" dirty="0"/>
              <a:t>hito que sea relevante para la humanidad </a:t>
            </a:r>
            <a:r>
              <a:rPr lang="es-CL" sz="3000" dirty="0" smtClean="0"/>
              <a:t>en su conjunto.</a:t>
            </a:r>
          </a:p>
          <a:p>
            <a:pPr algn="just">
              <a:buFontTx/>
              <a:buChar char="-"/>
            </a:pPr>
            <a:r>
              <a:rPr lang="es-CL" sz="3200" b="1" dirty="0" smtClean="0"/>
              <a:t>Hitos: </a:t>
            </a:r>
            <a:r>
              <a:rPr lang="es-CL" sz="3200" dirty="0" smtClean="0"/>
              <a:t>A </a:t>
            </a:r>
            <a:r>
              <a:rPr lang="es-CL" sz="3200" dirty="0"/>
              <a:t>los grandes acontecimientos que marcan </a:t>
            </a:r>
            <a:r>
              <a:rPr lang="es-CL" sz="3200" dirty="0" smtClean="0"/>
              <a:t>cambios importantes</a:t>
            </a:r>
            <a:r>
              <a:rPr lang="es-CL" sz="3200" dirty="0"/>
              <a:t>, se les denomina hitos. Éstos pueden </a:t>
            </a:r>
            <a:r>
              <a:rPr lang="es-CL" sz="3200" dirty="0" smtClean="0"/>
              <a:t>ser un </a:t>
            </a:r>
            <a:r>
              <a:rPr lang="es-CL" sz="3200" dirty="0"/>
              <a:t>nacimiento, un matrimonio, un accidente, </a:t>
            </a:r>
            <a:r>
              <a:rPr lang="es-CL" sz="3200" dirty="0" smtClean="0"/>
              <a:t>entre otros</a:t>
            </a:r>
            <a:r>
              <a:rPr lang="es-CL" sz="3200" dirty="0"/>
              <a:t>. En la historia, los hitos desencadenan una </a:t>
            </a:r>
            <a:r>
              <a:rPr lang="es-CL" sz="3200" dirty="0" smtClean="0"/>
              <a:t>serie de </a:t>
            </a:r>
            <a:r>
              <a:rPr lang="es-CL" sz="3200" dirty="0"/>
              <a:t>cambios profundos</a:t>
            </a:r>
            <a:endParaRPr lang="es-CL" sz="3000" dirty="0"/>
          </a:p>
        </p:txBody>
      </p:sp>
      <p:pic>
        <p:nvPicPr>
          <p:cNvPr id="4" name="Imagen 3"/>
          <p:cNvPicPr>
            <a:picLocks noChangeAspect="1"/>
          </p:cNvPicPr>
          <p:nvPr/>
        </p:nvPicPr>
        <p:blipFill>
          <a:blip r:embed="rId2"/>
          <a:stretch>
            <a:fillRect/>
          </a:stretch>
        </p:blipFill>
        <p:spPr>
          <a:xfrm>
            <a:off x="323527" y="1556792"/>
            <a:ext cx="8712967" cy="5040560"/>
          </a:xfrm>
          <a:prstGeom prst="rect">
            <a:avLst/>
          </a:prstGeom>
        </p:spPr>
      </p:pic>
    </p:spTree>
    <p:extLst>
      <p:ext uri="{BB962C8B-B14F-4D97-AF65-F5344CB8AC3E}">
        <p14:creationId xmlns:p14="http://schemas.microsoft.com/office/powerpoint/2010/main" val="34201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Primer trabajo con nota de la asignatura:</a:t>
            </a:r>
            <a:endParaRPr lang="es-CL" dirty="0"/>
          </a:p>
        </p:txBody>
      </p:sp>
      <p:sp>
        <p:nvSpPr>
          <p:cNvPr id="3" name="Marcador de contenido 2"/>
          <p:cNvSpPr>
            <a:spLocks noGrp="1"/>
          </p:cNvSpPr>
          <p:nvPr>
            <p:ph sz="quarter" idx="1"/>
          </p:nvPr>
        </p:nvSpPr>
        <p:spPr>
          <a:xfrm>
            <a:off x="80384" y="1484784"/>
            <a:ext cx="9063615" cy="5370912"/>
          </a:xfrm>
        </p:spPr>
        <p:txBody>
          <a:bodyPr>
            <a:normAutofit fontScale="70000" lnSpcReduction="20000"/>
          </a:bodyPr>
          <a:lstStyle/>
          <a:p>
            <a:pPr marL="0" indent="0" algn="just">
              <a:buNone/>
            </a:pPr>
            <a:r>
              <a:rPr lang="es-CL" dirty="0" smtClean="0"/>
              <a:t>Cada estudiante deberá crear sus propias líneas de tiempo, siguiendo los pasos que se consideran a continuación</a:t>
            </a:r>
            <a:r>
              <a:rPr lang="es-CL" dirty="0" smtClean="0"/>
              <a:t>.</a:t>
            </a:r>
          </a:p>
          <a:p>
            <a:pPr marL="0" indent="0" algn="just">
              <a:buNone/>
            </a:pPr>
            <a:endParaRPr lang="es-CL" dirty="0" smtClean="0"/>
          </a:p>
          <a:p>
            <a:pPr marL="0" indent="0" algn="just">
              <a:buNone/>
            </a:pPr>
            <a:r>
              <a:rPr lang="es-CL" dirty="0" smtClean="0"/>
              <a:t>1- Revisar pauta de evaluación adjunta</a:t>
            </a:r>
            <a:r>
              <a:rPr lang="es-CL" dirty="0" smtClean="0"/>
              <a:t>.</a:t>
            </a:r>
          </a:p>
          <a:p>
            <a:pPr marL="0" indent="0" algn="just">
              <a:buNone/>
            </a:pPr>
            <a:endParaRPr lang="es-CL" dirty="0" smtClean="0"/>
          </a:p>
          <a:p>
            <a:pPr marL="0" indent="0" algn="just">
              <a:buNone/>
            </a:pPr>
            <a:r>
              <a:rPr lang="es-CL" dirty="0" smtClean="0"/>
              <a:t>2- Cada línea tendrá una nota independiente, y ambas se promediarán para generar la primera nota del semestre</a:t>
            </a:r>
            <a:r>
              <a:rPr lang="es-CL" dirty="0" smtClean="0"/>
              <a:t>.</a:t>
            </a:r>
          </a:p>
          <a:p>
            <a:pPr marL="0" indent="0" algn="just">
              <a:buNone/>
            </a:pPr>
            <a:endParaRPr lang="es-CL" dirty="0" smtClean="0"/>
          </a:p>
          <a:p>
            <a:pPr marL="0" indent="0" algn="just">
              <a:buNone/>
            </a:pPr>
            <a:r>
              <a:rPr lang="es-CL" dirty="0" smtClean="0"/>
              <a:t>3- Las líneas de tiempo, las puedes hacer en formato digital, o en el cuaderno, si es de esta última forma, deberás sacar fotos claras, y </a:t>
            </a:r>
            <a:r>
              <a:rPr lang="es-CL" dirty="0" smtClean="0"/>
              <a:t>enviarlas </a:t>
            </a:r>
            <a:r>
              <a:rPr lang="es-CL" dirty="0" smtClean="0"/>
              <a:t>al </a:t>
            </a:r>
            <a:r>
              <a:rPr lang="es-CL" dirty="0" smtClean="0"/>
              <a:t>correo de cada profesora según corresponda.</a:t>
            </a:r>
          </a:p>
          <a:p>
            <a:pPr marL="0" indent="0" algn="just">
              <a:buNone/>
            </a:pPr>
            <a:r>
              <a:rPr lang="es-CL" b="1" dirty="0" smtClean="0"/>
              <a:t>Segundo </a:t>
            </a:r>
            <a:r>
              <a:rPr lang="es-CL" b="1" dirty="0"/>
              <a:t>A</a:t>
            </a:r>
            <a:r>
              <a:rPr lang="es-CL" dirty="0"/>
              <a:t>: Debe enviar sus trabajos al correo de la profesora </a:t>
            </a:r>
            <a:r>
              <a:rPr lang="es-CL" dirty="0" err="1"/>
              <a:t>Joana</a:t>
            </a:r>
            <a:r>
              <a:rPr lang="es-CL" dirty="0"/>
              <a:t> Martínez: joanahistorialab@gmail.com</a:t>
            </a:r>
          </a:p>
          <a:p>
            <a:pPr marL="0" indent="0" algn="just">
              <a:buNone/>
            </a:pPr>
            <a:r>
              <a:rPr lang="es-CL" b="1" dirty="0"/>
              <a:t>Segundos B y C: </a:t>
            </a:r>
            <a:r>
              <a:rPr lang="es-CL" dirty="0"/>
              <a:t>Deben enviar sus trabajos al correo de la profesora Patricia Galleguillos: profesora.galleguilloscorona@gmail.com</a:t>
            </a:r>
          </a:p>
          <a:p>
            <a:pPr marL="0" indent="0" algn="just">
              <a:buNone/>
            </a:pPr>
            <a:r>
              <a:rPr lang="es-CL" dirty="0"/>
              <a:t>El asunto debe indicar; Nombre del estudiante, curso y nombre del trabajo. Ejemplo: Juan Pérez, 2°C, líneas del tiempo.</a:t>
            </a:r>
            <a:endParaRPr lang="es-CL" dirty="0" smtClean="0"/>
          </a:p>
          <a:p>
            <a:pPr marL="0" indent="0" algn="just">
              <a:buNone/>
            </a:pPr>
            <a:endParaRPr lang="es-CL" dirty="0" smtClean="0"/>
          </a:p>
          <a:p>
            <a:pPr marL="0" indent="0" algn="just">
              <a:buNone/>
            </a:pPr>
            <a:endParaRPr lang="es-CL" dirty="0" smtClean="0"/>
          </a:p>
          <a:p>
            <a:pPr marL="0" indent="0" algn="just">
              <a:buNone/>
            </a:pPr>
            <a:endParaRPr lang="es-CL" dirty="0"/>
          </a:p>
        </p:txBody>
      </p:sp>
    </p:spTree>
    <p:extLst>
      <p:ext uri="{BB962C8B-B14F-4D97-AF65-F5344CB8AC3E}">
        <p14:creationId xmlns:p14="http://schemas.microsoft.com/office/powerpoint/2010/main" val="4292811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784976" cy="990600"/>
          </a:xfrm>
        </p:spPr>
        <p:txBody>
          <a:bodyPr>
            <a:normAutofit fontScale="90000"/>
          </a:bodyPr>
          <a:lstStyle/>
          <a:p>
            <a:pPr algn="ctr"/>
            <a:r>
              <a:rPr lang="es-CL" dirty="0" smtClean="0"/>
              <a:t>Periodos, para confeccionar línea de tiempo historia universal siglo XX</a:t>
            </a:r>
            <a:endParaRPr lang="es-CL" dirty="0"/>
          </a:p>
        </p:txBody>
      </p:sp>
      <p:sp>
        <p:nvSpPr>
          <p:cNvPr id="3" name="Marcador de contenido 2"/>
          <p:cNvSpPr>
            <a:spLocks noGrp="1"/>
          </p:cNvSpPr>
          <p:nvPr>
            <p:ph sz="quarter" idx="1"/>
          </p:nvPr>
        </p:nvSpPr>
        <p:spPr>
          <a:xfrm>
            <a:off x="0" y="1556792"/>
            <a:ext cx="9144000" cy="5301208"/>
          </a:xfrm>
        </p:spPr>
        <p:txBody>
          <a:bodyPr>
            <a:noAutofit/>
          </a:bodyPr>
          <a:lstStyle/>
          <a:p>
            <a:pPr algn="just"/>
            <a:r>
              <a:rPr lang="es-CL" sz="1800" b="1" dirty="0" smtClean="0"/>
              <a:t>Paz Armada ( fines de 1871 a 1914)</a:t>
            </a:r>
          </a:p>
          <a:p>
            <a:pPr marL="0" indent="0" algn="just">
              <a:buNone/>
            </a:pPr>
            <a:r>
              <a:rPr lang="es-CL" sz="1800" dirty="0" smtClean="0"/>
              <a:t>Inicia con el fin de la guerra Franco Prusiana, hasta el inicio de la primera guerra mundial</a:t>
            </a:r>
          </a:p>
          <a:p>
            <a:pPr algn="just"/>
            <a:r>
              <a:rPr lang="es-CL" sz="1800" b="1" dirty="0" smtClean="0"/>
              <a:t>Primera guerra mundial (1914 a 1918)</a:t>
            </a:r>
          </a:p>
          <a:p>
            <a:pPr marL="0" indent="0" algn="just">
              <a:buNone/>
            </a:pPr>
            <a:r>
              <a:rPr lang="es-CL" sz="1800" dirty="0" smtClean="0"/>
              <a:t> Inicia con el asesinato del Archiduque de Austria Francisco Fernando, y termina con la rendición de Alemania.</a:t>
            </a:r>
          </a:p>
          <a:p>
            <a:pPr algn="just"/>
            <a:r>
              <a:rPr lang="es-CL" sz="1800" b="1" dirty="0" smtClean="0"/>
              <a:t>Entre guerras ( 1918 a 1939</a:t>
            </a:r>
            <a:r>
              <a:rPr lang="es-CL" sz="1800" dirty="0" smtClean="0"/>
              <a:t>) Empieza con la firma del Tratado de Versalles y finaliza con el inicio de la segunda guerra mundial.</a:t>
            </a:r>
          </a:p>
          <a:p>
            <a:pPr algn="just"/>
            <a:r>
              <a:rPr lang="es-CL" sz="1800" b="1" dirty="0" smtClean="0"/>
              <a:t>Segunda guerra mundial (1939 a 1945) </a:t>
            </a:r>
            <a:r>
              <a:rPr lang="es-CL" sz="1800" dirty="0" smtClean="0"/>
              <a:t>Inicia con la Invasión de Alemania a Polonia y termina con el lanzamiento de las bombas atómicas.</a:t>
            </a:r>
          </a:p>
          <a:p>
            <a:pPr algn="just"/>
            <a:r>
              <a:rPr lang="es-CL" sz="1800" b="1" dirty="0" smtClean="0"/>
              <a:t>Guerra Fría (1945 a 1991)</a:t>
            </a:r>
          </a:p>
          <a:p>
            <a:pPr marL="0" indent="0" algn="just">
              <a:buNone/>
            </a:pPr>
            <a:r>
              <a:rPr lang="es-CL" sz="1800" dirty="0" smtClean="0"/>
              <a:t> Empieza con el fin de la segunda guerra mundial  hasta la caída de la Unión </a:t>
            </a:r>
            <a:r>
              <a:rPr lang="es-CL" sz="1800" dirty="0" err="1" smtClean="0"/>
              <a:t>Sovietica</a:t>
            </a:r>
            <a:endParaRPr lang="es-CL" sz="1800" dirty="0" smtClean="0"/>
          </a:p>
          <a:p>
            <a:pPr algn="just"/>
            <a:r>
              <a:rPr lang="es-CL" sz="1800" b="1" dirty="0" smtClean="0"/>
              <a:t>Globalización  ( 1991 a la actualidad)</a:t>
            </a:r>
          </a:p>
          <a:p>
            <a:pPr marL="0" indent="0" algn="just">
              <a:buNone/>
            </a:pPr>
            <a:r>
              <a:rPr lang="es-CL" sz="1800" dirty="0" smtClean="0"/>
              <a:t>Fin de la guerra fría hasta nuestros días, también es conocida como la sociedad de la información.</a:t>
            </a:r>
            <a:endParaRPr lang="es-CL" sz="1800" dirty="0"/>
          </a:p>
        </p:txBody>
      </p:sp>
    </p:spTree>
    <p:extLst>
      <p:ext uri="{BB962C8B-B14F-4D97-AF65-F5344CB8AC3E}">
        <p14:creationId xmlns:p14="http://schemas.microsoft.com/office/powerpoint/2010/main" val="2254982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8600"/>
            <a:ext cx="9036496" cy="990600"/>
          </a:xfrm>
        </p:spPr>
        <p:txBody>
          <a:bodyPr>
            <a:normAutofit fontScale="90000"/>
          </a:bodyPr>
          <a:lstStyle/>
          <a:p>
            <a:pPr algn="ctr"/>
            <a:r>
              <a:rPr lang="es-CL" dirty="0" smtClean="0"/>
              <a:t>Periodos para confeccionar línea de tiempo historia de chile siglo XX</a:t>
            </a:r>
            <a:endParaRPr lang="es-CL" dirty="0"/>
          </a:p>
        </p:txBody>
      </p:sp>
      <p:sp>
        <p:nvSpPr>
          <p:cNvPr id="3" name="Marcador de contenido 2"/>
          <p:cNvSpPr>
            <a:spLocks noGrp="1"/>
          </p:cNvSpPr>
          <p:nvPr>
            <p:ph sz="quarter" idx="1"/>
          </p:nvPr>
        </p:nvSpPr>
        <p:spPr>
          <a:xfrm>
            <a:off x="0" y="1556792"/>
            <a:ext cx="9036496" cy="5301208"/>
          </a:xfrm>
        </p:spPr>
        <p:txBody>
          <a:bodyPr>
            <a:normAutofit/>
          </a:bodyPr>
          <a:lstStyle/>
          <a:p>
            <a:r>
              <a:rPr lang="es-CL" b="1" dirty="0" smtClean="0"/>
              <a:t>Parlamentarismo (1891 a 1925) </a:t>
            </a:r>
          </a:p>
          <a:p>
            <a:pPr marL="0" indent="0">
              <a:buNone/>
            </a:pPr>
            <a:r>
              <a:rPr lang="es-CL" dirty="0"/>
              <a:t> </a:t>
            </a:r>
            <a:r>
              <a:rPr lang="es-CL" dirty="0" smtClean="0"/>
              <a:t> Guerra civil de 1891 hasta la Constitución de 1925</a:t>
            </a:r>
          </a:p>
          <a:p>
            <a:r>
              <a:rPr lang="es-CL" b="1" dirty="0" smtClean="0"/>
              <a:t>Presidencialismo (1925 a 1973)</a:t>
            </a:r>
          </a:p>
          <a:p>
            <a:pPr marL="0" indent="0">
              <a:buNone/>
            </a:pPr>
            <a:r>
              <a:rPr lang="es-CL" dirty="0" smtClean="0"/>
              <a:t>Constitución de 1925 al golpe de Estado</a:t>
            </a:r>
          </a:p>
          <a:p>
            <a:r>
              <a:rPr lang="es-CL" b="1" dirty="0" smtClean="0"/>
              <a:t>Dictadura / gobierno militar </a:t>
            </a:r>
            <a:r>
              <a:rPr lang="es-CL" dirty="0" smtClean="0"/>
              <a:t>(1973 a 1990)</a:t>
            </a:r>
          </a:p>
          <a:p>
            <a:pPr marL="0" indent="0">
              <a:buNone/>
            </a:pPr>
            <a:r>
              <a:rPr lang="es-CL" dirty="0" smtClean="0"/>
              <a:t>Golpe de Estado al gobierno de Patricio Aylwin</a:t>
            </a:r>
          </a:p>
          <a:p>
            <a:r>
              <a:rPr lang="es-CL" b="1" dirty="0" smtClean="0"/>
              <a:t>Transición a la democracia (1990 a nuestros días)</a:t>
            </a:r>
          </a:p>
          <a:p>
            <a:pPr marL="0" indent="0">
              <a:buNone/>
            </a:pPr>
            <a:r>
              <a:rPr lang="es-CL" dirty="0" smtClean="0"/>
              <a:t>Gobierno de Patricio Aylwin a Ricardo Lagos.</a:t>
            </a:r>
          </a:p>
          <a:p>
            <a:endParaRPr lang="es-CL" dirty="0" smtClean="0"/>
          </a:p>
          <a:p>
            <a:endParaRPr lang="es-CL" dirty="0"/>
          </a:p>
        </p:txBody>
      </p:sp>
    </p:spTree>
    <p:extLst>
      <p:ext uri="{BB962C8B-B14F-4D97-AF65-F5344CB8AC3E}">
        <p14:creationId xmlns:p14="http://schemas.microsoft.com/office/powerpoint/2010/main" val="3885997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Pauta de evaluación/ Línea del tiempo historia de Universal XX</a:t>
            </a:r>
            <a:endParaRPr lang="es-CL" dirty="0"/>
          </a:p>
        </p:txBody>
      </p:sp>
      <p:pic>
        <p:nvPicPr>
          <p:cNvPr id="3" name="Imagen 2"/>
          <p:cNvPicPr>
            <a:picLocks noChangeAspect="1"/>
          </p:cNvPicPr>
          <p:nvPr/>
        </p:nvPicPr>
        <p:blipFill>
          <a:blip r:embed="rId2"/>
          <a:stretch>
            <a:fillRect/>
          </a:stretch>
        </p:blipFill>
        <p:spPr>
          <a:xfrm>
            <a:off x="0" y="1484784"/>
            <a:ext cx="9144000" cy="5641328"/>
          </a:xfrm>
          <a:prstGeom prst="rect">
            <a:avLst/>
          </a:prstGeom>
        </p:spPr>
      </p:pic>
    </p:spTree>
    <p:extLst>
      <p:ext uri="{BB962C8B-B14F-4D97-AF65-F5344CB8AC3E}">
        <p14:creationId xmlns:p14="http://schemas.microsoft.com/office/powerpoint/2010/main" val="73073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dirty="0">
                <a:solidFill>
                  <a:srgbClr val="FF0000"/>
                </a:solidFill>
              </a:rPr>
              <a:t>!</a:t>
            </a:r>
            <a:r>
              <a:rPr lang="es-CL" b="1" dirty="0" smtClean="0">
                <a:solidFill>
                  <a:srgbClr val="FF0000"/>
                </a:solidFill>
              </a:rPr>
              <a:t>URGENTE!</a:t>
            </a:r>
            <a:endParaRPr lang="es-CL" b="1" dirty="0">
              <a:solidFill>
                <a:srgbClr val="FF0000"/>
              </a:solidFill>
            </a:endParaRPr>
          </a:p>
        </p:txBody>
      </p:sp>
      <p:sp>
        <p:nvSpPr>
          <p:cNvPr id="3" name="Marcador de contenido 2"/>
          <p:cNvSpPr>
            <a:spLocks noGrp="1"/>
          </p:cNvSpPr>
          <p:nvPr>
            <p:ph sz="quarter" idx="1"/>
          </p:nvPr>
        </p:nvSpPr>
        <p:spPr>
          <a:xfrm>
            <a:off x="4553816" y="1412776"/>
            <a:ext cx="4590184" cy="5544616"/>
          </a:xfrm>
        </p:spPr>
        <p:txBody>
          <a:bodyPr>
            <a:normAutofit fontScale="92500" lnSpcReduction="20000"/>
          </a:bodyPr>
          <a:lstStyle/>
          <a:p>
            <a:pPr marL="0" indent="0" algn="just">
              <a:buNone/>
            </a:pPr>
            <a:r>
              <a:rPr lang="es-CL" sz="2800" dirty="0" smtClean="0"/>
              <a:t>Todos sabemos que no estamos en una situación normal. La humanidad está viviendo una pandemia, que debemos sobrellevar durante estos próximos meses, (de eso depende la continuidad de la vida humana). </a:t>
            </a:r>
            <a:r>
              <a:rPr lang="es-CL" sz="2800" dirty="0"/>
              <a:t>P</a:t>
            </a:r>
            <a:r>
              <a:rPr lang="es-CL" sz="2800" dirty="0" smtClean="0"/>
              <a:t>or lo tanto, no tomes esto como vacaciones, realiza tus trabajos enviándolos a tiempo.   </a:t>
            </a:r>
          </a:p>
          <a:p>
            <a:pPr marL="0" indent="0" algn="just">
              <a:buNone/>
            </a:pPr>
            <a:r>
              <a:rPr lang="es-CL" sz="2800" dirty="0" smtClean="0"/>
              <a:t>Evita salir a la calle,  y pon todo el esfuerzo en el desarrollo de tu estudio.</a:t>
            </a:r>
          </a:p>
          <a:p>
            <a:pPr marL="0" indent="0" algn="just">
              <a:buNone/>
            </a:pPr>
            <a:r>
              <a:rPr lang="es-CL" sz="1400" dirty="0" smtClean="0">
                <a:solidFill>
                  <a:srgbClr val="FF0000"/>
                </a:solidFill>
              </a:rPr>
              <a:t>Pd: Sino evitas el contacto físico, el uso del trasporte público, y si no desinfectas tus manos, vas a estar como en la foto. </a:t>
            </a:r>
          </a:p>
          <a:p>
            <a:endParaRPr lang="es-CL" dirty="0"/>
          </a:p>
        </p:txBody>
      </p:sp>
      <p:pic>
        <p:nvPicPr>
          <p:cNvPr id="5" name="Imagen 4"/>
          <p:cNvPicPr>
            <a:picLocks noChangeAspect="1"/>
          </p:cNvPicPr>
          <p:nvPr/>
        </p:nvPicPr>
        <p:blipFill>
          <a:blip r:embed="rId2"/>
          <a:stretch>
            <a:fillRect/>
          </a:stretch>
        </p:blipFill>
        <p:spPr>
          <a:xfrm>
            <a:off x="467544" y="1837159"/>
            <a:ext cx="4086272" cy="4667250"/>
          </a:xfrm>
          <a:prstGeom prst="rect">
            <a:avLst/>
          </a:prstGeom>
        </p:spPr>
      </p:pic>
    </p:spTree>
    <p:extLst>
      <p:ext uri="{BB962C8B-B14F-4D97-AF65-F5344CB8AC3E}">
        <p14:creationId xmlns:p14="http://schemas.microsoft.com/office/powerpoint/2010/main" val="3018075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Pauta de evaluación/ Línea del tiempo historia de </a:t>
            </a:r>
            <a:r>
              <a:rPr lang="es-CL" dirty="0" smtClean="0"/>
              <a:t>Chile S. </a:t>
            </a:r>
            <a:r>
              <a:rPr lang="es-CL" dirty="0"/>
              <a:t>XX</a:t>
            </a:r>
          </a:p>
        </p:txBody>
      </p:sp>
      <p:sp>
        <p:nvSpPr>
          <p:cNvPr id="3" name="Marcador de contenido 2"/>
          <p:cNvSpPr>
            <a:spLocks noGrp="1"/>
          </p:cNvSpPr>
          <p:nvPr>
            <p:ph sz="quarter" idx="1"/>
          </p:nvPr>
        </p:nvSpPr>
        <p:spPr/>
        <p:txBody>
          <a:bodyPr/>
          <a:lstStyle/>
          <a:p>
            <a:endParaRPr lang="es-CL"/>
          </a:p>
        </p:txBody>
      </p:sp>
      <p:pic>
        <p:nvPicPr>
          <p:cNvPr id="4" name="Imagen 3"/>
          <p:cNvPicPr>
            <a:picLocks noChangeAspect="1"/>
          </p:cNvPicPr>
          <p:nvPr/>
        </p:nvPicPr>
        <p:blipFill>
          <a:blip r:embed="rId2"/>
          <a:stretch>
            <a:fillRect/>
          </a:stretch>
        </p:blipFill>
        <p:spPr>
          <a:xfrm>
            <a:off x="107504" y="1412776"/>
            <a:ext cx="9036496" cy="5445224"/>
          </a:xfrm>
          <a:prstGeom prst="rect">
            <a:avLst/>
          </a:prstGeom>
        </p:spPr>
      </p:pic>
    </p:spTree>
    <p:extLst>
      <p:ext uri="{BB962C8B-B14F-4D97-AF65-F5344CB8AC3E}">
        <p14:creationId xmlns:p14="http://schemas.microsoft.com/office/powerpoint/2010/main" val="2720645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t>
            </a:r>
            <a:r>
              <a:rPr lang="es-CL" dirty="0" smtClean="0"/>
              <a:t>Vamos con todo, sino </a:t>
            </a:r>
            <a:r>
              <a:rPr lang="es-CL" dirty="0" err="1" smtClean="0"/>
              <a:t>pá</a:t>
            </a:r>
            <a:r>
              <a:rPr lang="es-CL" dirty="0" smtClean="0"/>
              <a:t> que!</a:t>
            </a:r>
            <a:endParaRPr lang="es-CL" dirty="0"/>
          </a:p>
        </p:txBody>
      </p:sp>
      <p:sp>
        <p:nvSpPr>
          <p:cNvPr id="3" name="Marcador de contenido 2"/>
          <p:cNvSpPr>
            <a:spLocks noGrp="1"/>
          </p:cNvSpPr>
          <p:nvPr>
            <p:ph sz="quarter" idx="1"/>
          </p:nvPr>
        </p:nvSpPr>
        <p:spPr/>
        <p:txBody>
          <a:bodyPr>
            <a:normAutofit fontScale="85000" lnSpcReduction="20000"/>
          </a:bodyPr>
          <a:lstStyle/>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endParaRPr lang="es-CL" dirty="0"/>
          </a:p>
          <a:p>
            <a:pPr marL="0" indent="0">
              <a:buNone/>
            </a:pPr>
            <a:endParaRPr lang="es-CL" dirty="0" smtClean="0"/>
          </a:p>
          <a:p>
            <a:pPr marL="0" indent="0">
              <a:buNone/>
            </a:pPr>
            <a:endParaRPr lang="es-CL" dirty="0"/>
          </a:p>
          <a:p>
            <a:pPr marL="0" indent="0">
              <a:buNone/>
            </a:pPr>
            <a:r>
              <a:rPr lang="es-CL" dirty="0" smtClean="0"/>
              <a:t>PD: </a:t>
            </a:r>
            <a:r>
              <a:rPr lang="es-CL" dirty="0" smtClean="0"/>
              <a:t>Esperamos </a:t>
            </a:r>
            <a:r>
              <a:rPr lang="es-CL" dirty="0" smtClean="0"/>
              <a:t>un gran trabajo de tu parte!!!!</a:t>
            </a:r>
            <a:endParaRPr lang="es-CL" dirty="0"/>
          </a:p>
        </p:txBody>
      </p:sp>
      <p:pic>
        <p:nvPicPr>
          <p:cNvPr id="4" name="Imagen 3"/>
          <p:cNvPicPr>
            <a:picLocks noChangeAspect="1"/>
          </p:cNvPicPr>
          <p:nvPr/>
        </p:nvPicPr>
        <p:blipFill>
          <a:blip r:embed="rId2"/>
          <a:stretch>
            <a:fillRect/>
          </a:stretch>
        </p:blipFill>
        <p:spPr>
          <a:xfrm>
            <a:off x="2411760" y="1916832"/>
            <a:ext cx="4210182" cy="3641110"/>
          </a:xfrm>
          <a:prstGeom prst="rect">
            <a:avLst/>
          </a:prstGeom>
        </p:spPr>
      </p:pic>
    </p:spTree>
    <p:extLst>
      <p:ext uri="{BB962C8B-B14F-4D97-AF65-F5344CB8AC3E}">
        <p14:creationId xmlns:p14="http://schemas.microsoft.com/office/powerpoint/2010/main" val="233461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Presentación:</a:t>
            </a:r>
            <a:endParaRPr lang="es-CL" dirty="0"/>
          </a:p>
        </p:txBody>
      </p:sp>
      <p:sp>
        <p:nvSpPr>
          <p:cNvPr id="3" name="Marcador de contenido 2"/>
          <p:cNvSpPr>
            <a:spLocks noGrp="1"/>
          </p:cNvSpPr>
          <p:nvPr>
            <p:ph sz="quarter" idx="1"/>
          </p:nvPr>
        </p:nvSpPr>
        <p:spPr>
          <a:xfrm>
            <a:off x="4932040" y="1600200"/>
            <a:ext cx="3834008" cy="5141168"/>
          </a:xfrm>
        </p:spPr>
        <p:txBody>
          <a:bodyPr/>
          <a:lstStyle/>
          <a:p>
            <a:pPr marL="0" indent="0" algn="ctr">
              <a:buNone/>
            </a:pPr>
            <a:r>
              <a:rPr lang="es-CL" sz="5400" dirty="0" smtClean="0"/>
              <a:t>    Profesora: </a:t>
            </a:r>
          </a:p>
          <a:p>
            <a:pPr marL="0" indent="0" algn="ctr">
              <a:buNone/>
            </a:pPr>
            <a:r>
              <a:rPr lang="es-CL" sz="5400" dirty="0" smtClean="0"/>
              <a:t>Patricia </a:t>
            </a:r>
          </a:p>
          <a:p>
            <a:pPr marL="0" indent="0" algn="ctr">
              <a:buNone/>
            </a:pPr>
            <a:r>
              <a:rPr lang="es-CL" sz="5400" dirty="0" smtClean="0"/>
              <a:t>Galleguillos </a:t>
            </a:r>
          </a:p>
          <a:p>
            <a:pPr marL="0" indent="0" algn="ctr">
              <a:buNone/>
            </a:pPr>
            <a:r>
              <a:rPr lang="es-CL" sz="5400" dirty="0"/>
              <a:t> </a:t>
            </a:r>
            <a:r>
              <a:rPr lang="es-CL" sz="5400" dirty="0" smtClean="0"/>
              <a:t>Corona.</a:t>
            </a:r>
          </a:p>
          <a:p>
            <a:endParaRPr lang="es-CL" dirty="0" smtClean="0"/>
          </a:p>
          <a:p>
            <a:endParaRPr lang="es-CL" dirty="0"/>
          </a:p>
        </p:txBody>
      </p:sp>
      <p:pic>
        <p:nvPicPr>
          <p:cNvPr id="4" name="Imagen 3"/>
          <p:cNvPicPr>
            <a:picLocks noChangeAspect="1"/>
          </p:cNvPicPr>
          <p:nvPr/>
        </p:nvPicPr>
        <p:blipFill>
          <a:blip r:embed="rId2"/>
          <a:stretch>
            <a:fillRect/>
          </a:stretch>
        </p:blipFill>
        <p:spPr>
          <a:xfrm>
            <a:off x="144016" y="1600200"/>
            <a:ext cx="4788024" cy="5141168"/>
          </a:xfrm>
          <a:prstGeom prst="rect">
            <a:avLst/>
          </a:prstGeom>
        </p:spPr>
      </p:pic>
    </p:spTree>
    <p:extLst>
      <p:ext uri="{BB962C8B-B14F-4D97-AF65-F5344CB8AC3E}">
        <p14:creationId xmlns:p14="http://schemas.microsoft.com/office/powerpoint/2010/main" val="606430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Reglas de la clase: </a:t>
            </a:r>
            <a:endParaRPr lang="es-CL" dirty="0"/>
          </a:p>
        </p:txBody>
      </p:sp>
      <p:sp>
        <p:nvSpPr>
          <p:cNvPr id="3" name="Marcador de contenido 2"/>
          <p:cNvSpPr>
            <a:spLocks noGrp="1"/>
          </p:cNvSpPr>
          <p:nvPr>
            <p:ph sz="quarter" idx="1"/>
          </p:nvPr>
        </p:nvSpPr>
        <p:spPr>
          <a:xfrm>
            <a:off x="3203848" y="1556792"/>
            <a:ext cx="5940152" cy="5616624"/>
          </a:xfrm>
        </p:spPr>
        <p:txBody>
          <a:bodyPr>
            <a:normAutofit fontScale="47500" lnSpcReduction="20000"/>
          </a:bodyPr>
          <a:lstStyle/>
          <a:p>
            <a:pPr marL="0" indent="0" algn="just">
              <a:buNone/>
            </a:pPr>
            <a:r>
              <a:rPr lang="es-CL" b="1" u="sng" dirty="0" smtClean="0"/>
              <a:t>Reglas cuando volvamos a estar en el aula:</a:t>
            </a:r>
          </a:p>
          <a:p>
            <a:pPr algn="just"/>
            <a:r>
              <a:rPr lang="es-CL" dirty="0" smtClean="0"/>
              <a:t>Silenciar o apagar el celular.</a:t>
            </a:r>
          </a:p>
          <a:p>
            <a:pPr algn="just"/>
            <a:r>
              <a:rPr lang="es-CL" dirty="0" smtClean="0"/>
              <a:t>No se permite el uso de gorros, ni ropa que no sea el uniforme en la sala de clases.</a:t>
            </a:r>
          </a:p>
          <a:p>
            <a:pPr algn="just"/>
            <a:r>
              <a:rPr lang="es-CL" dirty="0" smtClean="0"/>
              <a:t>Tener los materiales mínimos para trabajar; Cuaderno, lápiz mina y pasta.</a:t>
            </a:r>
          </a:p>
          <a:p>
            <a:pPr algn="just"/>
            <a:r>
              <a:rPr lang="es-CL" dirty="0" smtClean="0"/>
              <a:t>Traer el texto de estudio y las guías que entregue la profesora cuando se lo pida, igual que materiales.</a:t>
            </a:r>
          </a:p>
          <a:p>
            <a:pPr algn="just"/>
            <a:endParaRPr lang="es-CL" dirty="0" smtClean="0"/>
          </a:p>
          <a:p>
            <a:pPr marL="0" indent="0" algn="just">
              <a:buNone/>
            </a:pPr>
            <a:r>
              <a:rPr lang="es-CL" sz="3400" b="1" u="sng" dirty="0" smtClean="0"/>
              <a:t>Reglas del estudio personal, por contingencia nacional CO-VI-19:</a:t>
            </a:r>
          </a:p>
          <a:p>
            <a:pPr algn="just"/>
            <a:r>
              <a:rPr lang="es-CL" sz="3400" dirty="0" smtClean="0"/>
              <a:t>Dedícale un horario establecido a estudiar las distintas materias. Podrías guiarte por el horario que te dieron en el liceo. Así podrás distribuir el tiempo en estudiar y realizar tus trabajos, y no te atrasarás.</a:t>
            </a:r>
          </a:p>
          <a:p>
            <a:pPr algn="just"/>
            <a:r>
              <a:rPr lang="es-CL" sz="3400" dirty="0" smtClean="0"/>
              <a:t>Todas las consultas me las puedes realizar vía correo: </a:t>
            </a:r>
            <a:r>
              <a:rPr lang="es-CL" sz="3400" dirty="0" smtClean="0">
                <a:hlinkClick r:id="rId2"/>
              </a:rPr>
              <a:t>profesora.galleguilloscorona@gmail.com</a:t>
            </a:r>
            <a:endParaRPr lang="es-CL" sz="3400" dirty="0" smtClean="0"/>
          </a:p>
          <a:p>
            <a:pPr marL="0" indent="0" algn="just">
              <a:buNone/>
            </a:pPr>
            <a:r>
              <a:rPr lang="es-CL" sz="3400" dirty="0" smtClean="0"/>
              <a:t>En horario de 9.30 AM a 16.30 PM.</a:t>
            </a:r>
          </a:p>
          <a:p>
            <a:pPr algn="just"/>
            <a:r>
              <a:rPr lang="es-CL" sz="3400" b="1" dirty="0" smtClean="0"/>
              <a:t>Toma apuntes en tu cuaderno, para que vayas teniendo la materia al día</a:t>
            </a:r>
          </a:p>
          <a:p>
            <a:pPr algn="just"/>
            <a:r>
              <a:rPr lang="es-CL" sz="3400" dirty="0" smtClean="0">
                <a:solidFill>
                  <a:srgbClr val="FF0000"/>
                </a:solidFill>
              </a:rPr>
              <a:t>Recuerda que no estamos en vacaciones, por tanto deberás ser muy responsable en el cumplimiento de tus obligaciones.</a:t>
            </a:r>
          </a:p>
          <a:p>
            <a:pPr marL="0" indent="0" algn="just">
              <a:buNone/>
            </a:pPr>
            <a:endParaRPr lang="es-CL" dirty="0" smtClean="0"/>
          </a:p>
          <a:p>
            <a:pPr marL="0" indent="0" algn="just">
              <a:buNone/>
            </a:pPr>
            <a:endParaRPr lang="es-CL" dirty="0"/>
          </a:p>
        </p:txBody>
      </p:sp>
      <p:pic>
        <p:nvPicPr>
          <p:cNvPr id="4" name="Imagen 3"/>
          <p:cNvPicPr>
            <a:picLocks noChangeAspect="1"/>
          </p:cNvPicPr>
          <p:nvPr/>
        </p:nvPicPr>
        <p:blipFill>
          <a:blip r:embed="rId3"/>
          <a:stretch>
            <a:fillRect/>
          </a:stretch>
        </p:blipFill>
        <p:spPr>
          <a:xfrm>
            <a:off x="0" y="1556792"/>
            <a:ext cx="3275856" cy="5301208"/>
          </a:xfrm>
          <a:prstGeom prst="rect">
            <a:avLst/>
          </a:prstGeom>
        </p:spPr>
      </p:pic>
    </p:spTree>
    <p:extLst>
      <p:ext uri="{BB962C8B-B14F-4D97-AF65-F5344CB8AC3E}">
        <p14:creationId xmlns:p14="http://schemas.microsoft.com/office/powerpoint/2010/main" val="52464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75" y="35024"/>
            <a:ext cx="8153400" cy="1161728"/>
          </a:xfrm>
        </p:spPr>
        <p:txBody>
          <a:bodyPr>
            <a:normAutofit fontScale="90000"/>
          </a:bodyPr>
          <a:lstStyle/>
          <a:p>
            <a:pPr algn="ctr"/>
            <a:r>
              <a:rPr lang="es-CL" dirty="0" smtClean="0"/>
              <a:t>¿Cuáles son las Unidades de estudio  que vamos a trabajar?</a:t>
            </a:r>
            <a:endParaRPr lang="es-CL" dirty="0"/>
          </a:p>
        </p:txBody>
      </p:sp>
      <p:sp>
        <p:nvSpPr>
          <p:cNvPr id="3" name="Marcador de contenido 2"/>
          <p:cNvSpPr>
            <a:spLocks noGrp="1"/>
          </p:cNvSpPr>
          <p:nvPr>
            <p:ph sz="quarter" idx="1"/>
          </p:nvPr>
        </p:nvSpPr>
        <p:spPr>
          <a:xfrm>
            <a:off x="179512" y="1600200"/>
            <a:ext cx="8784976" cy="5141168"/>
          </a:xfrm>
        </p:spPr>
        <p:txBody>
          <a:bodyPr>
            <a:normAutofit/>
          </a:bodyPr>
          <a:lstStyle/>
          <a:p>
            <a:pPr marL="0" indent="0" algn="just">
              <a:buNone/>
            </a:pPr>
            <a:r>
              <a:rPr lang="es-CL" b="1" dirty="0"/>
              <a:t>Unidad 1: </a:t>
            </a:r>
            <a:r>
              <a:rPr lang="es-CL" dirty="0"/>
              <a:t>Crisis, totalitarismo y guerra en la </a:t>
            </a:r>
            <a:r>
              <a:rPr lang="es-CL" dirty="0" smtClean="0"/>
              <a:t>primera mitad </a:t>
            </a:r>
            <a:r>
              <a:rPr lang="es-CL" dirty="0"/>
              <a:t>del siglo XX: los desafíos para el </a:t>
            </a:r>
            <a:r>
              <a:rPr lang="es-CL" dirty="0" smtClean="0"/>
              <a:t>Estado y </a:t>
            </a:r>
            <a:r>
              <a:rPr lang="es-CL" dirty="0"/>
              <a:t>la democracia en Chile y el </a:t>
            </a:r>
            <a:r>
              <a:rPr lang="es-CL" dirty="0" smtClean="0"/>
              <a:t>mundo.</a:t>
            </a:r>
          </a:p>
          <a:p>
            <a:pPr marL="0" indent="0" algn="just">
              <a:buNone/>
            </a:pPr>
            <a:r>
              <a:rPr lang="es-CL" b="1" dirty="0"/>
              <a:t>Unidad 2: </a:t>
            </a:r>
            <a:r>
              <a:rPr lang="es-CL" dirty="0"/>
              <a:t>El mundo bipolar: proyectos </a:t>
            </a:r>
            <a:r>
              <a:rPr lang="es-CL" dirty="0" smtClean="0"/>
              <a:t>políticos, transformaciones </a:t>
            </a:r>
            <a:r>
              <a:rPr lang="es-CL" dirty="0"/>
              <a:t>estructurales y quiebre de </a:t>
            </a:r>
            <a:r>
              <a:rPr lang="es-CL" dirty="0" smtClean="0"/>
              <a:t>la democracia </a:t>
            </a:r>
            <a:r>
              <a:rPr lang="es-CL" dirty="0"/>
              <a:t>en </a:t>
            </a:r>
            <a:r>
              <a:rPr lang="es-CL" dirty="0" smtClean="0"/>
              <a:t>Chile.</a:t>
            </a:r>
          </a:p>
          <a:p>
            <a:pPr marL="0" indent="0" algn="just">
              <a:buNone/>
            </a:pPr>
            <a:r>
              <a:rPr lang="es-CL" b="1" dirty="0"/>
              <a:t>Unidad 3: </a:t>
            </a:r>
            <a:r>
              <a:rPr lang="es-CL" dirty="0"/>
              <a:t>Dictadura militar, transición política y los</a:t>
            </a:r>
          </a:p>
          <a:p>
            <a:pPr marL="0" indent="0" algn="just">
              <a:buNone/>
            </a:pPr>
            <a:r>
              <a:rPr lang="es-CL" dirty="0"/>
              <a:t>desafíos de la democracia en </a:t>
            </a:r>
            <a:r>
              <a:rPr lang="es-CL" dirty="0" smtClean="0"/>
              <a:t>Chile.</a:t>
            </a:r>
          </a:p>
          <a:p>
            <a:pPr marL="0" indent="0" algn="just">
              <a:buNone/>
            </a:pPr>
            <a:r>
              <a:rPr lang="es-CL" b="1" dirty="0"/>
              <a:t>Unidad 4: </a:t>
            </a:r>
            <a:r>
              <a:rPr lang="es-CL" dirty="0"/>
              <a:t>Formación ciudadana: Estado de </a:t>
            </a:r>
            <a:r>
              <a:rPr lang="es-CL" dirty="0" smtClean="0"/>
              <a:t>derecho, sociedad </a:t>
            </a:r>
            <a:r>
              <a:rPr lang="es-CL" dirty="0"/>
              <a:t>y </a:t>
            </a:r>
            <a:r>
              <a:rPr lang="es-CL" dirty="0" smtClean="0"/>
              <a:t>diversidad.</a:t>
            </a:r>
          </a:p>
          <a:p>
            <a:pPr marL="0" indent="0" algn="just">
              <a:buNone/>
            </a:pPr>
            <a:endParaRPr lang="es-CL" dirty="0" smtClean="0"/>
          </a:p>
          <a:p>
            <a:pPr marL="0" indent="0" algn="just">
              <a:buNone/>
            </a:pPr>
            <a:endParaRPr lang="es-CL" dirty="0"/>
          </a:p>
        </p:txBody>
      </p:sp>
    </p:spTree>
    <p:extLst>
      <p:ext uri="{BB962C8B-B14F-4D97-AF65-F5344CB8AC3E}">
        <p14:creationId xmlns:p14="http://schemas.microsoft.com/office/powerpoint/2010/main" val="352352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8712968" cy="990600"/>
          </a:xfrm>
        </p:spPr>
        <p:txBody>
          <a:bodyPr>
            <a:normAutofit fontScale="90000"/>
          </a:bodyPr>
          <a:lstStyle/>
          <a:p>
            <a:pPr algn="ctr"/>
            <a:r>
              <a:rPr lang="es-CL" dirty="0" smtClean="0"/>
              <a:t>¿Cómo vamos a trabajar y evaluar estos contenidos?</a:t>
            </a:r>
            <a:endParaRPr lang="es-CL" dirty="0"/>
          </a:p>
        </p:txBody>
      </p:sp>
      <p:sp>
        <p:nvSpPr>
          <p:cNvPr id="3" name="Marcador de contenido 2"/>
          <p:cNvSpPr>
            <a:spLocks noGrp="1"/>
          </p:cNvSpPr>
          <p:nvPr>
            <p:ph sz="quarter" idx="1"/>
          </p:nvPr>
        </p:nvSpPr>
        <p:spPr>
          <a:xfrm>
            <a:off x="612648" y="1600200"/>
            <a:ext cx="8153400" cy="4997152"/>
          </a:xfrm>
        </p:spPr>
        <p:txBody>
          <a:bodyPr>
            <a:normAutofit/>
          </a:bodyPr>
          <a:lstStyle/>
          <a:p>
            <a:r>
              <a:rPr lang="es-CL" dirty="0" smtClean="0"/>
              <a:t>Clases expositivas.</a:t>
            </a:r>
          </a:p>
          <a:p>
            <a:r>
              <a:rPr lang="es-CL" u="sng" dirty="0" smtClean="0">
                <a:solidFill>
                  <a:srgbClr val="FF0000"/>
                </a:solidFill>
              </a:rPr>
              <a:t>Lectura domiciliaria y en clases.</a:t>
            </a:r>
          </a:p>
          <a:p>
            <a:r>
              <a:rPr lang="es-CL" dirty="0" smtClean="0"/>
              <a:t>Lluvia de ideas.</a:t>
            </a:r>
          </a:p>
          <a:p>
            <a:r>
              <a:rPr lang="es-CL" dirty="0" smtClean="0"/>
              <a:t>Mapas conceptuales.</a:t>
            </a:r>
          </a:p>
          <a:p>
            <a:r>
              <a:rPr lang="es-CL" dirty="0" smtClean="0"/>
              <a:t>Trabajos prácticos.</a:t>
            </a:r>
          </a:p>
          <a:p>
            <a:r>
              <a:rPr lang="es-CL" dirty="0" smtClean="0"/>
              <a:t>Visualización de documentales</a:t>
            </a:r>
          </a:p>
          <a:p>
            <a:r>
              <a:rPr lang="es-CL" dirty="0" smtClean="0"/>
              <a:t>Pruebas.</a:t>
            </a:r>
          </a:p>
          <a:p>
            <a:pPr marL="0" indent="0">
              <a:buNone/>
            </a:pPr>
            <a:endParaRPr lang="es-CL" dirty="0" smtClean="0"/>
          </a:p>
        </p:txBody>
      </p:sp>
    </p:spTree>
    <p:extLst>
      <p:ext uri="{BB962C8B-B14F-4D97-AF65-F5344CB8AC3E}">
        <p14:creationId xmlns:p14="http://schemas.microsoft.com/office/powerpoint/2010/main" val="139085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L" dirty="0" smtClean="0"/>
              <a:t>Empecemos entonces:</a:t>
            </a:r>
            <a:br>
              <a:rPr lang="es-CL" dirty="0" smtClean="0"/>
            </a:br>
            <a:r>
              <a:rPr lang="es-CL" dirty="0" smtClean="0"/>
              <a:t>¿ Qué es la Historia?</a:t>
            </a:r>
            <a:endParaRPr lang="es-CL" dirty="0"/>
          </a:p>
        </p:txBody>
      </p:sp>
      <p:sp>
        <p:nvSpPr>
          <p:cNvPr id="6" name="Marcador de contenido 5"/>
          <p:cNvSpPr>
            <a:spLocks noGrp="1"/>
          </p:cNvSpPr>
          <p:nvPr>
            <p:ph sz="quarter" idx="1"/>
          </p:nvPr>
        </p:nvSpPr>
        <p:spPr>
          <a:xfrm>
            <a:off x="0" y="1832130"/>
            <a:ext cx="9144000" cy="5197269"/>
          </a:xfrm>
        </p:spPr>
        <p:txBody>
          <a:bodyPr>
            <a:normAutofit fontScale="70000" lnSpcReduction="20000"/>
          </a:bodyPr>
          <a:lstStyle/>
          <a:p>
            <a:pPr marL="0" indent="0" algn="just">
              <a:buNone/>
            </a:pPr>
            <a:r>
              <a:rPr lang="es-CL" dirty="0">
                <a:solidFill>
                  <a:srgbClr val="FF0000"/>
                </a:solidFill>
              </a:rPr>
              <a:t>Podemos definir la historia como una ciencia social</a:t>
            </a:r>
            <a:r>
              <a:rPr lang="es-CL" dirty="0"/>
              <a:t>, que nos permite conocer la evolución de los principales procesos humanos, desde los orígenes de las primeras comunidades hasta la actualidad.</a:t>
            </a:r>
          </a:p>
          <a:p>
            <a:pPr marL="0" indent="0" algn="just">
              <a:buNone/>
            </a:pPr>
            <a:r>
              <a:rPr lang="es-CL" dirty="0" smtClean="0">
                <a:solidFill>
                  <a:srgbClr val="FF0000"/>
                </a:solidFill>
              </a:rPr>
              <a:t>Ella </a:t>
            </a:r>
            <a:r>
              <a:rPr lang="es-CL" dirty="0">
                <a:solidFill>
                  <a:srgbClr val="FF0000"/>
                </a:solidFill>
              </a:rPr>
              <a:t>se ocupa del estudio de los acontecimientos relativos al hombre a lo largo del tiempo, tomando como base el análisis crítico de testimonios concretos y verídicos</a:t>
            </a:r>
            <a:r>
              <a:rPr lang="es-CL" dirty="0" smtClean="0">
                <a:solidFill>
                  <a:srgbClr val="FF0000"/>
                </a:solidFill>
              </a:rPr>
              <a:t>.</a:t>
            </a:r>
            <a:endParaRPr lang="es-CL" dirty="0">
              <a:solidFill>
                <a:srgbClr val="FF0000"/>
              </a:solidFill>
            </a:endParaRPr>
          </a:p>
          <a:p>
            <a:pPr marL="0" indent="0" algn="just">
              <a:buNone/>
            </a:pPr>
            <a:r>
              <a:rPr lang="es-CL" dirty="0"/>
              <a:t>La historia de la humanidad abarca millones de años. </a:t>
            </a:r>
            <a:r>
              <a:rPr lang="es-CL" dirty="0">
                <a:solidFill>
                  <a:srgbClr val="FF0000"/>
                </a:solidFill>
              </a:rPr>
              <a:t>Para medir el tiempo histórico utilizamos unidades grandes de tiempo: </a:t>
            </a:r>
            <a:r>
              <a:rPr lang="es-CL" dirty="0"/>
              <a:t>milenio (1.000 años), siglo (100 años) y década (10 años</a:t>
            </a:r>
            <a:r>
              <a:rPr lang="es-CL" dirty="0" smtClean="0"/>
              <a:t>).</a:t>
            </a:r>
            <a:endParaRPr lang="es-CL" dirty="0"/>
          </a:p>
          <a:p>
            <a:pPr marL="0" indent="0" algn="just">
              <a:buNone/>
            </a:pPr>
            <a:r>
              <a:rPr lang="es-CL" dirty="0"/>
              <a:t>Para comprender la Historia, </a:t>
            </a:r>
            <a:r>
              <a:rPr lang="es-CL" dirty="0">
                <a:solidFill>
                  <a:srgbClr val="FF0000"/>
                </a:solidFill>
              </a:rPr>
              <a:t>los hechos se ordenan de forma cronológica</a:t>
            </a:r>
            <a:r>
              <a:rPr lang="es-CL" dirty="0"/>
              <a:t>, es decir, desde los más antiguos hasta los más recientes. Se llama cronología al estudio de las fechas y los periodos del pasado.</a:t>
            </a:r>
          </a:p>
          <a:p>
            <a:pPr marL="0" indent="0" algn="just">
              <a:buNone/>
            </a:pPr>
            <a:r>
              <a:rPr lang="es-CL" dirty="0"/>
              <a:t> </a:t>
            </a:r>
            <a:r>
              <a:rPr lang="es-CL" dirty="0" smtClean="0"/>
              <a:t>Para </a:t>
            </a:r>
            <a:r>
              <a:rPr lang="es-CL" dirty="0"/>
              <a:t>poder conocer las fechas de los hechos históricos necesitamos un punto de partida concreto. En nuestra cultura utilizamos la fecha del nacimiento de Cristo como punto de partida (año 0). Si un hecho ha ocurrido antes del nacimiento de Cristo añadimos a la fecha a.C. (antes de Cristo) y si ha sucedido después, a la fecha le añadimos d.C. (después de Cristo</a:t>
            </a:r>
            <a:r>
              <a:rPr lang="es-CL" dirty="0" smtClean="0"/>
              <a:t>).</a:t>
            </a:r>
            <a:endParaRPr lang="es-CL" dirty="0"/>
          </a:p>
        </p:txBody>
      </p:sp>
      <p:pic>
        <p:nvPicPr>
          <p:cNvPr id="7" name="Imagen 6"/>
          <p:cNvPicPr>
            <a:picLocks noChangeAspect="1"/>
          </p:cNvPicPr>
          <p:nvPr/>
        </p:nvPicPr>
        <p:blipFill>
          <a:blip r:embed="rId2"/>
          <a:stretch>
            <a:fillRect/>
          </a:stretch>
        </p:blipFill>
        <p:spPr>
          <a:xfrm>
            <a:off x="7668344" y="15631"/>
            <a:ext cx="1571693" cy="1816500"/>
          </a:xfrm>
          <a:prstGeom prst="rect">
            <a:avLst/>
          </a:prstGeom>
        </p:spPr>
      </p:pic>
      <p:pic>
        <p:nvPicPr>
          <p:cNvPr id="8" name="Imagen 7"/>
          <p:cNvPicPr>
            <a:picLocks noChangeAspect="1"/>
          </p:cNvPicPr>
          <p:nvPr/>
        </p:nvPicPr>
        <p:blipFill>
          <a:blip r:embed="rId3"/>
          <a:stretch>
            <a:fillRect/>
          </a:stretch>
        </p:blipFill>
        <p:spPr>
          <a:xfrm>
            <a:off x="0" y="1832129"/>
            <a:ext cx="9192019" cy="5019405"/>
          </a:xfrm>
          <a:prstGeom prst="rect">
            <a:avLst/>
          </a:prstGeom>
        </p:spPr>
      </p:pic>
      <p:pic>
        <p:nvPicPr>
          <p:cNvPr id="3" name="Imagen 2"/>
          <p:cNvPicPr>
            <a:picLocks noChangeAspect="1"/>
          </p:cNvPicPr>
          <p:nvPr/>
        </p:nvPicPr>
        <p:blipFill>
          <a:blip r:embed="rId4"/>
          <a:stretch>
            <a:fillRect/>
          </a:stretch>
        </p:blipFill>
        <p:spPr>
          <a:xfrm>
            <a:off x="-48019" y="-36014"/>
            <a:ext cx="9288056" cy="6633366"/>
          </a:xfrm>
          <a:prstGeom prst="rect">
            <a:avLst/>
          </a:prstGeom>
        </p:spPr>
      </p:pic>
      <p:pic>
        <p:nvPicPr>
          <p:cNvPr id="4" name="Imagen 3"/>
          <p:cNvPicPr>
            <a:picLocks noChangeAspect="1"/>
          </p:cNvPicPr>
          <p:nvPr/>
        </p:nvPicPr>
        <p:blipFill>
          <a:blip r:embed="rId5"/>
          <a:stretch>
            <a:fillRect/>
          </a:stretch>
        </p:blipFill>
        <p:spPr>
          <a:xfrm>
            <a:off x="1547664" y="3035698"/>
            <a:ext cx="6480720" cy="3201614"/>
          </a:xfrm>
          <a:prstGeom prst="rect">
            <a:avLst/>
          </a:prstGeom>
        </p:spPr>
      </p:pic>
    </p:spTree>
    <p:extLst>
      <p:ext uri="{BB962C8B-B14F-4D97-AF65-F5344CB8AC3E}">
        <p14:creationId xmlns:p14="http://schemas.microsoft.com/office/powerpoint/2010/main" val="34922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Fuentes de la </a:t>
            </a:r>
            <a:r>
              <a:rPr lang="es-CL" dirty="0" smtClean="0"/>
              <a:t>Historia:</a:t>
            </a:r>
            <a:endParaRPr lang="es-CL" dirty="0"/>
          </a:p>
        </p:txBody>
      </p:sp>
      <p:sp>
        <p:nvSpPr>
          <p:cNvPr id="3" name="Marcador de contenido 2"/>
          <p:cNvSpPr>
            <a:spLocks noGrp="1"/>
          </p:cNvSpPr>
          <p:nvPr>
            <p:ph sz="quarter" idx="1"/>
          </p:nvPr>
        </p:nvSpPr>
        <p:spPr>
          <a:xfrm>
            <a:off x="107504" y="1600200"/>
            <a:ext cx="8928992" cy="5141168"/>
          </a:xfrm>
        </p:spPr>
        <p:txBody>
          <a:bodyPr>
            <a:normAutofit fontScale="77500" lnSpcReduction="20000"/>
          </a:bodyPr>
          <a:lstStyle/>
          <a:p>
            <a:pPr marL="0" indent="0" algn="just">
              <a:buNone/>
            </a:pPr>
            <a:r>
              <a:rPr lang="es-CL" dirty="0"/>
              <a:t>La </a:t>
            </a:r>
            <a:r>
              <a:rPr lang="es-CL" dirty="0" err="1" smtClean="0">
                <a:solidFill>
                  <a:srgbClr val="FF0000"/>
                </a:solidFill>
              </a:rPr>
              <a:t>Histografía</a:t>
            </a:r>
            <a:r>
              <a:rPr lang="es-CL" dirty="0" smtClean="0"/>
              <a:t> </a:t>
            </a:r>
            <a:r>
              <a:rPr lang="es-CL" dirty="0"/>
              <a:t>es la encargada de estudiar, de forma crítica, cómo se ha dado el registro de los hechos históricos a lo largo del tiempo</a:t>
            </a:r>
            <a:r>
              <a:rPr lang="es-CL" dirty="0" smtClean="0"/>
              <a:t>.</a:t>
            </a:r>
          </a:p>
          <a:p>
            <a:pPr marL="0" indent="0" algn="just">
              <a:buNone/>
            </a:pPr>
            <a:r>
              <a:rPr lang="es-CL" dirty="0"/>
              <a:t>Se llama </a:t>
            </a:r>
            <a:r>
              <a:rPr lang="es-CL" b="1" dirty="0" smtClean="0">
                <a:solidFill>
                  <a:srgbClr val="FF0000"/>
                </a:solidFill>
              </a:rPr>
              <a:t>FUENTE </a:t>
            </a:r>
            <a:r>
              <a:rPr lang="es-CL" dirty="0"/>
              <a:t>a todo aquello que permite reconstruir, comprender e interpretar hechos sucedidos en el pasado. Estas son</a:t>
            </a:r>
            <a:r>
              <a:rPr lang="es-CL" dirty="0" smtClean="0"/>
              <a:t>:</a:t>
            </a:r>
            <a:endParaRPr lang="es-CL" dirty="0"/>
          </a:p>
          <a:p>
            <a:pPr algn="just"/>
            <a:r>
              <a:rPr lang="es-CL" dirty="0" smtClean="0">
                <a:solidFill>
                  <a:srgbClr val="FF0000"/>
                </a:solidFill>
              </a:rPr>
              <a:t>Fuentes </a:t>
            </a:r>
            <a:r>
              <a:rPr lang="es-CL" dirty="0">
                <a:solidFill>
                  <a:srgbClr val="FF0000"/>
                </a:solidFill>
              </a:rPr>
              <a:t>escritas: </a:t>
            </a:r>
            <a:r>
              <a:rPr lang="es-CL" dirty="0"/>
              <a:t>Son aquellas que contienen la información en un determinado soporte (papel, piedra, papiro, pergamino, etc.). Pueden estar hechas a mano (manuscritos) o a máquina (impresos</a:t>
            </a:r>
            <a:r>
              <a:rPr lang="es-CL" dirty="0" smtClean="0"/>
              <a:t>).</a:t>
            </a:r>
          </a:p>
          <a:p>
            <a:pPr marL="0" indent="0" algn="just">
              <a:buNone/>
            </a:pPr>
            <a:r>
              <a:rPr lang="es-CL" dirty="0" smtClean="0"/>
              <a:t>Estas a su vez se dividen en PRIMARIAS Y SECUNDARIAS:</a:t>
            </a:r>
          </a:p>
          <a:p>
            <a:pPr marL="0" indent="0" algn="just">
              <a:buNone/>
            </a:pPr>
            <a:r>
              <a:rPr lang="es-CL" dirty="0">
                <a:solidFill>
                  <a:srgbClr val="FF0000"/>
                </a:solidFill>
              </a:rPr>
              <a:t>Primarias: </a:t>
            </a:r>
            <a:r>
              <a:rPr lang="es-CL" dirty="0" smtClean="0"/>
              <a:t>son </a:t>
            </a:r>
            <a:r>
              <a:rPr lang="es-CL" dirty="0"/>
              <a:t>también llamadas fuentes de primera mano. Son aquellos recursos documentales que han sido publicados por primera vez, sin ser filtrados, resumidos, evaluados o interpretados por algún individuo</a:t>
            </a:r>
            <a:r>
              <a:rPr lang="es-CL" dirty="0" smtClean="0"/>
              <a:t>.</a:t>
            </a:r>
          </a:p>
          <a:p>
            <a:pPr marL="0" indent="0" algn="just">
              <a:buNone/>
            </a:pPr>
            <a:r>
              <a:rPr lang="es-CL" dirty="0" smtClean="0">
                <a:solidFill>
                  <a:srgbClr val="FF0000"/>
                </a:solidFill>
              </a:rPr>
              <a:t>Secundarias</a:t>
            </a:r>
            <a:r>
              <a:rPr lang="es-CL" dirty="0">
                <a:solidFill>
                  <a:srgbClr val="FF0000"/>
                </a:solidFill>
              </a:rPr>
              <a:t>: </a:t>
            </a:r>
            <a:r>
              <a:rPr lang="es-CL" dirty="0"/>
              <a:t>tienen como principio recopilar, resumir y reorganizar información contenida en las fuentes primarias. Fueron creadas para facilitar el proceso de consulta, agilizando el acceso un mayor número de fuentes en un menor tiempo </a:t>
            </a:r>
          </a:p>
        </p:txBody>
      </p:sp>
    </p:spTree>
    <p:extLst>
      <p:ext uri="{BB962C8B-B14F-4D97-AF65-F5344CB8AC3E}">
        <p14:creationId xmlns:p14="http://schemas.microsoft.com/office/powerpoint/2010/main" val="278629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Fuentes de la </a:t>
            </a:r>
            <a:r>
              <a:rPr lang="es-CL" dirty="0" smtClean="0"/>
              <a:t>Historia:</a:t>
            </a:r>
            <a:endParaRPr lang="es-CL" dirty="0"/>
          </a:p>
        </p:txBody>
      </p:sp>
      <p:sp>
        <p:nvSpPr>
          <p:cNvPr id="3" name="Marcador de contenido 2"/>
          <p:cNvSpPr>
            <a:spLocks noGrp="1"/>
          </p:cNvSpPr>
          <p:nvPr>
            <p:ph sz="quarter" idx="1"/>
          </p:nvPr>
        </p:nvSpPr>
        <p:spPr>
          <a:xfrm>
            <a:off x="107504" y="1600200"/>
            <a:ext cx="8928992" cy="5141168"/>
          </a:xfrm>
        </p:spPr>
        <p:txBody>
          <a:bodyPr>
            <a:normAutofit/>
          </a:bodyPr>
          <a:lstStyle/>
          <a:p>
            <a:pPr algn="just"/>
            <a:r>
              <a:rPr lang="es-CL" dirty="0" smtClean="0">
                <a:solidFill>
                  <a:srgbClr val="FF0000"/>
                </a:solidFill>
              </a:rPr>
              <a:t>Fuentes </a:t>
            </a:r>
            <a:r>
              <a:rPr lang="es-CL" dirty="0">
                <a:solidFill>
                  <a:srgbClr val="FF0000"/>
                </a:solidFill>
              </a:rPr>
              <a:t>materiales: </a:t>
            </a:r>
            <a:r>
              <a:rPr lang="es-CL" dirty="0"/>
              <a:t>Son los restos arqueológicos (excavaciones, monumentos, tumbas, restos humanos, cerámicas, textiles, </a:t>
            </a:r>
            <a:r>
              <a:rPr lang="es-CL" dirty="0" smtClean="0"/>
              <a:t>arte, etc</a:t>
            </a:r>
            <a:r>
              <a:rPr lang="es-CL" dirty="0"/>
              <a:t>.) </a:t>
            </a:r>
          </a:p>
          <a:p>
            <a:pPr algn="just"/>
            <a:r>
              <a:rPr lang="es-CL" dirty="0" smtClean="0">
                <a:solidFill>
                  <a:srgbClr val="FF0000"/>
                </a:solidFill>
              </a:rPr>
              <a:t>Fuentes </a:t>
            </a:r>
            <a:r>
              <a:rPr lang="es-CL" dirty="0">
                <a:solidFill>
                  <a:srgbClr val="FF0000"/>
                </a:solidFill>
              </a:rPr>
              <a:t>orales: </a:t>
            </a:r>
            <a:r>
              <a:rPr lang="es-CL" dirty="0"/>
              <a:t>Son consideradas una de las primeras fuentes de la Historia. Son las llamadas tradiciones orales, propias de los pueblos que pasan su historia de padres a hijos, de generación en generación (leyendas, mitos, cuentos, cantos, etc.).</a:t>
            </a:r>
          </a:p>
          <a:p>
            <a:pPr algn="just"/>
            <a:endParaRPr lang="es-CL" dirty="0"/>
          </a:p>
        </p:txBody>
      </p:sp>
    </p:spTree>
    <p:extLst>
      <p:ext uri="{BB962C8B-B14F-4D97-AF65-F5344CB8AC3E}">
        <p14:creationId xmlns:p14="http://schemas.microsoft.com/office/powerpoint/2010/main" val="2608468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3">
      <a:dk1>
        <a:sysClr val="windowText" lastClr="000000"/>
      </a:dk1>
      <a:lt1>
        <a:sysClr val="window" lastClr="FFFFFF"/>
      </a:lt1>
      <a:dk2>
        <a:srgbClr val="005FA4"/>
      </a:dk2>
      <a:lt2>
        <a:srgbClr val="EBDDC3"/>
      </a:lt2>
      <a:accent1>
        <a:srgbClr val="005FA4"/>
      </a:accent1>
      <a:accent2>
        <a:srgbClr val="FF1854"/>
      </a:accent2>
      <a:accent3>
        <a:srgbClr val="81CF00"/>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6108</TotalTime>
  <Words>1667</Words>
  <Application>Microsoft Office PowerPoint</Application>
  <PresentationFormat>Presentación en pantalla (4:3)</PresentationFormat>
  <Paragraphs>127</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Calibri</vt:lpstr>
      <vt:lpstr>Tw Cen MT</vt:lpstr>
      <vt:lpstr>Wingdings</vt:lpstr>
      <vt:lpstr>Wingdings 2</vt:lpstr>
      <vt:lpstr>Intermedio</vt:lpstr>
      <vt:lpstr>Presentación de PowerPoint</vt:lpstr>
      <vt:lpstr>!URGENTE!</vt:lpstr>
      <vt:lpstr>Presentación:</vt:lpstr>
      <vt:lpstr>Reglas de la clase: </vt:lpstr>
      <vt:lpstr>¿Cuáles son las Unidades de estudio  que vamos a trabajar?</vt:lpstr>
      <vt:lpstr>¿Cómo vamos a trabajar y evaluar estos contenidos?</vt:lpstr>
      <vt:lpstr>Empecemos entonces: ¿ Qué es la Historia?</vt:lpstr>
      <vt:lpstr>Fuentes de la Historia:</vt:lpstr>
      <vt:lpstr>Fuentes de la Historia:</vt:lpstr>
      <vt:lpstr>Ejemplos de fuentes:</vt:lpstr>
      <vt:lpstr>Ejemplos de fuentes:</vt:lpstr>
      <vt:lpstr>Ejercitemos:</vt:lpstr>
      <vt:lpstr>Responde en tu cuaderno: ¿ A qué tipo de fuentes pertenecen los anteriores ejemplos? </vt:lpstr>
      <vt:lpstr>Líneas de tiempo: </vt:lpstr>
      <vt:lpstr>Líneas de tiempo: </vt:lpstr>
      <vt:lpstr>Primer trabajo con nota de la asignatura:</vt:lpstr>
      <vt:lpstr>Periodos, para confeccionar línea de tiempo historia universal siglo XX</vt:lpstr>
      <vt:lpstr>Periodos para confeccionar línea de tiempo historia de chile siglo XX</vt:lpstr>
      <vt:lpstr>Pauta de evaluación/ Línea del tiempo historia de Universal XX</vt:lpstr>
      <vt:lpstr>Pauta de evaluación/ Línea del tiempo historia de Chile S. XX</vt:lpstr>
      <vt:lpstr>¡Vamos con todo, sino pá que!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CLASE</dc:title>
  <dc:creator>C-dar</dc:creator>
  <cp:lastModifiedBy>PATRICIA ANTONIETA GALLEGUILLOS CORONA</cp:lastModifiedBy>
  <cp:revision>192</cp:revision>
  <dcterms:created xsi:type="dcterms:W3CDTF">2012-12-14T11:39:56Z</dcterms:created>
  <dcterms:modified xsi:type="dcterms:W3CDTF">2020-03-18T17:31:43Z</dcterms:modified>
</cp:coreProperties>
</file>