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7" r:id="rId3"/>
    <p:sldId id="302" r:id="rId4"/>
    <p:sldId id="287" r:id="rId5"/>
    <p:sldId id="288" r:id="rId6"/>
    <p:sldId id="257" r:id="rId7"/>
    <p:sldId id="292" r:id="rId8"/>
    <p:sldId id="276" r:id="rId9"/>
    <p:sldId id="277" r:id="rId10"/>
    <p:sldId id="303" r:id="rId11"/>
    <p:sldId id="278" r:id="rId12"/>
    <p:sldId id="283" r:id="rId13"/>
    <p:sldId id="284" r:id="rId14"/>
    <p:sldId id="275" r:id="rId15"/>
    <p:sldId id="282" r:id="rId16"/>
    <p:sldId id="280" r:id="rId17"/>
    <p:sldId id="281" r:id="rId18"/>
    <p:sldId id="279" r:id="rId19"/>
    <p:sldId id="258" r:id="rId20"/>
    <p:sldId id="274" r:id="rId21"/>
    <p:sldId id="260" r:id="rId22"/>
    <p:sldId id="285" r:id="rId23"/>
    <p:sldId id="261" r:id="rId24"/>
    <p:sldId id="293" r:id="rId25"/>
    <p:sldId id="309" r:id="rId26"/>
    <p:sldId id="310"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9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EFBAFE-6E7C-49F8-B430-C07B7E8CF9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120CBFB-FE75-4717-8EBF-8D357006C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BFC20E9-5329-4F99-B5FF-1A02AC7A6300}"/>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E8EC91B0-3F80-4C67-A6AC-D5B9DAEEF0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362C58B-64D2-4F09-9F97-33445A676B2E}"/>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134391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64AC7A-B592-465C-B36C-2A31052550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BF6FABD-98E4-4621-8528-482F8A68A0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4AD5D91-F283-416E-AB21-133811A641D9}"/>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B732554F-AE06-484E-94D8-775887A569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D8A88D4-4413-46E0-8F7A-6F2AA2379D08}"/>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177341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5CF9488-B611-49FA-8546-CD98DAD392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0B23B15A-26AD-46F4-9C7E-296DA2D6964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8A2B9FB-B59A-471F-84AA-4D91E54CFDE7}"/>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F72F919E-911E-4E4F-A4B1-87B1689C2F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7ADA865-6D13-45F6-8CA4-3BA2644D6DCA}"/>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189920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DB510A-5C9B-4794-9DC5-6B3D5CD9E5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D028FF2-1970-468E-A8CA-A52260029C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61E0436-A2CD-4CF8-BB98-55288E2F23CA}"/>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FA2E06CC-87ED-4480-9C8E-155F587E85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4F62DA1-0A94-4D53-995E-73142C0427FA}"/>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31270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DD7918-378E-40FD-B2A4-2F13A96D7E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0A18457-AE0C-4A32-B6AA-F5441503E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FD0E7379-92FC-4121-9365-D3DCA8590EB4}"/>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A12DB56D-1A4C-463B-AB75-C8600F044A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8402363-2186-4F5B-A636-08AF499FF176}"/>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24582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C1BD61-DBBD-42D3-9906-7BB5451E21B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9EFA7B6-6703-4A9F-B38F-1392CBDB4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F6497C3-9642-40ED-8F40-116EB6F8AEE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690DB097-CC02-462D-A01C-D215764DD6E2}"/>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6" name="Marcador de pie de página 5">
            <a:extLst>
              <a:ext uri="{FF2B5EF4-FFF2-40B4-BE49-F238E27FC236}">
                <a16:creationId xmlns:a16="http://schemas.microsoft.com/office/drawing/2014/main" xmlns="" id="{2CB4B552-3DC4-4EAF-B08F-25AD1FA50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3FA0DBFC-8461-4DF8-8548-6AE6801D6390}"/>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415704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B5991-D747-48F2-BDED-C6C48C1C50C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7F33F23-5E8A-46AB-9848-5CB88D7F8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4AF6369-20BD-4DFE-B3E7-9D8CF8E463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AE969B5E-B599-426F-95ED-E36E78038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81690B8-F8F1-408F-8C5F-75B16E42DE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181DB5F0-F6F8-46AC-990D-0F2F4C8B697A}"/>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8" name="Marcador de pie de página 7">
            <a:extLst>
              <a:ext uri="{FF2B5EF4-FFF2-40B4-BE49-F238E27FC236}">
                <a16:creationId xmlns:a16="http://schemas.microsoft.com/office/drawing/2014/main" xmlns="" id="{396C5D9D-CC16-432D-868B-D0C69EB707D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45727318-1C91-45E7-AC9F-A2886D36B1D6}"/>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369923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640D31-1876-4D0E-8183-417AC819A9C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D67FABF5-05F8-41B0-B1E1-5EFEAA6DB215}"/>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4" name="Marcador de pie de página 3">
            <a:extLst>
              <a:ext uri="{FF2B5EF4-FFF2-40B4-BE49-F238E27FC236}">
                <a16:creationId xmlns:a16="http://schemas.microsoft.com/office/drawing/2014/main" xmlns="" id="{2DB0D852-09E4-4808-8871-F478A913E6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F09C260D-FDB8-41DC-9992-67EDF33FDA63}"/>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323663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964ECE1-D937-458B-966D-2DF34EF83745}"/>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3" name="Marcador de pie de página 2">
            <a:extLst>
              <a:ext uri="{FF2B5EF4-FFF2-40B4-BE49-F238E27FC236}">
                <a16:creationId xmlns:a16="http://schemas.microsoft.com/office/drawing/2014/main" xmlns="" id="{0AAD2891-BA94-4704-B774-14CCF3AC400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73E38445-222F-49E0-AF0A-913F5DFE9887}"/>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9286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21D9E-DCC2-4641-89C1-F9CD43A1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E8B5EA1-56DF-45AE-AE38-C6F102BDE3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9D60169E-17E7-4805-BC09-7EFAFA10F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B5B3670-3981-4DC7-A9EE-8012F67DC9A1}"/>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6" name="Marcador de pie de página 5">
            <a:extLst>
              <a:ext uri="{FF2B5EF4-FFF2-40B4-BE49-F238E27FC236}">
                <a16:creationId xmlns:a16="http://schemas.microsoft.com/office/drawing/2014/main" xmlns="" id="{33273CF9-B307-4FDA-9C2D-E444604213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5C12F20-2862-4BBE-B788-047912D3D81B}"/>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156435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0218A8-C375-48A1-8476-987D86560B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4CA75003-010D-4338-9E74-FD103D985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1A6E575A-8255-4CDA-9721-0727ED1FA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0941CD1-680E-4988-A184-2591A32E5097}"/>
              </a:ext>
            </a:extLst>
          </p:cNvPr>
          <p:cNvSpPr>
            <a:spLocks noGrp="1"/>
          </p:cNvSpPr>
          <p:nvPr>
            <p:ph type="dt" sz="half" idx="10"/>
          </p:nvPr>
        </p:nvSpPr>
        <p:spPr/>
        <p:txBody>
          <a:bodyPr/>
          <a:lstStyle/>
          <a:p>
            <a:fld id="{9A842DD5-16A9-45A0-8D4A-E02752A3930A}" type="datetimeFigureOut">
              <a:rPr lang="es-ES" smtClean="0"/>
              <a:t>03/04/2020</a:t>
            </a:fld>
            <a:endParaRPr lang="es-ES"/>
          </a:p>
        </p:txBody>
      </p:sp>
      <p:sp>
        <p:nvSpPr>
          <p:cNvPr id="6" name="Marcador de pie de página 5">
            <a:extLst>
              <a:ext uri="{FF2B5EF4-FFF2-40B4-BE49-F238E27FC236}">
                <a16:creationId xmlns:a16="http://schemas.microsoft.com/office/drawing/2014/main" xmlns="" id="{EE214CF9-EB57-49F8-88FD-D5333D7DA8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59998AC-F1FE-45FE-A360-CF70B4E60FED}"/>
              </a:ext>
            </a:extLst>
          </p:cNvPr>
          <p:cNvSpPr>
            <a:spLocks noGrp="1"/>
          </p:cNvSpPr>
          <p:nvPr>
            <p:ph type="sldNum" sz="quarter" idx="12"/>
          </p:nvPr>
        </p:nvSpPr>
        <p:spPr/>
        <p:txBody>
          <a:bodyPr/>
          <a:lstStyle/>
          <a:p>
            <a:fld id="{FD0090A5-7DE3-4CB7-9EEB-70499226ECBE}" type="slidenum">
              <a:rPr lang="es-ES" smtClean="0"/>
              <a:t>‹Nº›</a:t>
            </a:fld>
            <a:endParaRPr lang="es-ES"/>
          </a:p>
        </p:txBody>
      </p:sp>
    </p:spTree>
    <p:extLst>
      <p:ext uri="{BB962C8B-B14F-4D97-AF65-F5344CB8AC3E}">
        <p14:creationId xmlns:p14="http://schemas.microsoft.com/office/powerpoint/2010/main" val="248319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ED182E8-3979-4576-8686-8FCF7815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59E8E31-8886-4EDC-9BA2-ABF296AC1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B8F8079-F4B6-4E42-BB50-1FB961416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42DD5-16A9-45A0-8D4A-E02752A3930A}" type="datetimeFigureOut">
              <a:rPr lang="es-ES" smtClean="0"/>
              <a:t>03/04/2020</a:t>
            </a:fld>
            <a:endParaRPr lang="es-ES"/>
          </a:p>
        </p:txBody>
      </p:sp>
      <p:sp>
        <p:nvSpPr>
          <p:cNvPr id="5" name="Marcador de pie de página 4">
            <a:extLst>
              <a:ext uri="{FF2B5EF4-FFF2-40B4-BE49-F238E27FC236}">
                <a16:creationId xmlns:a16="http://schemas.microsoft.com/office/drawing/2014/main" xmlns="" id="{585C38E7-8346-4414-97DC-46E9FF366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06118D58-5A25-4E4F-A67A-73B7131D7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090A5-7DE3-4CB7-9EEB-70499226ECBE}" type="slidenum">
              <a:rPr lang="es-ES" smtClean="0"/>
              <a:t>‹Nº›</a:t>
            </a:fld>
            <a:endParaRPr lang="es-ES"/>
          </a:p>
        </p:txBody>
      </p:sp>
    </p:spTree>
    <p:extLst>
      <p:ext uri="{BB962C8B-B14F-4D97-AF65-F5344CB8AC3E}">
        <p14:creationId xmlns:p14="http://schemas.microsoft.com/office/powerpoint/2010/main" val="121293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oanahistorialab@Gmail.com"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49916C53-C560-460A-B5E2-FF1CF2255E3A}"/>
              </a:ext>
            </a:extLst>
          </p:cNvPr>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1758657" y="500395"/>
            <a:ext cx="577655" cy="733191"/>
          </a:xfrm>
          <a:prstGeom prst="rect">
            <a:avLst/>
          </a:prstGeom>
          <a:noFill/>
          <a:ln>
            <a:noFill/>
          </a:ln>
        </p:spPr>
      </p:pic>
      <p:sp>
        <p:nvSpPr>
          <p:cNvPr id="6" name="CuadroTexto 5">
            <a:extLst>
              <a:ext uri="{FF2B5EF4-FFF2-40B4-BE49-F238E27FC236}">
                <a16:creationId xmlns:a16="http://schemas.microsoft.com/office/drawing/2014/main" xmlns="" id="{1A843F9A-0229-4F1E-963B-C180285E701B}"/>
              </a:ext>
            </a:extLst>
          </p:cNvPr>
          <p:cNvSpPr txBox="1"/>
          <p:nvPr/>
        </p:nvSpPr>
        <p:spPr>
          <a:xfrm flipH="1">
            <a:off x="2495600" y="466951"/>
            <a:ext cx="2357388" cy="715837"/>
          </a:xfrm>
          <a:prstGeom prst="rect">
            <a:avLst/>
          </a:prstGeom>
          <a:noFill/>
        </p:spPr>
        <p:txBody>
          <a:bodyPr wrap="square" rtlCol="0">
            <a:spAutoFit/>
          </a:bodyPr>
          <a:lstStyle/>
          <a:p>
            <a:pPr algn="just"/>
            <a:r>
              <a:rPr lang="es-ES" sz="1013" dirty="0"/>
              <a:t>Liceo Andrés Bello A-94</a:t>
            </a:r>
          </a:p>
          <a:p>
            <a:pPr algn="just"/>
            <a:r>
              <a:rPr lang="es-ES" sz="1013" dirty="0"/>
              <a:t>Coordinación Técnica Pedagógica</a:t>
            </a:r>
          </a:p>
          <a:p>
            <a:pPr algn="just"/>
            <a:r>
              <a:rPr lang="es-ES" sz="1013" dirty="0"/>
              <a:t>Departamento de Historia</a:t>
            </a:r>
          </a:p>
          <a:p>
            <a:pPr algn="just"/>
            <a:r>
              <a:rPr lang="es-ES" sz="1013" dirty="0"/>
              <a:t>Srta. Joana Martínez</a:t>
            </a:r>
          </a:p>
        </p:txBody>
      </p:sp>
      <p:sp>
        <p:nvSpPr>
          <p:cNvPr id="4" name="Rectángulo 3">
            <a:extLst>
              <a:ext uri="{FF2B5EF4-FFF2-40B4-BE49-F238E27FC236}">
                <a16:creationId xmlns:a16="http://schemas.microsoft.com/office/drawing/2014/main" xmlns="" id="{38A7B4FE-B8D2-4D09-91FA-2E47B59C96AD}"/>
              </a:ext>
            </a:extLst>
          </p:cNvPr>
          <p:cNvSpPr/>
          <p:nvPr/>
        </p:nvSpPr>
        <p:spPr>
          <a:xfrm>
            <a:off x="3869637" y="2253050"/>
            <a:ext cx="4626665" cy="1569660"/>
          </a:xfrm>
          <a:prstGeom prst="rect">
            <a:avLst/>
          </a:prstGeom>
        </p:spPr>
        <p:txBody>
          <a:bodyPr wrap="square">
            <a:spAutoFit/>
          </a:bodyPr>
          <a:lstStyle/>
          <a:p>
            <a:pPr algn="ctr"/>
            <a:r>
              <a:rPr lang="es-CL" sz="2700" b="1" dirty="0"/>
              <a:t>TALLER DE FORMACIÓN CIUDADANA</a:t>
            </a:r>
          </a:p>
          <a:p>
            <a:pPr algn="ctr"/>
            <a:r>
              <a:rPr lang="es-CL" sz="2700" b="1" dirty="0"/>
              <a:t>SEGUNDO MEDIO “A”</a:t>
            </a:r>
            <a:endParaRPr lang="es-CL" sz="1500" dirty="0"/>
          </a:p>
          <a:p>
            <a:pPr algn="just"/>
            <a:endParaRPr lang="es-ES" sz="1500" dirty="0"/>
          </a:p>
        </p:txBody>
      </p:sp>
    </p:spTree>
    <p:extLst>
      <p:ext uri="{BB962C8B-B14F-4D97-AF65-F5344CB8AC3E}">
        <p14:creationId xmlns:p14="http://schemas.microsoft.com/office/powerpoint/2010/main" val="363647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h3.ggpht.com/-xi9WPHvSWjc/TfZ3wSEfqJI/AAAAAAAAYuo/yvXBwHSEu3s/pensar%252520-%252520blogdeimagenes%252520%2525285%252529_thumb.jpg?imgmax=800"/>
          <p:cNvPicPr>
            <a:picLocks noChangeAspect="1" noChangeArrowheads="1"/>
          </p:cNvPicPr>
          <p:nvPr/>
        </p:nvPicPr>
        <p:blipFill>
          <a:blip r:embed="rId2" cstate="print">
            <a:lum bright="-10000"/>
          </a:blip>
          <a:srcRect/>
          <a:stretch>
            <a:fillRect/>
          </a:stretch>
        </p:blipFill>
        <p:spPr bwMode="auto">
          <a:xfrm>
            <a:off x="7124849" y="893135"/>
            <a:ext cx="2713813" cy="4346982"/>
          </a:xfrm>
          <a:prstGeom prst="rect">
            <a:avLst/>
          </a:prstGeom>
          <a:noFill/>
          <a:ln w="9525">
            <a:noFill/>
            <a:miter lim="800000"/>
            <a:headEnd/>
            <a:tailEnd/>
          </a:ln>
        </p:spPr>
      </p:pic>
      <p:sp>
        <p:nvSpPr>
          <p:cNvPr id="5" name="4 CuadroTexto"/>
          <p:cNvSpPr txBox="1"/>
          <p:nvPr/>
        </p:nvSpPr>
        <p:spPr>
          <a:xfrm>
            <a:off x="2438400" y="1269799"/>
            <a:ext cx="4040372" cy="3970318"/>
          </a:xfrm>
          <a:prstGeom prst="rect">
            <a:avLst/>
          </a:prstGeom>
          <a:noFill/>
        </p:spPr>
        <p:txBody>
          <a:bodyPr wrap="square" rtlCol="0">
            <a:spAutoFit/>
          </a:bodyPr>
          <a:lstStyle/>
          <a:p>
            <a:r>
              <a:rPr lang="es-CL" sz="2800" b="1" dirty="0"/>
              <a:t>Teniendo en cuenta lo analizado en relación a los tres conceptos anteriores….</a:t>
            </a:r>
          </a:p>
          <a:p>
            <a:endParaRPr lang="es-CL" sz="2800" dirty="0"/>
          </a:p>
          <a:p>
            <a:r>
              <a:rPr lang="es-CL" sz="2800" b="1" dirty="0">
                <a:solidFill>
                  <a:srgbClr val="FF0000"/>
                </a:solidFill>
              </a:rPr>
              <a:t>¿Qué diferencia(s) existe(n) entre los conceptos de Estado, nación y gobierno?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619126"/>
            <a:ext cx="8178800" cy="5507038"/>
          </a:xfrm>
        </p:spPr>
        <p:txBody>
          <a:bodyPr/>
          <a:lstStyle/>
          <a:p>
            <a:pPr lvl="0" algn="just"/>
            <a:r>
              <a:rPr lang="es-ES" u="sng" dirty="0"/>
              <a:t>4.- Soberanía: </a:t>
            </a:r>
            <a:r>
              <a:rPr lang="es-ES" dirty="0"/>
              <a:t>Facultad que tiene el Estado para tomar decisiones y hacerlas ejecutar dentro del territorio, como asimismo para relacionarse en un plano de igualdad jurídica con los demás estados, por lo que está asociado también al concepto de poder. </a:t>
            </a:r>
          </a:p>
          <a:p>
            <a:pPr lvl="0" algn="just"/>
            <a:endParaRPr lang="es-ES" u="sng" dirty="0"/>
          </a:p>
          <a:p>
            <a:pPr lvl="0" algn="just"/>
            <a:endParaRPr lang="es-ES" dirty="0"/>
          </a:p>
          <a:p>
            <a:pPr lvl="0" algn="just"/>
            <a:r>
              <a:rPr lang="es-ES" dirty="0"/>
              <a:t>		     Interna</a:t>
            </a:r>
          </a:p>
          <a:p>
            <a:pPr lvl="0" algn="just"/>
            <a:r>
              <a:rPr lang="es-ES" dirty="0"/>
              <a:t>Soberanía</a:t>
            </a:r>
          </a:p>
          <a:p>
            <a:pPr lvl="0" algn="just"/>
            <a:r>
              <a:rPr lang="es-ES" dirty="0"/>
              <a:t>		     Externa</a:t>
            </a:r>
          </a:p>
        </p:txBody>
      </p:sp>
      <p:cxnSp>
        <p:nvCxnSpPr>
          <p:cNvPr id="5" name="Conector recto de flecha 4"/>
          <p:cNvCxnSpPr/>
          <p:nvPr/>
        </p:nvCxnSpPr>
        <p:spPr>
          <a:xfrm flipV="1">
            <a:off x="3349625" y="3133725"/>
            <a:ext cx="730250" cy="412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ector recto de flecha 5"/>
          <p:cNvCxnSpPr/>
          <p:nvPr/>
        </p:nvCxnSpPr>
        <p:spPr>
          <a:xfrm>
            <a:off x="3349625" y="3546475"/>
            <a:ext cx="730250" cy="209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2" cstate="print"/>
          <a:stretch>
            <a:fillRect/>
          </a:stretch>
        </p:blipFill>
        <p:spPr>
          <a:xfrm>
            <a:off x="5682266" y="2407445"/>
            <a:ext cx="4477734" cy="3116261"/>
          </a:xfrm>
          <a:prstGeom prst="rect">
            <a:avLst/>
          </a:prstGeom>
        </p:spPr>
      </p:pic>
    </p:spTree>
    <p:extLst>
      <p:ext uri="{BB962C8B-B14F-4D97-AF65-F5344CB8AC3E}">
        <p14:creationId xmlns:p14="http://schemas.microsoft.com/office/powerpoint/2010/main" val="3067778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800" decel="100000"/>
                                        <p:tgtEl>
                                          <p:spTgt spid="3">
                                            <p:txEl>
                                              <p:pRg st="4" end="4"/>
                                            </p:txEl>
                                          </p:spTgt>
                                        </p:tgtEl>
                                      </p:cBhvr>
                                    </p:animEffect>
                                    <p:anim calcmode="lin" valueType="num">
                                      <p:cBhvr>
                                        <p:cTn id="1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800" decel="100000"/>
                                        <p:tgtEl>
                                          <p:spTgt spid="3">
                                            <p:txEl>
                                              <p:pRg st="3" end="3"/>
                                            </p:txEl>
                                          </p:spTgt>
                                        </p:tgtEl>
                                      </p:cBhvr>
                                    </p:animEffect>
                                    <p:anim calcmode="lin" valueType="num">
                                      <p:cBhvr>
                                        <p:cTn id="3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800" decel="100000"/>
                                        <p:tgtEl>
                                          <p:spTgt spid="6"/>
                                        </p:tgtEl>
                                      </p:cBhvr>
                                    </p:animEffect>
                                    <p:anim calcmode="lin" valueType="num">
                                      <p:cBhvr>
                                        <p:cTn id="44" dur="800" decel="100000" fill="hold"/>
                                        <p:tgtEl>
                                          <p:spTgt spid="6"/>
                                        </p:tgtEl>
                                        <p:attrNameLst>
                                          <p:attrName>style.rotation</p:attrName>
                                        </p:attrNameLst>
                                      </p:cBhvr>
                                      <p:tavLst>
                                        <p:tav tm="0">
                                          <p:val>
                                            <p:fltVal val="-90"/>
                                          </p:val>
                                        </p:tav>
                                        <p:tav tm="100000">
                                          <p:val>
                                            <p:fltVal val="0"/>
                                          </p:val>
                                        </p:tav>
                                      </p:tavLst>
                                    </p:anim>
                                    <p:anim calcmode="lin" valueType="num">
                                      <p:cBhvr>
                                        <p:cTn id="45" dur="800" decel="100000" fill="hold"/>
                                        <p:tgtEl>
                                          <p:spTgt spid="6"/>
                                        </p:tgtEl>
                                        <p:attrNameLst>
                                          <p:attrName>ppt_x</p:attrName>
                                        </p:attrNameLst>
                                      </p:cBhvr>
                                      <p:tavLst>
                                        <p:tav tm="0">
                                          <p:val>
                                            <p:strVal val="#ppt_x+0.4"/>
                                          </p:val>
                                        </p:tav>
                                        <p:tav tm="100000">
                                          <p:val>
                                            <p:strVal val="#ppt_x-0.05"/>
                                          </p:val>
                                        </p:tav>
                                      </p:tavLst>
                                    </p:anim>
                                    <p:anim calcmode="lin" valueType="num">
                                      <p:cBhvr>
                                        <p:cTn id="46" dur="800" decel="100000" fill="hold"/>
                                        <p:tgtEl>
                                          <p:spTgt spid="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800" decel="100000"/>
                                        <p:tgtEl>
                                          <p:spTgt spid="3">
                                            <p:txEl>
                                              <p:pRg st="5" end="5"/>
                                            </p:txEl>
                                          </p:spTgt>
                                        </p:tgtEl>
                                      </p:cBhvr>
                                    </p:animEffect>
                                    <p:anim calcmode="lin" valueType="num">
                                      <p:cBhvr>
                                        <p:cTn id="5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heel(4)">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0688" y="489099"/>
            <a:ext cx="7549117" cy="3170099"/>
          </a:xfrm>
          <a:prstGeom prst="rect">
            <a:avLst/>
          </a:prstGeom>
          <a:noFill/>
        </p:spPr>
        <p:txBody>
          <a:bodyPr wrap="square" rtlCol="0">
            <a:spAutoFit/>
          </a:bodyPr>
          <a:lstStyle/>
          <a:p>
            <a:pPr algn="just"/>
            <a:r>
              <a:rPr lang="es-CL" sz="2000" b="1" dirty="0"/>
              <a:t>5.- Ley: </a:t>
            </a:r>
            <a:r>
              <a:rPr lang="es-CL" sz="2000" dirty="0"/>
              <a:t>El concepto de ley proviene del latín </a:t>
            </a:r>
            <a:r>
              <a:rPr lang="es-CL" sz="2000" b="1" i="1" dirty="0" err="1"/>
              <a:t>lex</a:t>
            </a:r>
            <a:r>
              <a:rPr lang="es-CL" sz="2000" b="1" dirty="0"/>
              <a:t> </a:t>
            </a:r>
            <a:r>
              <a:rPr lang="es-CL" sz="2000" dirty="0"/>
              <a:t>y dentro del ámbito jurídico puede ser definido como aquellas </a:t>
            </a:r>
            <a:r>
              <a:rPr lang="es-CL" sz="2000" b="1" dirty="0"/>
              <a:t>normas generales y de carácter obligatorio que han sido dictaminadas por el poder correspondiente</a:t>
            </a:r>
            <a:r>
              <a:rPr lang="es-CL" sz="2000" dirty="0"/>
              <a:t> con el objetivo de establecer órganos que permitan alcanzar determinadas metas o para la regulación de las conductas humanas. En caso de que las leyes no sean cumplidas, la fuerza pública tiene el deber y obligación de sancionar a la persona o institución correspondiente.</a:t>
            </a:r>
            <a:br>
              <a:rPr lang="es-CL" sz="2000" dirty="0"/>
            </a:br>
            <a:r>
              <a:rPr lang="es-CL" sz="2000" dirty="0"/>
              <a:t/>
            </a:r>
            <a:br>
              <a:rPr lang="es-CL" sz="2000" dirty="0"/>
            </a:br>
            <a:endParaRPr lang="es-CL" sz="2000" b="1" dirty="0"/>
          </a:p>
        </p:txBody>
      </p:sp>
      <p:pic>
        <p:nvPicPr>
          <p:cNvPr id="2050" name="Picture 2" descr="http://www.lenguajejuridico.com/wp-content/uploads/2014/05/todos-debemos-cumplir-la-ley.jpg"/>
          <p:cNvPicPr>
            <a:picLocks noChangeAspect="1" noChangeArrowheads="1"/>
          </p:cNvPicPr>
          <p:nvPr/>
        </p:nvPicPr>
        <p:blipFill>
          <a:blip r:embed="rId2" cstate="print">
            <a:lum bright="-20000"/>
          </a:blip>
          <a:srcRect/>
          <a:stretch>
            <a:fillRect/>
          </a:stretch>
        </p:blipFill>
        <p:spPr bwMode="auto">
          <a:xfrm>
            <a:off x="3550904" y="3638550"/>
            <a:ext cx="5715000" cy="28898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800" decel="100000"/>
                                        <p:tgtEl>
                                          <p:spTgt spid="2050"/>
                                        </p:tgtEl>
                                      </p:cBhvr>
                                    </p:animEffect>
                                    <p:anim calcmode="lin" valueType="num">
                                      <p:cBhvr>
                                        <p:cTn id="13" dur="800" decel="100000" fill="hold"/>
                                        <p:tgtEl>
                                          <p:spTgt spid="2050"/>
                                        </p:tgtEl>
                                        <p:attrNameLst>
                                          <p:attrName>style.rotation</p:attrName>
                                        </p:attrNameLst>
                                      </p:cBhvr>
                                      <p:tavLst>
                                        <p:tav tm="0">
                                          <p:val>
                                            <p:fltVal val="-90"/>
                                          </p:val>
                                        </p:tav>
                                        <p:tav tm="100000">
                                          <p:val>
                                            <p:fltVal val="0"/>
                                          </p:val>
                                        </p:tav>
                                      </p:tavLst>
                                    </p:anim>
                                    <p:anim calcmode="lin" valueType="num">
                                      <p:cBhvr>
                                        <p:cTn id="14" dur="800" decel="100000" fill="hold"/>
                                        <p:tgtEl>
                                          <p:spTgt spid="2050"/>
                                        </p:tgtEl>
                                        <p:attrNameLst>
                                          <p:attrName>ppt_x</p:attrName>
                                        </p:attrNameLst>
                                      </p:cBhvr>
                                      <p:tavLst>
                                        <p:tav tm="0">
                                          <p:val>
                                            <p:strVal val="#ppt_x+0.4"/>
                                          </p:val>
                                        </p:tav>
                                        <p:tav tm="100000">
                                          <p:val>
                                            <p:strVal val="#ppt_x-0.05"/>
                                          </p:val>
                                        </p:tav>
                                      </p:tavLst>
                                    </p:anim>
                                    <p:anim calcmode="lin" valueType="num">
                                      <p:cBhvr>
                                        <p:cTn id="15" dur="800" decel="100000" fill="hold"/>
                                        <p:tgtEl>
                                          <p:spTgt spid="205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85508" y="467833"/>
            <a:ext cx="8527312" cy="6463308"/>
          </a:xfrm>
          <a:prstGeom prst="rect">
            <a:avLst/>
          </a:prstGeom>
        </p:spPr>
        <p:txBody>
          <a:bodyPr wrap="square">
            <a:spAutoFit/>
          </a:bodyPr>
          <a:lstStyle/>
          <a:p>
            <a:r>
              <a:rPr lang="es-CL" b="1" u="sng" dirty="0"/>
              <a:t>Características de las leyes:</a:t>
            </a:r>
          </a:p>
          <a:p>
            <a:endParaRPr lang="es-CL" b="1" dirty="0"/>
          </a:p>
          <a:p>
            <a:pPr algn="just">
              <a:buFont typeface="Arial" charset="0"/>
              <a:buChar char="•"/>
            </a:pPr>
            <a:r>
              <a:rPr lang="es-CL" dirty="0"/>
              <a:t>Son </a:t>
            </a:r>
            <a:r>
              <a:rPr lang="es-CL" b="1" u="sng" dirty="0"/>
              <a:t>obligatorias,</a:t>
            </a:r>
            <a:r>
              <a:rPr lang="es-CL" b="1" dirty="0"/>
              <a:t> </a:t>
            </a:r>
            <a:r>
              <a:rPr lang="es-CL" dirty="0"/>
              <a:t>esto implica que todas y cada una de las personas deben respetar y cumplir las leyes, incluso cuando éstas estén en contra de su propia voluntad.</a:t>
            </a:r>
          </a:p>
          <a:p>
            <a:pPr algn="just">
              <a:buFont typeface="Arial" charset="0"/>
              <a:buChar char="•"/>
            </a:pPr>
            <a:endParaRPr lang="es-CL" dirty="0"/>
          </a:p>
          <a:p>
            <a:pPr algn="just">
              <a:buFont typeface="Arial" charset="0"/>
              <a:buChar char="•"/>
            </a:pPr>
            <a:r>
              <a:rPr lang="es-CL" dirty="0"/>
              <a:t>Son </a:t>
            </a:r>
            <a:r>
              <a:rPr lang="es-CL" b="1" u="sng" dirty="0"/>
              <a:t>impersonales</a:t>
            </a:r>
            <a:r>
              <a:rPr lang="es-CL" dirty="0"/>
              <a:t> por el simple hecho de que las leyes no son creadas para aplicarse a una determinada persona, sino a un número indeterminado de estas.</a:t>
            </a:r>
          </a:p>
          <a:p>
            <a:pPr algn="just">
              <a:buFont typeface="Arial" charset="0"/>
              <a:buChar char="•"/>
            </a:pPr>
            <a:endParaRPr lang="es-CL" dirty="0"/>
          </a:p>
          <a:p>
            <a:pPr algn="just">
              <a:buFont typeface="Arial" charset="0"/>
              <a:buChar char="•"/>
            </a:pPr>
            <a:r>
              <a:rPr lang="es-CL" dirty="0"/>
              <a:t>Se dice que las leyes son </a:t>
            </a:r>
            <a:r>
              <a:rPr lang="es-CL" b="1" u="sng" dirty="0"/>
              <a:t>abstractas</a:t>
            </a:r>
            <a:r>
              <a:rPr lang="es-CL" b="1" dirty="0"/>
              <a:t> </a:t>
            </a:r>
            <a:r>
              <a:rPr lang="es-CL" dirty="0"/>
              <a:t>porque se aplican a todos aquellos casos que recaigan sobre los supuestos determinados en las normas, lo que implica un número de casos no establecidos ni particularizados.</a:t>
            </a:r>
          </a:p>
          <a:p>
            <a:pPr algn="just">
              <a:buFont typeface="Arial" charset="0"/>
              <a:buChar char="•"/>
            </a:pPr>
            <a:endParaRPr lang="es-CL" dirty="0"/>
          </a:p>
          <a:p>
            <a:pPr algn="just">
              <a:buFont typeface="Arial" charset="0"/>
              <a:buChar char="•"/>
            </a:pPr>
            <a:r>
              <a:rPr lang="es-CL" dirty="0"/>
              <a:t>La </a:t>
            </a:r>
            <a:r>
              <a:rPr lang="es-CL" b="1" u="sng" dirty="0"/>
              <a:t>permanencia</a:t>
            </a:r>
            <a:r>
              <a:rPr lang="es-CL" dirty="0"/>
              <a:t>, es otra cualidad de las leyes, lo cual alude a que estas son formuladas con carácter indefinido y permanente. Sólo dejan de tener vigencia cuando son subrogadas, abrogadas o derogadas a partir de leyes posteriores.</a:t>
            </a:r>
          </a:p>
          <a:p>
            <a:pPr algn="just">
              <a:buFont typeface="Arial" charset="0"/>
              <a:buChar char="•"/>
            </a:pPr>
            <a:endParaRPr lang="es-CL" dirty="0"/>
          </a:p>
          <a:p>
            <a:pPr algn="just">
              <a:buFont typeface="Arial" charset="0"/>
              <a:buChar char="•"/>
            </a:pPr>
            <a:r>
              <a:rPr lang="es-CL" dirty="0"/>
              <a:t>Por último, otra característica de las leyes son su </a:t>
            </a:r>
            <a:r>
              <a:rPr lang="es-CL" b="1" u="sng" dirty="0"/>
              <a:t>generalidad</a:t>
            </a:r>
            <a:r>
              <a:rPr lang="es-CL" b="1" dirty="0"/>
              <a:t>,</a:t>
            </a:r>
            <a:r>
              <a:rPr lang="es-CL" dirty="0"/>
              <a:t> esto implica que son aplicables a todos aquellos individuos que presenten las condiciones determinadas en ellas mismas.</a:t>
            </a:r>
          </a:p>
          <a:p>
            <a:pPr algn="just"/>
            <a:endParaRPr lang="es-CL" dirty="0"/>
          </a:p>
          <a:p>
            <a:r>
              <a:rPr lang="es-CL" dirty="0"/>
              <a:t/>
            </a:r>
            <a:br>
              <a:rPr lang="es-CL" dirty="0"/>
            </a:br>
            <a:r>
              <a:rPr lang="es-CL" dirty="0"/>
              <a:t/>
            </a:r>
            <a:br>
              <a:rPr lang="es-CL" dirty="0"/>
            </a:br>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6744" y="838518"/>
            <a:ext cx="5791200" cy="1371600"/>
          </a:xfrm>
        </p:spPr>
        <p:txBody>
          <a:bodyPr>
            <a:normAutofit/>
          </a:bodyPr>
          <a:lstStyle/>
          <a:p>
            <a:pPr algn="ctr"/>
            <a:r>
              <a:rPr lang="es-ES" sz="2400" dirty="0"/>
              <a:t>ELEMENTOS CONSTITUTIVOS DEL ESTADO:</a:t>
            </a:r>
            <a:br>
              <a:rPr lang="es-ES" sz="2400" dirty="0"/>
            </a:br>
            <a:endParaRPr lang="es-ES" sz="2400" dirty="0"/>
          </a:p>
        </p:txBody>
      </p:sp>
      <p:sp>
        <p:nvSpPr>
          <p:cNvPr id="3" name="Marcador de contenido 2"/>
          <p:cNvSpPr>
            <a:spLocks noGrp="1"/>
          </p:cNvSpPr>
          <p:nvPr>
            <p:ph idx="1"/>
          </p:nvPr>
        </p:nvSpPr>
        <p:spPr>
          <a:xfrm>
            <a:off x="2321442" y="2456122"/>
            <a:ext cx="7620000" cy="2530548"/>
          </a:xfrm>
        </p:spPr>
        <p:txBody>
          <a:bodyPr>
            <a:normAutofit lnSpcReduction="10000"/>
          </a:bodyPr>
          <a:lstStyle/>
          <a:p>
            <a:pPr marL="457200" indent="-457200" algn="just">
              <a:buAutoNum type="alphaLcParenR"/>
            </a:pPr>
            <a:r>
              <a:rPr lang="es-ES" dirty="0"/>
              <a:t>Población (nación, comunidad).</a:t>
            </a:r>
          </a:p>
          <a:p>
            <a:pPr marL="457200" indent="-457200" algn="just">
              <a:buAutoNum type="alphaLcParenR"/>
            </a:pPr>
            <a:r>
              <a:rPr lang="es-ES" dirty="0"/>
              <a:t>Territorio delimitado.</a:t>
            </a:r>
          </a:p>
          <a:p>
            <a:pPr marL="457200" indent="-457200" algn="just">
              <a:buAutoNum type="alphaLcParenR"/>
            </a:pPr>
            <a:r>
              <a:rPr lang="es-ES" dirty="0"/>
              <a:t>Soberanía interna (leyes, órganos, instituciones) y externa (defensa de su territorio, igualdad de condiciones).</a:t>
            </a:r>
          </a:p>
          <a:p>
            <a:pPr marL="457200" indent="-457200" algn="just">
              <a:buAutoNum type="alphaLcParenR"/>
            </a:pPr>
            <a:r>
              <a:rPr lang="es-ES" dirty="0"/>
              <a:t>Fin social: bien común.</a:t>
            </a:r>
          </a:p>
          <a:p>
            <a:pPr marL="457200" indent="-457200" algn="just">
              <a:buAutoNum type="alphaLcParenR"/>
            </a:pPr>
            <a:endParaRPr lang="es-ES" dirty="0"/>
          </a:p>
          <a:p>
            <a:endParaRPr lang="es-ES" dirty="0"/>
          </a:p>
        </p:txBody>
      </p:sp>
      <p:sp>
        <p:nvSpPr>
          <p:cNvPr id="6146" name="AutoShape 2" descr="data:image/jpeg;base64,/9j/4AAQSkZJRgABAQAAAQABAAD/2wCEAAkGBxQTEhUUExQVFhUXFxoYGRgXGBseHxwhIhcdGSAXHRkbHCghGCAnHxsZITEhJSkvLi4uHCIzODMsNyktLisBCgoKDg0OGxAQGzImICQ0NzE0NDcyNzI0My8sLSwwLDcsLDQsNCwsLC8rNCwsLDQsLCwsLC8sLCwsLCwsLCwsLP/AABEIAOAA4QMBIgACEQEDEQH/xAAcAAACAgMBAQAAAAAAAAAAAAAFBgAEAQIHAwj/xABFEAACAgAEBQIEBAIIAwUJAAABAgMRAAQSIQUTIjFBBlEjMmFxBxRCgVKRJDNicoKhscEVk9IWNFSD0VNkdJKjstPh8P/EABoBAAIDAQEAAAAAAAAAAAAAAAMEAAECBQb/xAAxEQABBAEDAQYFBAMBAQAAAAABAAIDEQQSITFBBRMiUXGBYaGxwfAUkdHhIzLxFWL/2gAMAwEAAhEDEQA/AO1LjbGoxtgChWcTExMWFSziDExBi1FMTExMWopiYmMYpRTExMTEUUrGaxjGbxFFKxrYxknCnw/03l5ps3NIpMjZkjWrujALEiBNUbAlRV0TV/UYtWj3FeKw5ddU0ixjxqO5+iqOpz9ALOEfjfr6VXeOKNMvpAOvM2WaxqGjLoQ24/iYNuBWHPh/AcvA2qKFFc93q3P3ka2bv5OOW8R9QpHxCXMKSZhPIoqz0RoItD6AToLAsFo3pNUTYLG0E2eiw/Vw3le/F8xxGGIyZrN5sdGtTEkSAahYQhVBZxsCN/NbYfPQEBTIQITZGvqPc/FY2fcnufrjnPEPU7TyRmUM+lJIxIEVb1le8ZYlSNNbdwR9cdP9GsTkcsWrUYUJr3Is/wCeMyOB00R149lru5GE62kXxf2RrExMTGFFMTExMRRTGMZxjFKKYmJiHFK1jExjExFKWBjbGoxsMUrKyMTExMWsqYmJiYtRTExMTEVqYmIcDc/x7LQECaeGJj2DyKD/ACJvEURLHlmswsaM7sFRAWZiaAAFkk+ABgR/2wyH/jMv/wAxf/XBKOZJowyFZI3GxBBVgdu42IrEoqJbk9ZjmhVj+ECdTGy2kbawFsabDnv2jYUDWCPDvU8MqTyWUigO8j0FZdGvmDe9NdrokUexGF7P5U5GStBOWkZQsoNmNjSiOW9ymyhZN/Zu14zE3VPk5DpTN28brsSwRRLAf7RRLU3ZBb+HGQ7x6Silg0agkji/4mZzMO6JCqx6ujRzA4v5SW2IfcELXmqPleXiuby+mQ5jMRmTq1XWot53tdXv4sUT4DjwLJQZScmZohIxDZdLsR6wTqYAbPZ06j4Bo2ScMuWjlCxhmgVlJfMhY+l7BvTY6LNdR3O+AumNpnudLQdPK5tlvU2YzEel81O+jZuplBvYNakbd9rx5AAA1QHc9gP38fzw38E9O5PP5iR8uZ4o6IkEcaogIC6SupSAWtiQN/cDy+cM9GZOAhlhDuvZ5SXI+2qwv7AYE/HdMb1bLqw9qR4kegx+Me379VxGTNqlMWXa23Yb0Cdt99wMfQfBoNEESfwoo/ywp/iBxWH8rmsvEPiBArMqrpjLb0WNDVo1NpFkCttxbR6dzKyZaB0NgxrW4PYUdxt3BwaHHEXBXO7R7QdmFpLapEhiYxjN4YXMUxjGcYxSimJiYmIVFMYxnGMUrCxiYmJiLSwMbDGoxkYpUVsMTGMZxapTExMS8RRTExDjSS627+MRRBuPeqstlCBNJ1ncRINTke+gdh/aND644hx6VpM1NONSiWVnGpokOmwFFlWN6Qu3jfGc+8kPNOZBGZ3aQPsWfyQx7psKPYLXgYzwXJsYWmly7ZiWORE5WljpNCTXpU2w3r2omwcFkc2Ft+azE10riKoD3Q1J2JoZhfp/SEJ/zhrD/wChvWi5PLLBmY5SA8jCWIKyhWbULVaY9+6rgfxnJx6YQuR1ltiFDaowNApuWwIotuSdtIGAuS4XIMzmIcrFPMquK0LYVioYrrACoLY0WIusDinbNsRXutzROjGptH2pdxnOXzeVfUyPlpYzbA9JQjc6vFe/j9scV416tIjMRmErQuBBJBpPNZAGSdpDtYtbjQWSDZINYu+pFly8eW4VLKkKzs2YzDA0FVpD0a+1ABmYkUW0+DuxcLh4byzHAMm6J839W57fM5NkkgHc4xK4Nra0aKPUOaVLP5zJ8Sihn6I80pRJctaq0hZ60gkbi7IcWCCR3OxfOvtGn5eVmdhGkcrDlKxNjUQ7bDTeyk7YQvW2VyarDPknhFMVkGXkS606gRuaNBwDXevYY9c7CJq5mdzbqosLKhZQfe4yAxrbv5Pg4C8NcQ4hakyTEAwm64XQ8n6g4fwyAZdZudIupmSBTIxYguSQpOkV21HsPpiw3Fc1mBVDLRsARpYPMQRfzVoi+41HzYxzrgXAppnUZJFkETbysDHGLbWY2vUxPXJsoO0njG/qWV4HXKPmyywIEcLSIzGiqHctJoQi9R3JG2xsjy4N2FBTFaciWncnqfqUR9Z5vLLDHFBIjCGQSNGih1uiC0khJF7s+rdiTfgY6d6XyYhysMYkWXSlF1ohjZLEEeLJxx/J+nmmykmYEiBL2UjYgaDuasWK2vc+149/Q3qU5WVLdfy8jKsi6gQhbYOK+UgkX2tbJ7XgMEzCdI3INH4FOTYbXMc6N1lvPS/RduxnGqnG14atcpTExLxMRRTExi8S8RRZxjEvGDiKKXjONcTEVqLjIxqMbYpQrOITiDGGxYUSn629f5XhoqUl5iLWFK1V4LHsi/U/WgcIsX42SB15mViMZO4Sa5APsdifphf4HmI83nJ85mNMihjNJVUVBVUiAfwBou+wBHfs18XHDOXDPLlI1SU6VKrGh3vZtLgf2h5H0xh8ug1SMyHUulcA41Dm4VmgbUh2IOzKR3Rh+lh7YInHIfwrzP5fimeySA8pmkdAf08tlS/Y3qIPnoHuMdYzWYWNGd2Coil2Y9lUCyT9gCcEQapaZ7IxTLolijkU91kRWH8mGOT52KPKZvNwRSo7sEdDJpEasVZVgdl2VlABCkglaoYLz/iwjAtlsuzoCRzJGCj+/oXU5WuqjTV4wqcNzr65GIt5GcuHDCOdS5kDxswu11kDYitjYIIDkD/Gb3R8Md5IQw7ha5fgOchleds0TRLvzBUZFhn2uowRZsAbgY6t6J4cYoTKdYfMtzSriigKhUSqsEIEu/N9u2OVcb4tkljdGjqVkaNY2QHTrBUMStoqCy22+3ayaLcO/EHNwIEByk8SsiRsZGDlWsJrIsMbGgnvYJIrA8azu7n06Ik7NvDwOV68Wyq5nPCUoNLSEwzNFqOpUDKvMO2j4RYRiiA5PkkEvUEaZiRBmEyhPLdVrlo6MSp1qJWu9vHbb7hTj9QTyaooeVCHmMyoTqMThgNnb5FHY0taSQK3t1y7GWON3QM1d4XCrfYgh3UijYKmwCCLPgspcNwdkOEteOEI9cxxvHDPOIGEcsQRVjGl7Y6ibbcaQWoGqTzhQy8ZEakRwHSD8q5YEf2fnSQ1233++DXrXOM8oiPKKR3cQkZXDshJZnDKilU0ij0rr7nfAafKq6ct1VC1/wBW5NjcltJkZNHeiO9GtgxGDem3IE7C92lvC7D+G/DTBw+AMOuQGZ+/zSHXW5vYEL9gMcUzrSSZjPMrmNYpZncv0tvKQiN0kk3dewAwXy3rHimXuOCaOaMUo5yf1YAoLqsXdULJ8XW9WuE8a5uYErxokuZBjkkjDKHkSmVWjY3GxXUPOrp96wSR4DLajxamO8l4cOiyxyxkY5jlqo5i88VJdkPdLbbE1Qragb3U+N5RuSpWR3jcHSsgUsyghSe3SwtaPmxQx0RpCJCvKlIYWV/o5XYV216qNdu177b4sJw+K5c7J8mRQiNNlRpWGohvB0ExAVsGv2wrjvcX1XO/smHuIbz8F0DinH4IMt+akf4ZUFaolyw2VAD1MfYY51mfxhkRzqyXSaKrzGEg/vKUofscDJ8qfzuXy86O8HD8nSo2yvIqRAtsT2aVQTW2nzglFn8i+VlmfI5cxIFY8sQsGDMy2JGCUQytak32q7rDj3EHYJVjARunf0T6yg4lEXh1KyUJI2rUpJNdjRBrY4A/iP8AiMMi35eDQcyV1FpL0RjwGC7liN62obnCNwvMw5PieTkyyNFHmGQCIvZppGgcMQWVhdOKbbTWxUjDDE8cHF83HmIUabMTBkkdSfhmJaC/DZRuCDbLdDGroWshnipLkP4ncSlXSrxLpu2VV1NvsSDqpRv2XsL2w8/ht+IL5xzlsygWcAlXT5ZAtEir6Wog7bEWdqrAP1ZDBncxyNBSaBWKTxa/h7FgJEEfykodwaFHqBIB5xkeKtk5oMwp60ZZaPagXDJt7oQK/wA9himu1LT2ABfUwxnHnDIGUMOzAMP3F49MRCWMTExMRWsDGwxoMZvFKLbGrHEvCv6g9awZbWi3NKg6kTsnb+sk+VNjdbtXYY00F2wVEgblKi+kI+FZ5Zonb8vLDLHHETusmlW062NAME2LH5vvjfJ5riCZkvmkhGXABKozARggdetkAlraxe1mhgRFxbMZh4c08nVdKjUY1EmXRuWU2DAkkX824ojtj24rxkSROIoViaMBw5JddStYMSnpK6gBqIBFkAb3jE0ZDgD1H1TMIc5hLehPyWOCTnhuZzeYepczmK0wBtolPxAZ3I6XNjoUMfvd48uM+o85moniknVUkFMsUahSPK9RLEHsd9x98Ap5c1PmeWpQySiWZmqgCBbAC2YANagEewHjGIcpOYy39JAX5jy32Ne4bGZe8aaukvTjuF5yM6SxllFMBGzJeg+ULKfko7XuKYb7DFPjPE+XDydb6xKCiigBGVLDfTqBB1KOrtti2sc/O/LyMVEkPMUsvWRqKjatjqFG72H8hPqyHWIpQO6lW+ljVZ+g3BONRHoUBxfHkNcCRr29x/RRTgno7PZiFZVReVJbqHcKe1awpBIQ7kb7/S7x6T+hs7AykxIRNIkJMbByAziidgVP9sHvh04pkY8vLFxGaYosUEasgK0TpA2a+vYGlAN+MY9J5FJs0M7HmWlSeZdMe22l2cBtzpIUK2mgR284yyQk2OF0HsBFFN//AGdyv5PTFEkSkLK3SG1EC/iEkGQ35LXYBsYQ4MjmISq5fNNozAVFVnoxzWqtG3MVnVwu9WpIW+4vDtneM/leFrMVMthVASt9b6Qd/ABvFb1XlI5ZshItx89wruopnQhSIyR9wNXcWa74MW2EqHVwlTO5b8plkGXYFpHmjV+q36lVpTMTvqsUVGytKbJ3K/wyDmtLJKXZY0O8YtiAQDpSiNRal3vSq72NsMH4mes8q5hgy8bSfl511MgATSFMbxKbF7GrrTY77YAei+KSDOwolxB3KkOgYlSC2mlYaWO+57E3uBuKRpvZGjRrg2SyOYy0s/xQFXTZcto0mxIqlVGosBdith2AwrrmoWcRxEzxmmqTp+XuutLUiwrWNxpArqs9I4vxdYpVhKtqcqdgm4LgUnWNR1CjQ28iiCVb1tMkmYCIAvIVlVlAADsQz7LsTYC1vel/cWDUACTwnooDJI1lc/RWhxfL6aOYzC9hyiRr3PyghLJ7jVzL86hipwnjYSRcvICuVkzIzBVRtDocvptRZDNoJ9yD4JwDKLsCL387/qFkn39sV83muTvZdtu7BaABpdR8kljv3284BA8h3h3v8/LXRn7PjiY50h9/L+SunTGCbiCZ3LZiN0dWhlUXaswGjUCRoDlFFlbLBRe+3plpm/MydE3xANWoRkDSNIAIYFU7mqO7HtdYRTwmadAyMYy8EkiOrC2AYLy2I2Ac72b+UHY1grwz1Kz8LfPSTTcmJliZAoLljpGz6gT84OosD32OGyx8niqiuO/uonFrHah5pk4NwdszxF8wR8CBUhQgimZW1sqqBTBX0217FWWu9XvxA4gsLRCwHzAMcbOSFEiEOgJBBTUSV1A99OAXpL1FJkhHDNE7wujzaY1XVl7cMU0rXMX4gFKNQIarBFLv4t8UGazCpG2uPkxNEVNr1OWLk9hekLR3wbRYpK6/FqTunGTHl3fM6TpUlkiYv06a62ugTv3Pkd7xxn8irtGjAkO0cSA7sLfT3A9nXceSMPvGPUKPkBlxGwYJGCx1Aao9LA1pF2V31EVv38gPRZgHEYpcweXl4QCrOOkSAUqua6SDZ3odAPjGI43N/wBkWSRpG1L6DjQKAo7AAD9hWNzjzSQEAgggiwQbBHgg+RjbG0upiYxiYitQYhxBiHFKIT6q4kYMtI6mnICR/wB9jpU/Wu/7Y5QMskeldtMhKMGPzEgtqIPdjRv3v6DDh+JGe+NlINSqp5krs7Uq1pRdRrYHW5HuVrAnIxpTLEgzLokkkpePQJbFBIw4ZlUVVKDe25sklOY3FjvSXE+wA+J4Fnb1S0kZkfpugl54KjblE6UCAx/3VCnQe6uAtDetu3nGswZeWsd9R0xKewGtWAavm+EDv9B53wRyuYEjsyxxIvLUBYVpSNTEMT+s6a3od6xUyecUS6QwrLpIzdt6IqjdGkBv2sYLLFJIYX6a3Njy5TUWSI2TtPUAj3r/AKvbgEqRhTIo5ck76mYkaC6GGmWt0JC3ZFFrwcHDYkZ4ly68l1QNGEAGxY7gtTWSD9KHnsjZviamBoBZZgxkJFhFL2WI217MNh4s4aofUcSIAxzCNQARWR0o0AUmYFo0PYaqIo1hXOjbqBjPI39VvFmIBa7odl4+pJgksUEKRoFZEJOo0VimYIFBpdKyHbuSe4rCfnJAyrAXQy80qwoXsX6tJuh8pu7o1vi5PnWiZl0AhswSrAFhCWtmFE3KUDEA7WSQarBfL5HLvrUNzucDc2wdWAHTtWkigwoDdSD4xrDx3PfZ4H7lL50sZDT1Bv7f2j/CHjzUKqFgkEYAfLyGmgbsdLaTcZ/TajpumrYUI/Uv5XOtAkGXy8egpzC9KjFQ7TOWVS9R0AtA/WjsOj4PJEPzHO+PCpdCopekElWHzMGAphYG+FN8q+bbnSMzcxxK9Enc0NiboKCF/lWy77lxu4dbjsePVGim78U3kcroTZPJzRhIHikjjWy+pbUjs7SAB19tfVGN1Kirx4cXkkjyeWKDSwy7zAbII2kUKpW9rVEdtv19Vb7Jucybqqs+uJ2U1vZK3pDgWQwIBFfQruCBhg9W8c/O5bKysFMgEizAdmkjToK+ysJiR/frxgMbvDzaLLH4hXVAp/T0wNER6kErECQbCKQIwruSTp0+SL+2M57hMkW7TxqA5COpYhmSMSqY2oXqY6QQfnBx0PgXC5YGiEIjOUMYkL6lLu7LesjRe10KagAMenHMrJMJX5yHK/l3tAXa2CnqFMESiAQws2PBxgSi6V926rtV+OZwflYcxDI9zFSlFTQ0sztHrVpIzpU2Fa13wkRqANjfU2/vuQN/tX7YscHKyRSwuT0lNIDm11NZVDfTvqPT4bfG+byLRi7Lx33NBlsgW3hl7biiL3Fb4TyaoMvcrudljuXiR3BH7KjmC/SEIu7OxP0BofU+cbwQlCpKSsdJZmKd2NGz5OkWvt0XirxKWSNSYkDg6TJZqusIl772xH2IxayvBpJZ8xEcxGnKJsiFqso7kAsRQ0azv7YLEGtjBXM7YMs2U5p4HG/zW/D+JNkcwWCycsMvMBjYWtgkdtitlhddyO3ejxH06E4tyltssx/NjS1howDIexo9QKfyxjMT5jolRkmaSd0CrrXdY0G11YKxgdttP1wycGzzH8uqRjnjLlULDo0SSc7nnyVVQo02Lfp98NsJC5jWFuxRnLyNJMXcFGWMDRsdJkOpkdhtrGhSANir3gN6pyKo8c0YjRn1cyweqtJV6UWz9TLQFmrPbBqLhLqCqZiUBmJJtrs9z81E/cee1ADFYnNFnzOWVXkoIF1AMil/0lunspLeSQPrjHeaCCEYM1bFAhw9pSVSU2wb5gQwpSbGyitQUfKSdW7AVq0YGFEVn1KCxYAaaLOUaQgbeAD7Ch53bPU+bJggZopGZmXdRbIboMGjcae4ahYo9tqwKlyCiXSzfMI21VRK8sF1dTXXTnqoWQpIsYF+oeCHuN0tSQNrSAmn8K88dM+WJtYyskY8Kj2Cg9gHRiB41e1Y6BjjX4XTlM9Gt2rxTw3uBsyuDR71y2UfQ47IMOSbm/NLR/60VMTGaxMDW1gYhxBiHFKLlvq7Mls/mAhBaNIY6ckAdJlJFC9+YP3BwP8ARmYfNBpWGlE+GUU2JCdL9VrYC0u3Ykm+1YYPxE4c0Mgz0YDq4jglj7NesrG6k7HdyCDW1G9sJ3DIJo5GpzDl5HTmLqAYoWNrqG8Vam6lN0a2oHDkodLi6We/oN0vG5keRqePT6L39SRBMyYx8JDFK7aBpLAMNFaQor5xfV3Nm+kAG4ExKgvpBQSpThypYsFugCtAHbvv4Iwy+ovTcf5uRY2MQpDpTtpZaqie2oOTWx1G8AeDIkSPTGjNJRPcgNoBodhe3tuMJl7v0ccrOHce/wCUi6w6VwpUslmtMwWiRJsFLfKWpmsm9RGlk776Prvej4PEuoSuFXuqMeylwgVgCSyhtgvYBia2vFGZKK6gv9bLHR8hmLo23b5ywI+hw08L4NJmIUZJngsRnQ8SSDptTu4JYglh7dQPnC0rqI3q0xEwOKBZnJ5YKQkz6Wd4wxlY1bKQeXVHYuhB3JUG+qsY4dOIHSRkAGgxsmoKNdLpkverQk/4q8Yd+I5GeXRKJSixxNqiMIt2C6gLYUVJ2IHgkA4R+KSAq8qqBrmDkFh3aRz8224EmxPsPFYJjTESNsqsmEaCFc4j6jEkTxoqhnXSG5o6dR03QXfv22wf9G8LAydRNSvKCdStekRoSnzIQ2okg7gXteFpOHTSMtQuBqUlnpRWpD3vewpqr7fXDHwHMaRl4lKtzYiGhZ9PUgC6kb9DX0G9jQ7EXjp9oRuczXfCUw3sieGAco9JAma5bPTRhSCriS7NH+NVFCwbU3X0OOcxZBcvw6zJC8jkzBV3oNNEgWhvqKqW0jerH1x0CFWSSCGSKSNMxKIi8zrqoxOxRNDNudGnVYrVt4pU9TcXGazDOKEMTMkCDZQB0GUCvmYjv4Wh5OEcKJ7tim8qRrNwt/SvqMQQjLZoyojgvBLGOYUVzY3TVqAY+B0kUQb22416ki5LZfKTS5yad0Ri2tVUbHQOYO5C70Pck7YpZDh7zl0RHkCjmdCuSj/pIKg/OVIKGgaJsHc2M1wV4VldctJGK0s+mWgptWILLdtQFkjSjr3OoC3wVLS0ye2gj/Xn0rohPp5FSdxJpDdKRG7DgLTFWoAk+3cjB3MJqDxtVFNh59m2+hr+f0wFmjVgVZQQdq8f/wAP8sX+DzSO+ljaoNmO7MGNAN9V0kfWwcK9pYGg9+D/AF5J7sztAS/4SK8vj6+iDpm0kjUuJDEzRmTSBuodWN96N0QO5r2OGX1Bnc2WjeJ0RFNxzBXlEmqPrKqqtoWiwDML+bsbtVycWWLIp1OBKokiDNRUylWZtjtZsk7Xt5w38PyqRgJlnjc0oUGWTLs25ouArIW2O6gXpN4HIWsIoeljZVK+V7yZSPb7r0zSPOYBKvKnDu3S+rSgVlaRdt1caVGrfr2N7jw4xxSLLSyZhw/wUgiSJCPiahIypv4Fgn6DtePCZ0TTMNAlZ4VXk65io5hZ2aYqDKWRHGkKaF4smBMxmDPDU5haCaMRyKAxEboNTGwKZFsGjQOGMYDRaTmNuVbI8O4sRz3mgQylimXlZSpA3Chl+UgWdjfvXbBrhEvLaWUgw82NGljkpxGxDaZgVJHLY6gw2A+YgC8Zj4lBIGl/q15jHRbM0g06HYqNkJUFbJ0jvYoHC36gnkVXVJI8tl3LHQqAUekU76gX2KitgdwQe2M98HHS/qjfpn1bBuP2Tnls3LHFqzXJVqJVY3sv0g7WSN/3HY7eUrOcWabdCdbqNbkMTuAQRagKQK2AAG23cYMNxTnZZFhmQyTqI59GW5fSVJk0uRWwLrYvqP7YXOJQPlzpsGPSxSVu/St8uuxYAE35G9bHB8fED/E/hJ5WWAdDatEfSsenP5BEF6ZiQO/SInDMfNDUN/evfHchhF9BcITKyKCrGaXKxSySNudRADIL3A1BmCjYWcPQwSSQPdsEONmgUpeM41vExhbUGB/H8+0EEkqxmUoA2gNpJFjUQSDuFs15rx3wQGFf1/mG/LPAENTIyl6DAAVacvUGcsCR071ftigolz1V6vXOZdoYIMwrgpIJXRVjUpIrVbMNd9gB3uhXgSoMqHTHI4YEGhQFiiLfSL39727YXTnGkiTLokUn5cllheNqBIBKaLXVrLGm00A2nySXs8UUJqmKwsCdSuwBGymqNE7Mt0NrrB4sl0ezeqw/HbJRPRUOM8QJaCSVJY25BSXWBpDjSy/EXoN6pNwfA2GEThXGY+XENMjkBiStAAkl3G7jUFsm6I9t8OnqL1TGkWiBkleZXWlawq1pYtXnegCR5PjHP4+ATS6miDSsilpDewAq0DAbsf4RvQ/bC3gZE2Ho2yPdEENuLx1V7i/EITDHUqmTWzkiydLzSFUqu6Akn25lXtg7wnjWmWNElRlmkCgytqCBypaNo2I1qdNimBB9wMLXpuJ3zUWWErRiaRUtaNE7A9YN0ooC+4A98dB9AZRfzUhdDmNCNHR0lh8R4y+liF0kLRA7Fu294L3DXt1XwqD9LkN9aMMhAogjjhWaRtYRSzP06gN6KqTpFC6ob0SCKln0QrIequXJVAXWghABQqgB/MmzZwzplebwziEa5OJRzJZQ6unSv/eY9Sjq1LGyhVFiq7eA3DPTizxyLC2iQZmJQhOpCgVJHtL6QBR272FrqwMwBkfeF1Bp3KuWUvdQHKseluFTZkvJFO0EWprKKpUyH9CRupChTWojvVbkki/xTgMKQx5iGL5bEiCRuo6jZaS9VF7Uk2otWK0uDvEOLZXIQrFzEDRppSNnGpj2F+xZtyT2sntglkIisSK5VzoGpgBpYkdRA36SSf2x5jM7ayXv747R6thxYrf7LcUTWcBJWR4Vl5p4wqBg1s2oN8tURpeCParWyGPX3FYscZ9IgMwyY0hE5hiJLBrY1HGSbj2Vz5XsKF2GPhHBI8u0jJfWdgf0j+G+7eNzvQUeLO80xjzKX8sqcsH2dCXC/wCJWf8AdK84x/68n6nVjuNAcefU/K1p7Q4UVyLifLeCZyFY8p9JIGxq6BPY/Tvftg1NBlyjGFYiyIKKBAR/Tplu9tNofJFisEfUxTKZujqMWZDGgwUC3UyLqbar1HSRXUO+LPq/ILlsuzrmBKxcgq0+ksWctarHeok6AVPTSA97v1sWV+oY2Zo54WO6jZTdVjr96Sq7WQi/Nv8ANY0jy7+VUX+5oC7vF/guRMuaCiRuWFcyAJpJXpGnmBzpJfTVAEDVR74HLxSA2vNZQCLTSbvuNP6G+5qhZOG/0apaAzaQvMYhK36EZlXq/VbGRr839ML9pZkrYC47Xt6lPx4uNEBodqcdwfILVay2bVVVFhlAAFAAaiKNVvplRR/54J7YKtwyEsCYxYII3I7XWwNfqPj29sUON5UZjL6kBYrbKoNEj5XQH+La1/txpj34BxPnxBiQXWlcgbE1YkH9l1ph7WR4xw8h8j4WztJBb4XfY/t9FmIBkhj6HcfdXMvlEQdKgVX1OxJG5s92Y/ucV+KcHjmVx/VyMK5ibH7OBXMQ+Va/2NEXxjVZRqK/qChvuCSP9V/zGOczImD9Ycb5TJa2qSx6eyjzkoyqqxhhJqXUA+oqErYNREjEULKDfrsenqTKpBSo9vptQwBYDsBdaRZF6jX2ehpu5/Pvky7RoGGYYEE9llChL0/qLoENdvhk+d1eeUFmed2aQ9yNXfyCwGke308Y9AyZrg17Bz+FFgg76zI6m8co5HKkeXRndVjVFGpukbKB28e2nxgFxbi4zETRx5cyRuta5W5a+4ZVou2+4NDFORVVg2jURei2JQEMS5UMdidjsCTZAxXGYDOKZpL9yY1vYnZTqZTTVZsh/BXHZf2g97ajFfFcH/zcXFdryHEnoB8rXSOAeojNJkecYxOmqKTcC2CqilQQL1iYMAB3BHg10YHHz16Uy6pNECAqTTRxOukWblSLSpJ6SwssRZA7Hc4+hsBDtW6I9tUaoHceilYmJWJi0NQY1liDVYBogixdEbg/f642GM4nRRIH4g8Mjhy/NjQs9lQCSwI0E6NJ2C9Py9ro9wMLnG8pGseVZQDIzTPJIbLMU+GQXO5qwBv2X64c/wAS82y5VETZpZlUNR6QFZydvov73jnDvM/LT4IEOoLbPuHSLfSFOneInv3Y9vNxSRRPGrZbbE942Gy9cn6eTMZkO/UAhBW/KUyhq3pi+4HcIfY2z8Finij0SvDYDaVSwqi9Kd+1+QvahW+5Q5eJTLJrjEZCgoZIy2rS+2lSwFqSF6xsDWHvhmcWSCJo83CygDWZaVx4Ng2Q24G9eN98LZh1SEg2CnI26GC9j5fdC8/wV2hikzHK/NrmIyskZY7awQC0gtiK1G7rSaOA/Dc5Irc6Nngm1S3QFrqkLMhDrRF+GXwD4xbzXH44uJRyw1mRGDzS2w7FPhHtYBoeCSR7kUBxETSSsw0O8kkhRu9M7EV4YUQLFjD/AGZyQ/r0SWe2gCzjzpZ436nzMzvA8+iN0VpQqIol7AqxVQ+6AC9Q7Ee2NOH8XXIx5mRFImlCxQk+AJZAdzsCoAO5s7YxLko5HCupNoaPkaWXcHuPmJ9u+A/EciYmUiUPpshGJ1AHzpuiLA8jC+c1jpXQu+G3RNYtOxwSPddByXovLRZXVOizzy1blzQZyB0sDYAvdhu1dzgh6bykuXy6RoVkjCgxayUYKdxbBWFGzQItQRZPjmGT4jFrBlyuu1/SQmsg7u1Jufm8jYb9sHeE8YkBdYYJ48sVAVTLq0spHya26BQ7DxjlHDsObOdQO+/A9N9tlej3TzwT1B+YmljWJlWMfOSNztalasEGwCCQQLBojGvrGJ3hRIiVlbMQiNvYiQOW+wVWP7YQ8zxXkZs5khDOI9KKDSqCKMjgbml0gL+5bY1XzPqzOTNG8kioYiZEERAB2ZSxG7E6SdhtuOk4QPY9ZLZYKDR9fvaruy7hOX4mTKEy6n5uY7/ZBGQx+1lB9/tjm/CuEPnJn00pVGZy1AIoqyWNDa+xIvffF/jnFHzYllmJPSIwO2lQw2obamuyRXcbbDFr8PeIGPNcu0ufUpEhUagrudJPg9QoVvVY72HjOw8JkZ3PJ9ylo2h8pvosZ38Op7iSOSGRpEYhNQQ0KYkW3X3CmtqIN74LfhfxB2SXLSWeQQye4DMQyX5ogdvfDjxHNyRxTSFeTy12kkK0LP6CAdR8fehjl/ofigjzru7ABkmZw1bCppST7bql4FksM8Dm1uNx6pkBrCHA/lLoHp+UNlomHsx+x1sD/Ig4E5vLnKTiWJbjckaF83bNFv5smSM++tPIxb9GMzZDLswpmEjED3OYlJ28d8XuLzQrC35ixCaDEBjW9hukEqQQCG8GscSKbusp7CLa40R5j+RyEaSPXECDRHBVqKRWUMjBlYBlYdiD2I+hxXz3SY5KJphGa76ZGVe30fQ32Bwsen/U0MTNE8weHUdMtadz1fKarV+obU5sbPtYyXq3UQk0YQtLCAVNhdU6UHB7dO+oEj6DYkv/AJU8cpLG2wfMFDGW0tAOx/hGfUUOrLuRsyVIDXbSbavuuofvWF7J8EknD8lb0+XcAHetiAx7i7rDFx+Ufk52Uhhy2W1II6ujvdfq84A5P1DJEKTSpOw1Rk0K+WhQG4G9n6AeddngCM6jwTXyT8TpTbYhdqn6vyEsMSCRFAZq1K90QOoVQ2ZdQuxV4oZLJBBqbSf1aiAAq0NrJ7bf54vcYkkzPJMzyMhZylsq/KCDSIFrfbUd6vFLIJFbIQWkjlI1PTLy9OoKdQJB0mgfPbvjrM8EYIC4faELsufu3PAIG/8ACsenc1HzY3RDr1c1mA1A/GRgllNjekk3Y07gEUe944dwPKyNmMvGiNmFSWLXKljtImp376aGokMQSdqI3x3AYLCNiUfILdQDTsAPos4mJiYKl1gYhxBiHECiTvxP/wC7wf8AxUX/ANr45NxLLRTSkFQWSgWobkD+r3HYbk17kb710b8X+LBY4sut8wtz9SmtCpYB7d2J0ge2r2wqiHJrEIYwJJDHp5qKLUkf1gu9IBTUK7ah7nC8uzw6+lfNO458FEXug5F7d9tvqCPkv6jcfUYBZ3IprZmvrU6WCiifcgj21Gv4gQPGGn/hhHyyEn+2oI9v0aSL27e2NE4YrUZSrm7AU0t7b+5N712vx7AZksbZBsJzIjEjdJVLJ5bQirVE0xHavZP2BH7sx8Y9tAfvdLuGA3vtanwT29q28Y9uJZQIpkXpAPXZJFE0X3uiCbvyC2KLcRijGliNuvZbJJAHzAdSAX2NHq97xtjtfjat6msboKsSzExvrJWWFdalDR7HS49ga3B+xGM8L4U+bkYwhW01qdqA2Pax8zHah2oN4wEzvE1LLoBB1FdZYdQYjUWA3o2p77V77lt9KcVKS8rXEis1sNBjUsIglLqpmI0Dts1k9zhrJmdIxrq8Q2SWNCGPe1pFHcX+f9VZfSM7xxlJss/NNIA5rs7EoaOtrLN9a7YG58T5STlMpViabp1KbUurI1Udl2v3O3t0tJJFLWYUiS6bQ401QBFvpFi6+lHe6Cbxbg+cZFYNztMpYRsSpa10Ca2FgCzsfFGt7woZWtNSVSM2y0kHy/AtOCZJJeRLmyQCZkUkdErc24126tILPqBIBoC6vDbnlyYh0yJCQq6WEKxByzUBLGyOWi7E/uO+9jI81GYzlQoeWA6FAYjSydPOLhfh9RNVZN1R3x5T5oZpDlEkYZg6fzNxwqCBp18yRB8UdVVHvvuALxlkjpLLvDX080u6SNpHXz3SZNRtUOlWumkbYnWwEnso0iPYe1/qGLsnpxIqkM6SOACFVVo9QBshm88yr76DjyiTU/UKMRZT2K6u3Sw2YALY+47Y9BmUOkawS3yjyfO19/BrDmRI4HSw2AE7gYDJWNlkcG6iaHmPgjXribLZtY1yzMpRmLWrhew0ghyAa33GwB74UuH8Fj1jXZIAKqyj23N31jz+4sYLV/ljWdSVsfMh1L9x3H7gkYHh5eiQahbU5mdiNEJLD4gD7op6dzL8iJI8yy2QNA5LaWfOSRstMpagul6vyT5wZzDZnlylZmJVZqTlxHVWpVUgobsgAjz9MJmVySyRxGVUkIiUIOWoABAa6AtnN7sfPasNHB+AZTlZVmy0LczV1FFo/GsA7bkodvcKfbCuUyNr9f2HxK8zj54kcY29P+IC3o6RkUO/LlL6KbqUAQCUb7Enwa2FH2xhOE5uTNKWTLOsJRpNyoZq6Y2aj1VTVRrYnxi/l8lHDmlKRogE0i7KAKLSIF28fKMFeBTShGWdEQqwBKtqLu9yMWOwFLTfRaJ8DHSknlGGXDck/KghYzmy5BbwB8yg/GTFoMej8vITGkkcdAOjEAixtImkMVYCwY96LYrNFWxIJUlWI7WvST/leC/qjh5zLRKhUXG5Lne11RsB2u2JBHbsb22Ibh8BhLIyjpYNpYAgkpqNi6KXRq63317qVRB3uK19Vuuvh9otwsp4cdq/sIpN0xwruCIrZTYoszvdX3KOl2LG+BGTA/4hCGAYNNkmoj/3gIdj9Bi6zkkkm2NkmhvvsLCgt53IskknvgbI1ZpX/g/LNf1Ga1f6YahFFed/U9/kuf8AnK+iwoGwAA9hiY28n74xiFdBTExMTFKLAxDiDGcToouN/iPmoW4kbYnTltFn5BIpZtN9tQB7Ha9tyNqupY0RVoAlFUDyCyrYC9wAbJGwvfDV+LnpuGTKtmOpZA8SdOytqlWO3AFmg3ce33BQsllWkUpZicKI5iqqFUKKVVU2C7Cn1Emgx7WAFcqJjiHOOyZincxhA/demb4voZ0K9SMyGyLJXYkKtnxekkGvfCslme+dI8prSoO3ewAu9oRtWkafOHWXg0JJZ1Z3Y2zuzFie2om+/wBsbRcKjUEKZACb+e6+xYFgPoDWAR5EDL0BUZy4DXygX/C5XR+dJs0bmNWkO7HSqo36aGoNe2wv3xZX0zG7KyEyKQvMVXBKCqKikN35PZdt99ibcLjJtjI5uw0krsR23U30n6jGGc5ZS0QdwW18rU5sirdqJ1Kqjq1eP1DbBY8hrhpHPop3jS61tm/SNaUy6CRmjLSI1dBrzJRHV4U2SRdkbi5lfQaHLRyQzl5KjkXUqqjV1AMKLWSB3OxFVRIwch49l+Qq5aRWmmbQisRrMrDdpAOwA6j4oAL4wa4dk1hijiU9MaKgJ86VrUT9aJJ+pxwsztTIj/1tu/BG5A8/he2yjyJeeiR/UsWaMKs0KZURMH5msbMAQqxqrmrY7LVVtYF4t5bi2YTLvNPBusfM1Rg6RYJTmIepewJIsAEFtNmq0XGEz2cJm0pkMsTTOQFke6Xcmn1AFgF309xTYvxeqJUklaTLSSLMxSJVXYkWFBsXpZL30kWNu+HpGzysAdFbhRNbVfS/OrJ6BZZK5rr1IAgaMEB/mADHszNqNnUN01MzElQWJJr6Uc6ahkMalehnVksEdwPlF7IWU/xBjeJxHLSRrKJU5dLqRAzPpQtQAdFZenSy9RBpQKrY3JwxjYIFsxkAVPfy7Uv5f7efbHSa4A+q5cjHsFcnqqOblXVOybR83Sg0mgoCRihX8Isft9sGeJuuYGYkIkqLlCNSHXsdRIQ1dlq3FbfTF3h8+SZZmYDmaqAbYqdC1pBFRlSKLEbFT37YFZ7iIlhzKk08kaKi9iHpkdWIsAqVBNHycdKBzQZGu6/PYp7Jc+X9N3bT4QB72LQqRzv0nbwaB7X7kV28/wCmIkwtukiqsmv4QT5/9ftiSxDqI2uhtXk1dHzRP8sb5HJGWaOMSFdZI6mJBITX/CT+lhsN+2ONQte3mkkj3eTtufmjfDPTkpiiZJYQtUtpIWGk6KI1USNNHtdYOZ9I4I8nHuQs8EaE97AZQx+vf9zha4XxWaMxwxNzAAQoF9epzIrJEUJa9dliq/cLZBv1i6hsoDuRmEkCAizplhAr93K+2+FJmymdjXEUb+nVeNbjMjcdAq148b9NSMXkiePduYqvYOoNzNCnsxZgaujvVGrwJz0Ad5Z4ZeyhpstMWHZezJ8yA6VDLsG00TW2L/q+QNPy2GoRxp3A0nWz3V+4Vf5Vjxz8YmyWQMyLIVnaO3AYsqiZRqPc/IO/erw9hZLmRNbKNQcR8K2NJAaO+cI9i3n43yvKLiQiLmR1nnICkREGgCzanYkBSb39tIAWhiiSzlnetbnUQDYXbSFF9wAO/k32wZgEaTQMUQqWMJtVoBxS9x/GE7e/1ODHEeHwibLOYYvneI1Ep+eMsL22poxv9frhybLoCIDwog7P/UAuLtzyk9pB3Yqo+pA8/X/TAvmBjK4oqXjAI3BClN7+5bHTeI8KikhlQRRKWjYAiNRR0mmsC9jRxzyWTVGrDs2g/wAyp2/njWE8S6neSE7B/Skb3a+hvOJiHucQ4pNrGJjGJiKKDEOIDgF64z/JyMzA9TKIk/vSMIwasXWrUfoDiKwL2SB+Iv4hQz5TkZdJSZGWRZGQBSsUivrUFwWtlAFgWCTgdwN9UI3JYkl2/iY9TN/M0PoMBM7kEeRwQdgscQuPSKjUiwwJ+Zq8X2wU9LoBlIdzupaz33Yt/vhHMkDokSaPu9gUUONTjfGKxzAUEhaAYs8IkC5oXQLxFYzXkPqZQfdlo155f0x4YB8ZziCZI5CQoAbUG06X36ibu1XcV2sn7OYkJmk0DqrZL3TtXKOZrl5XiEMzR1FI5bmIg6WETJy6UWSS3MFDcu3ettuPepkzTJl4WdYCdWYlEcllQT8FRpvfyTt43FjFZPVEZyf9JAkke10EDUyW2mR0A2ZgoHYbuOx7hOE5OPmiMqNOlyPmDEKwCsxFWQGrf/bBhhsfK10o8bdh5bdfZODGfPZhqtuelojnpMrohy0UgkKSTSVLEw20oqoQ1ayBW4N2t7dsCUVhmI05h6Z4yLZyEAfXQBYgCqBvwF3xd4hkuWFdPMibEAjeHUbJF7nc70bOxxW4XwnnTJGdI1mtZ3qkYno2G9DcmxW2OkJo4YTG93i3JJ+Kw7s/LbT6to8un/Uw+vY2cqsdfFglUGtmqnUWNxsznsR713xTycmpFJVlu9OrswWhqBFgjcb/AH87YK5XJF5lZpJOYsUcqMK0o/MkXSqEVpAQdJ8Xv2q9Dw55AI8xKGSNgY+WuhgSNRYsSxFaq0ihXvjjh9AAVX5+/RDysPv96549Uh8Yj5ESyCnpqtgQQDqeyVbcFhuD3LYZx6TmIHxoNwD2k87/AL4S+MJmZIJVInaPU+/K6aV3A+IEo7qlm/fHXIrCrY3VQK+oX/8AWGcjwNbuCmuzsrJaHBztx1r+kmxelZZI1fmwDp5gHXY6CRvpI7E4F8Nyc8s0axoLoSdTUVVQNRNGty2kCwbN+MOGSs8OS9z+Tv8A+hgDlOISZYiWMRtrjSIrIGr9UlgowrtW9+MVE7VJpPnQTM2TMYXu1dAT6J0ycDqlBK9/iLuaodlrsAAPAFfUpvqXnc+d3XQ0cUf5dbDfr1cwEbEtKgFdxpGL8frGWt8vEf7srgfyKN/rgFxT1S8sxfkorgxxhdTMDy5Gm7gC7NjTt2796M7AEf8Akrc/zv8AJcjFm1Sbnofom3jnBJ8yykwrGwBFrmQGomyjAwspAPY9xZrvWB/H15K5WNxBDHG+6jMKz7oyK1MFatTsWb3I8Xii3refNqQEGWGnqVWJdr2+egYwNxVBjsbruOiy6relVF7kgDf6k+cYe2GIgAHbjdahx3yDUaFohxOQNA7oVcx1INDBgDGwkBJU+NOGrj7jks/UQjxSjT3pZUb+Wm7HscIuYyaSAhlG4IJGzfXqG+DB9ToMvJDOfictkV15YBBTSpZS4KsPNAg1Y70ByO7wtLen02TMcRiBB6pi4Rnmk5qSqBJFI0b0CAaunF9g1NtfYfXHO+FKurLlxJJlxIoKQhdwoL6bu206VB3G14duBK6ZebMT9LSh5mvwoViLB3/Ux330lb32wByGRRFXSoBCrv8A4ANvb9sDbktxdZ89vdEOI7JLQDQHPous+n/UEWcV2i1qUbS6SLpdTQYWPYggggkHf2OCt45r6Fl0Z8i+mbLlSP7Ubh1r/C8v/wAox0nD0UneMD/NKzRd1IWeSziYxWJgiCphA/FjiSxrlI3cIGleQlqAOiOgLPY6pFYf3Th/GNWUGrAP3F4qrBC212gh3kuE5TlytIySal1regrpYhUZbNHsfY48uHSTxZdAIkdY4huJCCQF1dtHt9cG+I5Roczm1eQSNzS+oCukopVaGw0rS/4cL2RiXlrr5RGhf1SG+kfp5nfeqGOdVucw7gV910RE2YBxHS+aWDxTMmiWjRSDsq32DfqY73pHjzi/wuad4w5dSGuhyT4JA6hJv29sLc+Xah1yPo5QkKUApYAsDpstQBWwbsb1tgxlcjpLrE6MqMdLFS9qTam9YHuDtYrDeS2DQBGK9rSWFCXPqQXfRXs7m5kIA5W6k2VYdmVe2rfdhgJJm1C8qYqzZhtRcClpj1Df5SoXT/LBLJcK5k0heXToRV6EUCmJeyGLdio3+mAr8Mlu6M0KSsbC6u7C3XSOsVvsSN+2GMKaGIf/AF1NeaDkwOMhLRTfLrt/aM8WcVFGovW6brp2CkUSWIWtZjG5GL0GRfLh5ZUmYqpBPLRQF1AkjrIskAE2e3bFSDKx605aqEf8sTpqmDZj6eDQ3+uGv1ID+TzFWSImonua8k+5rGc/KLckCh5J/s3VFjks6/nyS5w/Jkp+X0yFhUupRrC3ab72dw67fQ7bY9+BZJlzcWnWdKyu2qF0AAjKg6mO+7DYYt+jM8ZmzB0gadCCm1XTS72AK3vb2A98eHrp+qFakYvHMqqhbcloz1V+kdze2FHXNJ3TwAa5PTZMvyHthIZu3y80a4JNrSMn5jl4GN/2jKbxYyMhLTg/plUfb4MZ/wB8J/oTiMUJkilco4ESdQatSg2b/SpJv23vDHJxOKFpfiw65MwiqGa6uOFSWCm6G57j2wB0Ba8tbv8AgQWSeAE7K7xSH+hyKBSF2Gw23zlHt+94GepM+3M5SltOykKSC7MaALiioH3qwbvYYV+N8O5TTKZ2Z10SCnKo2uXXpMeo11E/WipwQ41Mjl51gkWXT5l6LYMb06LO5J7+R+xhgmDe71Wf3S8D3TWAOOVVyMWcjhMZzLLEXWMJRJVaNop0WoKkbggV/PE4mi3EE2UFugkkghdNAkkmrPcnuKrcYsZzP8uAgkBuuNSzIQSrm1+bUVLDYaAewujgRGhbQZCqtErUBZ2KUztZUCyoregC58YLi94X63jYFEyoxp7uM7m/2VuRiFNAn6DuftgZl7IMnzBnPvS6nLabJIJFsaUe94P5zLJHDzaQLpiVGEgBJ09TultpNMCVBHcEk1ijAiSRSEqWEbzFBZprUOQR56rH7YbnyxLCHjoaSOFjf5S34Wh3MZX5ug6Qp7jdxajpPce41d6+uCsDFp+X2UKzWBZJDKvftVsdq8d8B85mVZAFcbR1YI3NA1+4U/5YuySqrahIEkUsAdQ/i7FSaINCxX+2NSYjXEhlXW3qrhydGkv4vdWs1BIrob1qDsoUWwak2o9wW7Vv471hm9KBBFmpmZNhR2FqqxMdRPejbV9Fwq5rPc3lCzFqVGDKGZrYxkFFFal1EKCDZIPasE/SsjNlykkTmF61iPTqbSADC7O40oCD2stqIseUW40rmDbf4JufIha4gO2TJmUK8MYObIyR1E/SDf8AzwGrYfYf6YvZ/wBRHlSHl5dEKkHnTBvBDKVjAG11QY98DsuCEW+4RQfvpGEM/HkiY3WKslOdnTsle7QboLeDMmKWCXYcueNj3+Uty3NDc0kjbe9Y7HjmforgcOZmnOY1uYmikjQyMEor5jBpgHQnfyfpjpmHsOMshAu+qSzpA+Y0ONlLxjGaxMNJS1MB/VnE/wAtk55gQGVKQntrYhE8Gupl3rBivphK/EsO6wQLG7qztK9JqXoACqx8WzhgPOg4hOkEnotsbqcG+a5hlcxHCrxrpIPy6XTf4YU6iWFG1JJPe/fHjmY41iAHKDIqHshrSVJ2Natgdtr7WO+D/wDwVv8Awzf8k/8ATjH/AAEkV+WYAgixCbAOx/T3xzBO3VdFdnutiCQqJ9Rb6WYAgL08twQCNtjIFA+gY4HZuRZOZbIS7o0pAA6VZRTUzAaiRfUdrs74IZDJzgMHgnDggH4MpB0oqWpCUQSCR98en5CaSZByZiiqSxaGQDuNK2yi9zdf2cMBrWONN/P2S7GNoHVz0Q5IYVdXjaJGU9gUCsLvSwo+aN14H7W4eJ5o7iTLWPazfnc3/tglJ6fLfNlSfvCf+nHmfS6nvk7/APJP/ThcyscKLSfUI5xxdgj2NIDnMnykEjzFpjLGUYbBDzuYaQGmAt2tge32xd4jxmaWJozmlkDAKeUos2at2VaVfl36f9se+W9MRjM6pIJ46tRHHlZGVl2KkSKKBbfVe4utsX+N5vNyKsH5KVInKAGnc6Q69DKq6UJHuSAB3Jx2I44+71SkEncbcLiTSyGbRC0ho2O+3PmqkolXME5aQxM0O5RA4YrLtqUIwGzDqq/rgdznlzC8yeZ2KONQJjGxQ6FQKB4ckhd9vtgxLlsxl6lhy0hZSAVWI9SllLJQHmhRrYi8eHFPT/NdpIlnTU6tyDlpQS+q2uStIUjyD70cYgYx+Odqd51uiZMj48wHlhrjhecfMWPlssZXfqZmOo2DrKFRbE7nq/fFDh7Is0aoVMYl1mTSpCv1bd1tb0kgdr2O2LHqT02OTpGVzBZiAGWOWQoP4qN7eK+/0sHwZc5BpA4dmGUOrMDFLTAA9NFD5N2brcDucAgZqGpM5UmnwfdNvqfNJPJFEiqJpFkQsQpI3VgWK2ABTEDZ+21HHtnFlJVZOXy3kVHbUQSGYClWzV9tyNrOAk08zH4HDs1HI5rXJHKRENt0tewqwNiCNywJGL+X4BmZY1OY/Mk2WVVDrpv32ssR79u2B5OtpDroeln2RcOWmlg/hXcnIkcb3lmLEyao0hrpLFQuqgGsUaW92JA22VeH5F9ixAUmiJCdgyMLLWFDFW6bHnYjfBDP5fiHM5ZXN8tWA5ixubU+6oLel8d9h5OPbinDsy5FB2ROWgAys8esIzOpIKMF3AH+IfXDQme+MNdQqqq/muTI2OOQlure7Px6UP7WF4LGwBZmcAtpsKDVgd9Tgjp20ncVubFeeXzRjZ4ctCpSJqJaUjciz+g9jY/bFlMpnl0oiEgPoVjHKNhQDdWW2FeSfB/enluB50aD1pq6GqKQkUR1MORf62N+d8Jlksl94b8ufsn2ZmPCGiMEeZrdUl4RJZ+FFpLhwvMIog9jpiAI9thVnftWx4aqANNEvYlisxs+5CmEe90W/ngxwfg+YOps00zxgMBCuXlBkIsDV8IUpNGgaI7mrxaTgmYMfLEcsZpbclpGYhCAlGMKiBiTQu/fGi942cf2v+Vpj2PP+Nv70pnMirldTHSooLVfZgwYED5TVfoG/cYF5ZeWxgjVSQCrvIZNBIAuNY7qwCttV7n2xb4NwjMiBARmw1UQQ1gjpIFpsNrBGNv+ET6o4kjzCaNTtII2vyoGp1IZm1Env+2AR94wuaSaH57puTu3gGhZ9Pz3WInmGwTLAeKUjx/d742TOuJESRFGvVTK5PUBq0kFRdi9xiz/ANn8x/7TNf8AKT/8WK3EPTmaK6lfMO8bCRVaJaYrvpsICCRYu/OFv8chp30KLqewWPqE1eh59GeA8Swuh23LIyuu/gAGb+eOkg45RkMvMMxk3jils5iNt0YAKVIkLmhpAjZ+9dVd8dYAx0MPV3IDhxa5mbpMxIPKxeJjNYmGUqv/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48" name="AutoShape 4" descr="data:image/jpeg;base64,/9j/4AAQSkZJRgABAQAAAQABAAD/2wCEAAkGBxQTEhUUExQVFhUXFxoYGRgXGBseHxwhIhcdGSAXHRkbHCghGCAnHxsZITEhJSkvLi4uHCIzODMsNyktLisBCgoKDg0OGxAQGzImICQ0NzE0NDcyNzI0My8sLSwwLDcsLDQsNCwsLC8rNCwsLDQsLCwsLC8sLCwsLCwsLCwsLP/AABEIAOAA4QMBIgACEQEDEQH/xAAcAAACAgMBAQAAAAAAAAAAAAAFBgAEAQIHAwj/xABFEAACAgAEBQIEBAIIAwUJAAABAgMRAAQSIQUTIjFBBlEjMmFxBxRCgVKRJDNicoKhscEVk9IWNFSD0VNkdJKjstPh8P/EABoBAAIDAQEAAAAAAAAAAAAAAAMEAAECBQb/xAAxEQABBAEDAQYFBAMBAQAAAAABAAIDEQQSITFBBRMiUXGBYaGxwfAUkdHhIzLxFWL/2gAMAwEAAhEDEQA/AO1LjbGoxtgChWcTExMWFSziDExBi1FMTExMWopiYmMYpRTExMTEUUrGaxjGbxFFKxrYxknCnw/03l5ps3NIpMjZkjWrujALEiBNUbAlRV0TV/UYtWj3FeKw5ddU0ixjxqO5+iqOpz9ALOEfjfr6VXeOKNMvpAOvM2WaxqGjLoQ24/iYNuBWHPh/AcvA2qKFFc93q3P3ka2bv5OOW8R9QpHxCXMKSZhPIoqz0RoItD6AToLAsFo3pNUTYLG0E2eiw/Vw3le/F8xxGGIyZrN5sdGtTEkSAahYQhVBZxsCN/NbYfPQEBTIQITZGvqPc/FY2fcnufrjnPEPU7TyRmUM+lJIxIEVb1le8ZYlSNNbdwR9cdP9GsTkcsWrUYUJr3Is/wCeMyOB00R149lru5GE62kXxf2RrExMTGFFMTExMRRTGMZxjFKKYmJiHFK1jExjExFKWBjbGoxsMUrKyMTExMWsqYmJiYtRTExMTEVqYmIcDc/x7LQECaeGJj2DyKD/ACJvEURLHlmswsaM7sFRAWZiaAAFkk+ABgR/2wyH/jMv/wAxf/XBKOZJowyFZI3GxBBVgdu42IrEoqJbk9ZjmhVj+ECdTGy2kbawFsabDnv2jYUDWCPDvU8MqTyWUigO8j0FZdGvmDe9NdrokUexGF7P5U5GStBOWkZQsoNmNjSiOW9ymyhZN/Zu14zE3VPk5DpTN28brsSwRRLAf7RRLU3ZBb+HGQ7x6Silg0agkji/4mZzMO6JCqx6ujRzA4v5SW2IfcELXmqPleXiuby+mQ5jMRmTq1XWot53tdXv4sUT4DjwLJQZScmZohIxDZdLsR6wTqYAbPZ06j4Bo2ScMuWjlCxhmgVlJfMhY+l7BvTY6LNdR3O+AumNpnudLQdPK5tlvU2YzEel81O+jZuplBvYNakbd9rx5AAA1QHc9gP38fzw38E9O5PP5iR8uZ4o6IkEcaogIC6SupSAWtiQN/cDy+cM9GZOAhlhDuvZ5SXI+2qwv7AYE/HdMb1bLqw9qR4kegx+Me379VxGTNqlMWXa23Yb0Cdt99wMfQfBoNEESfwoo/ywp/iBxWH8rmsvEPiBArMqrpjLb0WNDVo1NpFkCttxbR6dzKyZaB0NgxrW4PYUdxt3BwaHHEXBXO7R7QdmFpLapEhiYxjN4YXMUxjGcYxSimJiYmIVFMYxnGMUrCxiYmJiLSwMbDGoxkYpUVsMTGMZxapTExMS8RRTExDjSS627+MRRBuPeqstlCBNJ1ncRINTke+gdh/aND644hx6VpM1NONSiWVnGpokOmwFFlWN6Qu3jfGc+8kPNOZBGZ3aQPsWfyQx7psKPYLXgYzwXJsYWmly7ZiWORE5WljpNCTXpU2w3r2omwcFkc2Ft+azE10riKoD3Q1J2JoZhfp/SEJ/zhrD/wChvWi5PLLBmY5SA8jCWIKyhWbULVaY9+6rgfxnJx6YQuR1ltiFDaowNApuWwIotuSdtIGAuS4XIMzmIcrFPMquK0LYVioYrrACoLY0WIusDinbNsRXutzROjGptH2pdxnOXzeVfUyPlpYzbA9JQjc6vFe/j9scV416tIjMRmErQuBBJBpPNZAGSdpDtYtbjQWSDZINYu+pFly8eW4VLKkKzs2YzDA0FVpD0a+1ABmYkUW0+DuxcLh4byzHAMm6J839W57fM5NkkgHc4xK4Nra0aKPUOaVLP5zJ8Sihn6I80pRJctaq0hZ60gkbi7IcWCCR3OxfOvtGn5eVmdhGkcrDlKxNjUQ7bDTeyk7YQvW2VyarDPknhFMVkGXkS606gRuaNBwDXevYY9c7CJq5mdzbqosLKhZQfe4yAxrbv5Pg4C8NcQ4hakyTEAwm64XQ8n6g4fwyAZdZudIupmSBTIxYguSQpOkV21HsPpiw3Fc1mBVDLRsARpYPMQRfzVoi+41HzYxzrgXAppnUZJFkETbysDHGLbWY2vUxPXJsoO0njG/qWV4HXKPmyywIEcLSIzGiqHctJoQi9R3JG2xsjy4N2FBTFaciWncnqfqUR9Z5vLLDHFBIjCGQSNGih1uiC0khJF7s+rdiTfgY6d6XyYhysMYkWXSlF1ohjZLEEeLJxx/J+nmmykmYEiBL2UjYgaDuasWK2vc+149/Q3qU5WVLdfy8jKsi6gQhbYOK+UgkX2tbJ7XgMEzCdI3INH4FOTYbXMc6N1lvPS/RduxnGqnG14atcpTExLxMRRTExi8S8RRZxjEvGDiKKXjONcTEVqLjIxqMbYpQrOITiDGGxYUSn629f5XhoqUl5iLWFK1V4LHsi/U/WgcIsX42SB15mViMZO4Sa5APsdifphf4HmI83nJ85mNMihjNJVUVBVUiAfwBou+wBHfs18XHDOXDPLlI1SU6VKrGh3vZtLgf2h5H0xh8ug1SMyHUulcA41Dm4VmgbUh2IOzKR3Rh+lh7YInHIfwrzP5fimeySA8pmkdAf08tlS/Y3qIPnoHuMdYzWYWNGd2Coil2Y9lUCyT9gCcEQapaZ7IxTLolijkU91kRWH8mGOT52KPKZvNwRSo7sEdDJpEasVZVgdl2VlABCkglaoYLz/iwjAtlsuzoCRzJGCj+/oXU5WuqjTV4wqcNzr65GIt5GcuHDCOdS5kDxswu11kDYitjYIIDkD/Gb3R8Md5IQw7ha5fgOchleds0TRLvzBUZFhn2uowRZsAbgY6t6J4cYoTKdYfMtzSriigKhUSqsEIEu/N9u2OVcb4tkljdGjqVkaNY2QHTrBUMStoqCy22+3ayaLcO/EHNwIEByk8SsiRsZGDlWsJrIsMbGgnvYJIrA8azu7n06Ik7NvDwOV68Wyq5nPCUoNLSEwzNFqOpUDKvMO2j4RYRiiA5PkkEvUEaZiRBmEyhPLdVrlo6MSp1qJWu9vHbb7hTj9QTyaooeVCHmMyoTqMThgNnb5FHY0taSQK3t1y7GWON3QM1d4XCrfYgh3UijYKmwCCLPgspcNwdkOEteOEI9cxxvHDPOIGEcsQRVjGl7Y6ibbcaQWoGqTzhQy8ZEakRwHSD8q5YEf2fnSQ1233++DXrXOM8oiPKKR3cQkZXDshJZnDKilU0ij0rr7nfAafKq6ct1VC1/wBW5NjcltJkZNHeiO9GtgxGDem3IE7C92lvC7D+G/DTBw+AMOuQGZ+/zSHXW5vYEL9gMcUzrSSZjPMrmNYpZncv0tvKQiN0kk3dewAwXy3rHimXuOCaOaMUo5yf1YAoLqsXdULJ8XW9WuE8a5uYErxokuZBjkkjDKHkSmVWjY3GxXUPOrp96wSR4DLajxamO8l4cOiyxyxkY5jlqo5i88VJdkPdLbbE1Qragb3U+N5RuSpWR3jcHSsgUsyghSe3SwtaPmxQx0RpCJCvKlIYWV/o5XYV216qNdu177b4sJw+K5c7J8mRQiNNlRpWGohvB0ExAVsGv2wrjvcX1XO/smHuIbz8F0DinH4IMt+akf4ZUFaolyw2VAD1MfYY51mfxhkRzqyXSaKrzGEg/vKUofscDJ8qfzuXy86O8HD8nSo2yvIqRAtsT2aVQTW2nzglFn8i+VlmfI5cxIFY8sQsGDMy2JGCUQytak32q7rDj3EHYJVjARunf0T6yg4lEXh1KyUJI2rUpJNdjRBrY4A/iP8AiMMi35eDQcyV1FpL0RjwGC7liN62obnCNwvMw5PieTkyyNFHmGQCIvZppGgcMQWVhdOKbbTWxUjDDE8cHF83HmIUabMTBkkdSfhmJaC/DZRuCDbLdDGroWshnipLkP4ncSlXSrxLpu2VV1NvsSDqpRv2XsL2w8/ht+IL5xzlsygWcAlXT5ZAtEir6Wog7bEWdqrAP1ZDBncxyNBSaBWKTxa/h7FgJEEfykodwaFHqBIB5xkeKtk5oMwp60ZZaPagXDJt7oQK/wA9himu1LT2ABfUwxnHnDIGUMOzAMP3F49MRCWMTExMRWsDGwxoMZvFKLbGrHEvCv6g9awZbWi3NKg6kTsnb+sk+VNjdbtXYY00F2wVEgblKi+kI+FZ5Zonb8vLDLHHETusmlW062NAME2LH5vvjfJ5riCZkvmkhGXABKozARggdetkAlraxe1mhgRFxbMZh4c08nVdKjUY1EmXRuWU2DAkkX824ojtj24rxkSROIoViaMBw5JddStYMSnpK6gBqIBFkAb3jE0ZDgD1H1TMIc5hLehPyWOCTnhuZzeYepczmK0wBtolPxAZ3I6XNjoUMfvd48uM+o85moniknVUkFMsUahSPK9RLEHsd9x98Ap5c1PmeWpQySiWZmqgCBbAC2YANagEewHjGIcpOYy39JAX5jy32Ne4bGZe8aaukvTjuF5yM6SxllFMBGzJeg+ULKfko7XuKYb7DFPjPE+XDydb6xKCiigBGVLDfTqBB1KOrtti2sc/O/LyMVEkPMUsvWRqKjatjqFG72H8hPqyHWIpQO6lW+ljVZ+g3BONRHoUBxfHkNcCRr29x/RRTgno7PZiFZVReVJbqHcKe1awpBIQ7kb7/S7x6T+hs7AykxIRNIkJMbByAziidgVP9sHvh04pkY8vLFxGaYosUEasgK0TpA2a+vYGlAN+MY9J5FJs0M7HmWlSeZdMe22l2cBtzpIUK2mgR284yyQk2OF0HsBFFN//AGdyv5PTFEkSkLK3SG1EC/iEkGQ35LXYBsYQ4MjmISq5fNNozAVFVnoxzWqtG3MVnVwu9WpIW+4vDtneM/leFrMVMthVASt9b6Qd/ABvFb1XlI5ZshItx89wruopnQhSIyR9wNXcWa74MW2EqHVwlTO5b8plkGXYFpHmjV+q36lVpTMTvqsUVGytKbJ3K/wyDmtLJKXZY0O8YtiAQDpSiNRal3vSq72NsMH4mes8q5hgy8bSfl511MgATSFMbxKbF7GrrTY77YAei+KSDOwolxB3KkOgYlSC2mlYaWO+57E3uBuKRpvZGjRrg2SyOYy0s/xQFXTZcto0mxIqlVGosBdith2AwrrmoWcRxEzxmmqTp+XuutLUiwrWNxpArqs9I4vxdYpVhKtqcqdgm4LgUnWNR1CjQ28iiCVb1tMkmYCIAvIVlVlAADsQz7LsTYC1vel/cWDUACTwnooDJI1lc/RWhxfL6aOYzC9hyiRr3PyghLJ7jVzL86hipwnjYSRcvICuVkzIzBVRtDocvptRZDNoJ9yD4JwDKLsCL387/qFkn39sV83muTvZdtu7BaABpdR8kljv3284BA8h3h3v8/LXRn7PjiY50h9/L+SunTGCbiCZ3LZiN0dWhlUXaswGjUCRoDlFFlbLBRe+3plpm/MydE3xANWoRkDSNIAIYFU7mqO7HtdYRTwmadAyMYy8EkiOrC2AYLy2I2Ac72b+UHY1grwz1Kz8LfPSTTcmJliZAoLljpGz6gT84OosD32OGyx8niqiuO/uonFrHah5pk4NwdszxF8wR8CBUhQgimZW1sqqBTBX0217FWWu9XvxA4gsLRCwHzAMcbOSFEiEOgJBBTUSV1A99OAXpL1FJkhHDNE7wujzaY1XVl7cMU0rXMX4gFKNQIarBFLv4t8UGazCpG2uPkxNEVNr1OWLk9hekLR3wbRYpK6/FqTunGTHl3fM6TpUlkiYv06a62ugTv3Pkd7xxn8irtGjAkO0cSA7sLfT3A9nXceSMPvGPUKPkBlxGwYJGCx1Aao9LA1pF2V31EVv38gPRZgHEYpcweXl4QCrOOkSAUqua6SDZ3odAPjGI43N/wBkWSRpG1L6DjQKAo7AAD9hWNzjzSQEAgggiwQbBHgg+RjbG0upiYxiYitQYhxBiHFKIT6q4kYMtI6mnICR/wB9jpU/Wu/7Y5QMskeldtMhKMGPzEgtqIPdjRv3v6DDh+JGe+NlINSqp5krs7Uq1pRdRrYHW5HuVrAnIxpTLEgzLokkkpePQJbFBIw4ZlUVVKDe25sklOY3FjvSXE+wA+J4Fnb1S0kZkfpugl54KjblE6UCAx/3VCnQe6uAtDetu3nGswZeWsd9R0xKewGtWAavm+EDv9B53wRyuYEjsyxxIvLUBYVpSNTEMT+s6a3od6xUyecUS6QwrLpIzdt6IqjdGkBv2sYLLFJIYX6a3Njy5TUWSI2TtPUAj3r/AKvbgEqRhTIo5ck76mYkaC6GGmWt0JC3ZFFrwcHDYkZ4ly68l1QNGEAGxY7gtTWSD9KHnsjZviamBoBZZgxkJFhFL2WI217MNh4s4aofUcSIAxzCNQARWR0o0AUmYFo0PYaqIo1hXOjbqBjPI39VvFmIBa7odl4+pJgksUEKRoFZEJOo0VimYIFBpdKyHbuSe4rCfnJAyrAXQy80qwoXsX6tJuh8pu7o1vi5PnWiZl0AhswSrAFhCWtmFE3KUDEA7WSQarBfL5HLvrUNzucDc2wdWAHTtWkigwoDdSD4xrDx3PfZ4H7lL50sZDT1Bv7f2j/CHjzUKqFgkEYAfLyGmgbsdLaTcZ/TajpumrYUI/Uv5XOtAkGXy8egpzC9KjFQ7TOWVS9R0AtA/WjsOj4PJEPzHO+PCpdCopekElWHzMGAphYG+FN8q+bbnSMzcxxK9Enc0NiboKCF/lWy77lxu4dbjsePVGim78U3kcroTZPJzRhIHikjjWy+pbUjs7SAB19tfVGN1Kirx4cXkkjyeWKDSwy7zAbII2kUKpW9rVEdtv19Vb7Jucybqqs+uJ2U1vZK3pDgWQwIBFfQruCBhg9W8c/O5bKysFMgEizAdmkjToK+ysJiR/frxgMbvDzaLLH4hXVAp/T0wNER6kErECQbCKQIwruSTp0+SL+2M57hMkW7TxqA5COpYhmSMSqY2oXqY6QQfnBx0PgXC5YGiEIjOUMYkL6lLu7LesjRe10KagAMenHMrJMJX5yHK/l3tAXa2CnqFMESiAQws2PBxgSi6V926rtV+OZwflYcxDI9zFSlFTQ0sztHrVpIzpU2Fa13wkRqANjfU2/vuQN/tX7YscHKyRSwuT0lNIDm11NZVDfTvqPT4bfG+byLRi7Lx33NBlsgW3hl7biiL3Fb4TyaoMvcrudljuXiR3BH7KjmC/SEIu7OxP0BofU+cbwQlCpKSsdJZmKd2NGz5OkWvt0XirxKWSNSYkDg6TJZqusIl772xH2IxayvBpJZ8xEcxGnKJsiFqso7kAsRQ0azv7YLEGtjBXM7YMs2U5p4HG/zW/D+JNkcwWCycsMvMBjYWtgkdtitlhddyO3ejxH06E4tyltssx/NjS1howDIexo9QKfyxjMT5jolRkmaSd0CrrXdY0G11YKxgdttP1wycGzzH8uqRjnjLlULDo0SSc7nnyVVQo02Lfp98NsJC5jWFuxRnLyNJMXcFGWMDRsdJkOpkdhtrGhSANir3gN6pyKo8c0YjRn1cyweqtJV6UWz9TLQFmrPbBqLhLqCqZiUBmJJtrs9z81E/cee1ADFYnNFnzOWVXkoIF1AMil/0lunspLeSQPrjHeaCCEYM1bFAhw9pSVSU2wb5gQwpSbGyitQUfKSdW7AVq0YGFEVn1KCxYAaaLOUaQgbeAD7Ch53bPU+bJggZopGZmXdRbIboMGjcae4ahYo9tqwKlyCiXSzfMI21VRK8sF1dTXXTnqoWQpIsYF+oeCHuN0tSQNrSAmn8K88dM+WJtYyskY8Kj2Cg9gHRiB41e1Y6BjjX4XTlM9Gt2rxTw3uBsyuDR71y2UfQ47IMOSbm/NLR/60VMTGaxMDW1gYhxBiHFKLlvq7Mls/mAhBaNIY6ckAdJlJFC9+YP3BwP8ARmYfNBpWGlE+GUU2JCdL9VrYC0u3Ykm+1YYPxE4c0Mgz0YDq4jglj7NesrG6k7HdyCDW1G9sJ3DIJo5GpzDl5HTmLqAYoWNrqG8Vam6lN0a2oHDkodLi6We/oN0vG5keRqePT6L39SRBMyYx8JDFK7aBpLAMNFaQor5xfV3Nm+kAG4ExKgvpBQSpThypYsFugCtAHbvv4Iwy+ovTcf5uRY2MQpDpTtpZaqie2oOTWx1G8AeDIkSPTGjNJRPcgNoBodhe3tuMJl7v0ccrOHce/wCUi6w6VwpUslmtMwWiRJsFLfKWpmsm9RGlk776Prvej4PEuoSuFXuqMeylwgVgCSyhtgvYBia2vFGZKK6gv9bLHR8hmLo23b5ywI+hw08L4NJmIUZJngsRnQ8SSDptTu4JYglh7dQPnC0rqI3q0xEwOKBZnJ5YKQkz6Wd4wxlY1bKQeXVHYuhB3JUG+qsY4dOIHSRkAGgxsmoKNdLpkverQk/4q8Yd+I5GeXRKJSixxNqiMIt2C6gLYUVJ2IHgkA4R+KSAq8qqBrmDkFh3aRz8224EmxPsPFYJjTESNsqsmEaCFc4j6jEkTxoqhnXSG5o6dR03QXfv22wf9G8LAydRNSvKCdStekRoSnzIQ2okg7gXteFpOHTSMtQuBqUlnpRWpD3vewpqr7fXDHwHMaRl4lKtzYiGhZ9PUgC6kb9DX0G9jQ7EXjp9oRuczXfCUw3sieGAco9JAma5bPTRhSCriS7NH+NVFCwbU3X0OOcxZBcvw6zJC8jkzBV3oNNEgWhvqKqW0jerH1x0CFWSSCGSKSNMxKIi8zrqoxOxRNDNudGnVYrVt4pU9TcXGazDOKEMTMkCDZQB0GUCvmYjv4Wh5OEcKJ7tim8qRrNwt/SvqMQQjLZoyojgvBLGOYUVzY3TVqAY+B0kUQb22416ki5LZfKTS5yad0Ri2tVUbHQOYO5C70Pck7YpZDh7zl0RHkCjmdCuSj/pIKg/OVIKGgaJsHc2M1wV4VldctJGK0s+mWgptWILLdtQFkjSjr3OoC3wVLS0ye2gj/Xn0rohPp5FSdxJpDdKRG7DgLTFWoAk+3cjB3MJqDxtVFNh59m2+hr+f0wFmjVgVZQQdq8f/wAP8sX+DzSO+ljaoNmO7MGNAN9V0kfWwcK9pYGg9+D/AF5J7sztAS/4SK8vj6+iDpm0kjUuJDEzRmTSBuodWN96N0QO5r2OGX1Bnc2WjeJ0RFNxzBXlEmqPrKqqtoWiwDML+bsbtVycWWLIp1OBKokiDNRUylWZtjtZsk7Xt5w38PyqRgJlnjc0oUGWTLs25ouArIW2O6gXpN4HIWsIoeljZVK+V7yZSPb7r0zSPOYBKvKnDu3S+rSgVlaRdt1caVGrfr2N7jw4xxSLLSyZhw/wUgiSJCPiahIypv4Fgn6DtePCZ0TTMNAlZ4VXk65io5hZ2aYqDKWRHGkKaF4smBMxmDPDU5haCaMRyKAxEboNTGwKZFsGjQOGMYDRaTmNuVbI8O4sRz3mgQylimXlZSpA3Chl+UgWdjfvXbBrhEvLaWUgw82NGljkpxGxDaZgVJHLY6gw2A+YgC8Zj4lBIGl/q15jHRbM0g06HYqNkJUFbJ0jvYoHC36gnkVXVJI8tl3LHQqAUekU76gX2KitgdwQe2M98HHS/qjfpn1bBuP2Tnls3LHFqzXJVqJVY3sv0g7WSN/3HY7eUrOcWabdCdbqNbkMTuAQRagKQK2AAG23cYMNxTnZZFhmQyTqI59GW5fSVJk0uRWwLrYvqP7YXOJQPlzpsGPSxSVu/St8uuxYAE35G9bHB8fED/E/hJ5WWAdDatEfSsenP5BEF6ZiQO/SInDMfNDUN/evfHchhF9BcITKyKCrGaXKxSySNudRADIL3A1BmCjYWcPQwSSQPdsEONmgUpeM41vExhbUGB/H8+0EEkqxmUoA2gNpJFjUQSDuFs15rx3wQGFf1/mG/LPAENTIyl6DAAVacvUGcsCR071ftigolz1V6vXOZdoYIMwrgpIJXRVjUpIrVbMNd9gB3uhXgSoMqHTHI4YEGhQFiiLfSL39727YXTnGkiTLokUn5cllheNqBIBKaLXVrLGm00A2nySXs8UUJqmKwsCdSuwBGymqNE7Mt0NrrB4sl0ezeqw/HbJRPRUOM8QJaCSVJY25BSXWBpDjSy/EXoN6pNwfA2GEThXGY+XENMjkBiStAAkl3G7jUFsm6I9t8OnqL1TGkWiBkleZXWlawq1pYtXnegCR5PjHP4+ATS6miDSsilpDewAq0DAbsf4RvQ/bC3gZE2Ho2yPdEENuLx1V7i/EITDHUqmTWzkiydLzSFUqu6Akn25lXtg7wnjWmWNElRlmkCgytqCBypaNo2I1qdNimBB9wMLXpuJ3zUWWErRiaRUtaNE7A9YN0ooC+4A98dB9AZRfzUhdDmNCNHR0lh8R4y+liF0kLRA7Fu294L3DXt1XwqD9LkN9aMMhAogjjhWaRtYRSzP06gN6KqTpFC6ob0SCKln0QrIequXJVAXWghABQqgB/MmzZwzplebwziEa5OJRzJZQ6unSv/eY9Sjq1LGyhVFiq7eA3DPTizxyLC2iQZmJQhOpCgVJHtL6QBR272FrqwMwBkfeF1Bp3KuWUvdQHKseluFTZkvJFO0EWprKKpUyH9CRupChTWojvVbkki/xTgMKQx5iGL5bEiCRuo6jZaS9VF7Uk2otWK0uDvEOLZXIQrFzEDRppSNnGpj2F+xZtyT2sntglkIisSK5VzoGpgBpYkdRA36SSf2x5jM7ayXv747R6thxYrf7LcUTWcBJWR4Vl5p4wqBg1s2oN8tURpeCParWyGPX3FYscZ9IgMwyY0hE5hiJLBrY1HGSbj2Vz5XsKF2GPhHBI8u0jJfWdgf0j+G+7eNzvQUeLO80xjzKX8sqcsH2dCXC/wCJWf8AdK84x/68n6nVjuNAcefU/K1p7Q4UVyLifLeCZyFY8p9JIGxq6BPY/Tvftg1NBlyjGFYiyIKKBAR/Tplu9tNofJFisEfUxTKZujqMWZDGgwUC3UyLqbar1HSRXUO+LPq/ILlsuzrmBKxcgq0+ksWctarHeok6AVPTSA97v1sWV+oY2Zo54WO6jZTdVjr96Sq7WQi/Nv8ANY0jy7+VUX+5oC7vF/guRMuaCiRuWFcyAJpJXpGnmBzpJfTVAEDVR74HLxSA2vNZQCLTSbvuNP6G+5qhZOG/0apaAzaQvMYhK36EZlXq/VbGRr839ML9pZkrYC47Xt6lPx4uNEBodqcdwfILVay2bVVVFhlAAFAAaiKNVvplRR/54J7YKtwyEsCYxYII3I7XWwNfqPj29sUON5UZjL6kBYrbKoNEj5XQH+La1/txpj34BxPnxBiQXWlcgbE1YkH9l1ph7WR4xw8h8j4WztJBb4XfY/t9FmIBkhj6HcfdXMvlEQdKgVX1OxJG5s92Y/ucV+KcHjmVx/VyMK5ibH7OBXMQ+Va/2NEXxjVZRqK/qChvuCSP9V/zGOczImD9Ycb5TJa2qSx6eyjzkoyqqxhhJqXUA+oqErYNREjEULKDfrsenqTKpBSo9vptQwBYDsBdaRZF6jX2ehpu5/Pvky7RoGGYYEE9llChL0/qLoENdvhk+d1eeUFmed2aQ9yNXfyCwGke308Y9AyZrg17Bz+FFgg76zI6m8co5HKkeXRndVjVFGpukbKB28e2nxgFxbi4zETRx5cyRuta5W5a+4ZVou2+4NDFORVVg2jURei2JQEMS5UMdidjsCTZAxXGYDOKZpL9yY1vYnZTqZTTVZsh/BXHZf2g97ajFfFcH/zcXFdryHEnoB8rXSOAeojNJkecYxOmqKTcC2CqilQQL1iYMAB3BHg10YHHz16Uy6pNECAqTTRxOukWblSLSpJ6SwssRZA7Hc4+hsBDtW6I9tUaoHceilYmJWJi0NQY1liDVYBogixdEbg/f642GM4nRRIH4g8Mjhy/NjQs9lQCSwI0E6NJ2C9Py9ro9wMLnG8pGseVZQDIzTPJIbLMU+GQXO5qwBv2X64c/wAS82y5VETZpZlUNR6QFZydvov73jnDvM/LT4IEOoLbPuHSLfSFOneInv3Y9vNxSRRPGrZbbE942Gy9cn6eTMZkO/UAhBW/KUyhq3pi+4HcIfY2z8Finij0SvDYDaVSwqi9Kd+1+QvahW+5Q5eJTLJrjEZCgoZIy2rS+2lSwFqSF6xsDWHvhmcWSCJo83CygDWZaVx4Ng2Q24G9eN98LZh1SEg2CnI26GC9j5fdC8/wV2hikzHK/NrmIyskZY7awQC0gtiK1G7rSaOA/Dc5Irc6Nngm1S3QFrqkLMhDrRF+GXwD4xbzXH44uJRyw1mRGDzS2w7FPhHtYBoeCSR7kUBxETSSsw0O8kkhRu9M7EV4YUQLFjD/AGZyQ/r0SWe2gCzjzpZ436nzMzvA8+iN0VpQqIol7AqxVQ+6AC9Q7Ee2NOH8XXIx5mRFImlCxQk+AJZAdzsCoAO5s7YxLko5HCupNoaPkaWXcHuPmJ9u+A/EciYmUiUPpshGJ1AHzpuiLA8jC+c1jpXQu+G3RNYtOxwSPddByXovLRZXVOizzy1blzQZyB0sDYAvdhu1dzgh6bykuXy6RoVkjCgxayUYKdxbBWFGzQItQRZPjmGT4jFrBlyuu1/SQmsg7u1Jufm8jYb9sHeE8YkBdYYJ48sVAVTLq0spHya26BQ7DxjlHDsObOdQO+/A9N9tlej3TzwT1B+YmljWJlWMfOSNztalasEGwCCQQLBojGvrGJ3hRIiVlbMQiNvYiQOW+wVWP7YQ8zxXkZs5khDOI9KKDSqCKMjgbml0gL+5bY1XzPqzOTNG8kioYiZEERAB2ZSxG7E6SdhtuOk4QPY9ZLZYKDR9fvaruy7hOX4mTKEy6n5uY7/ZBGQx+1lB9/tjm/CuEPnJn00pVGZy1AIoqyWNDa+xIvffF/jnFHzYllmJPSIwO2lQw2obamuyRXcbbDFr8PeIGPNcu0ufUpEhUagrudJPg9QoVvVY72HjOw8JkZ3PJ9ylo2h8pvosZ38Op7iSOSGRpEYhNQQ0KYkW3X3CmtqIN74LfhfxB2SXLSWeQQye4DMQyX5ogdvfDjxHNyRxTSFeTy12kkK0LP6CAdR8fehjl/ofigjzru7ABkmZw1bCppST7bql4FksM8Dm1uNx6pkBrCHA/lLoHp+UNlomHsx+x1sD/Ig4E5vLnKTiWJbjckaF83bNFv5smSM++tPIxb9GMzZDLswpmEjED3OYlJ28d8XuLzQrC35ixCaDEBjW9hukEqQQCG8GscSKbusp7CLa40R5j+RyEaSPXECDRHBVqKRWUMjBlYBlYdiD2I+hxXz3SY5KJphGa76ZGVe30fQ32Bwsen/U0MTNE8weHUdMtadz1fKarV+obU5sbPtYyXq3UQk0YQtLCAVNhdU6UHB7dO+oEj6DYkv/AJU8cpLG2wfMFDGW0tAOx/hGfUUOrLuRsyVIDXbSbavuuofvWF7J8EknD8lb0+XcAHetiAx7i7rDFx+Ufk52Uhhy2W1II6ujvdfq84A5P1DJEKTSpOw1Rk0K+WhQG4G9n6AeddngCM6jwTXyT8TpTbYhdqn6vyEsMSCRFAZq1K90QOoVQ2ZdQuxV4oZLJBBqbSf1aiAAq0NrJ7bf54vcYkkzPJMzyMhZylsq/KCDSIFrfbUd6vFLIJFbIQWkjlI1PTLy9OoKdQJB0mgfPbvjrM8EYIC4faELsufu3PAIG/8ACsenc1HzY3RDr1c1mA1A/GRgllNjekk3Y07gEUe944dwPKyNmMvGiNmFSWLXKljtImp376aGokMQSdqI3x3AYLCNiUfILdQDTsAPos4mJiYKl1gYhxBiHECiTvxP/wC7wf8AxUX/ANr45NxLLRTSkFQWSgWobkD+r3HYbk17kb710b8X+LBY4sut8wtz9SmtCpYB7d2J0ge2r2wqiHJrEIYwJJDHp5qKLUkf1gu9IBTUK7ah7nC8uzw6+lfNO458FEXug5F7d9tvqCPkv6jcfUYBZ3IprZmvrU6WCiifcgj21Gv4gQPGGn/hhHyyEn+2oI9v0aSL27e2NE4YrUZSrm7AU0t7b+5N712vx7AZksbZBsJzIjEjdJVLJ5bQirVE0xHavZP2BH7sx8Y9tAfvdLuGA3vtanwT29q28Y9uJZQIpkXpAPXZJFE0X3uiCbvyC2KLcRijGliNuvZbJJAHzAdSAX2NHq97xtjtfjat6msboKsSzExvrJWWFdalDR7HS49ga3B+xGM8L4U+bkYwhW01qdqA2Pax8zHah2oN4wEzvE1LLoBB1FdZYdQYjUWA3o2p77V77lt9KcVKS8rXEis1sNBjUsIglLqpmI0Dts1k9zhrJmdIxrq8Q2SWNCGPe1pFHcX+f9VZfSM7xxlJss/NNIA5rs7EoaOtrLN9a7YG58T5STlMpViabp1KbUurI1Udl2v3O3t0tJJFLWYUiS6bQ401QBFvpFi6+lHe6Cbxbg+cZFYNztMpYRsSpa10Ca2FgCzsfFGt7woZWtNSVSM2y0kHy/AtOCZJJeRLmyQCZkUkdErc24126tILPqBIBoC6vDbnlyYh0yJCQq6WEKxByzUBLGyOWi7E/uO+9jI81GYzlQoeWA6FAYjSydPOLhfh9RNVZN1R3x5T5oZpDlEkYZg6fzNxwqCBp18yRB8UdVVHvvuALxlkjpLLvDX080u6SNpHXz3SZNRtUOlWumkbYnWwEnso0iPYe1/qGLsnpxIqkM6SOACFVVo9QBshm88yr76DjyiTU/UKMRZT2K6u3Sw2YALY+47Y9BmUOkawS3yjyfO19/BrDmRI4HSw2AE7gYDJWNlkcG6iaHmPgjXribLZtY1yzMpRmLWrhew0ghyAa33GwB74UuH8Fj1jXZIAKqyj23N31jz+4sYLV/ljWdSVsfMh1L9x3H7gkYHh5eiQahbU5mdiNEJLD4gD7op6dzL8iJI8yy2QNA5LaWfOSRstMpagul6vyT5wZzDZnlylZmJVZqTlxHVWpVUgobsgAjz9MJmVySyRxGVUkIiUIOWoABAa6AtnN7sfPasNHB+AZTlZVmy0LczV1FFo/GsA7bkodvcKfbCuUyNr9f2HxK8zj54kcY29P+IC3o6RkUO/LlL6KbqUAQCUb7Enwa2FH2xhOE5uTNKWTLOsJRpNyoZq6Y2aj1VTVRrYnxi/l8lHDmlKRogE0i7KAKLSIF28fKMFeBTShGWdEQqwBKtqLu9yMWOwFLTfRaJ8DHSknlGGXDck/KghYzmy5BbwB8yg/GTFoMej8vITGkkcdAOjEAixtImkMVYCwY96LYrNFWxIJUlWI7WvST/leC/qjh5zLRKhUXG5Lne11RsB2u2JBHbsb22Ibh8BhLIyjpYNpYAgkpqNi6KXRq63317qVRB3uK19Vuuvh9otwsp4cdq/sIpN0xwruCIrZTYoszvdX3KOl2LG+BGTA/4hCGAYNNkmoj/3gIdj9Bi6zkkkm2NkmhvvsLCgt53IskknvgbI1ZpX/g/LNf1Ga1f6YahFFed/U9/kuf8AnK+iwoGwAA9hiY28n74xiFdBTExMTFKLAxDiDGcToouN/iPmoW4kbYnTltFn5BIpZtN9tQB7Ha9tyNqupY0RVoAlFUDyCyrYC9wAbJGwvfDV+LnpuGTKtmOpZA8SdOytqlWO3AFmg3ce33BQsllWkUpZicKI5iqqFUKKVVU2C7Cn1Emgx7WAFcqJjiHOOyZincxhA/demb4voZ0K9SMyGyLJXYkKtnxekkGvfCslme+dI8prSoO3ewAu9oRtWkafOHWXg0JJZ1Z3Y2zuzFie2om+/wBsbRcKjUEKZACb+e6+xYFgPoDWAR5EDL0BUZy4DXygX/C5XR+dJs0bmNWkO7HSqo36aGoNe2wv3xZX0zG7KyEyKQvMVXBKCqKikN35PZdt99ibcLjJtjI5uw0krsR23U30n6jGGc5ZS0QdwW18rU5sirdqJ1Kqjq1eP1DbBY8hrhpHPop3jS61tm/SNaUy6CRmjLSI1dBrzJRHV4U2SRdkbi5lfQaHLRyQzl5KjkXUqqjV1AMKLWSB3OxFVRIwch49l+Qq5aRWmmbQisRrMrDdpAOwA6j4oAL4wa4dk1hijiU9MaKgJ86VrUT9aJJ+pxwsztTIj/1tu/BG5A8/he2yjyJeeiR/UsWaMKs0KZURMH5msbMAQqxqrmrY7LVVtYF4t5bi2YTLvNPBusfM1Rg6RYJTmIepewJIsAEFtNmq0XGEz2cJm0pkMsTTOQFke6Xcmn1AFgF309xTYvxeqJUklaTLSSLMxSJVXYkWFBsXpZL30kWNu+HpGzysAdFbhRNbVfS/OrJ6BZZK5rr1IAgaMEB/mADHszNqNnUN01MzElQWJJr6Uc6ahkMalehnVksEdwPlF7IWU/xBjeJxHLSRrKJU5dLqRAzPpQtQAdFZenSy9RBpQKrY3JwxjYIFsxkAVPfy7Uv5f7efbHSa4A+q5cjHsFcnqqOblXVOybR83Sg0mgoCRihX8Isft9sGeJuuYGYkIkqLlCNSHXsdRIQ1dlq3FbfTF3h8+SZZmYDmaqAbYqdC1pBFRlSKLEbFT37YFZ7iIlhzKk08kaKi9iHpkdWIsAqVBNHycdKBzQZGu6/PYp7Jc+X9N3bT4QB72LQqRzv0nbwaB7X7kV28/wCmIkwtukiqsmv4QT5/9ftiSxDqI2uhtXk1dHzRP8sb5HJGWaOMSFdZI6mJBITX/CT+lhsN+2ONQte3mkkj3eTtufmjfDPTkpiiZJYQtUtpIWGk6KI1USNNHtdYOZ9I4I8nHuQs8EaE97AZQx+vf9zha4XxWaMxwxNzAAQoF9epzIrJEUJa9dliq/cLZBv1i6hsoDuRmEkCAizplhAr93K+2+FJmymdjXEUb+nVeNbjMjcdAq148b9NSMXkiePduYqvYOoNzNCnsxZgaujvVGrwJz0Ad5Z4ZeyhpstMWHZezJ8yA6VDLsG00TW2L/q+QNPy2GoRxp3A0nWz3V+4Vf5Vjxz8YmyWQMyLIVnaO3AYsqiZRqPc/IO/erw9hZLmRNbKNQcR8K2NJAaO+cI9i3n43yvKLiQiLmR1nnICkREGgCzanYkBSb39tIAWhiiSzlnetbnUQDYXbSFF9wAO/k32wZgEaTQMUQqWMJtVoBxS9x/GE7e/1ODHEeHwibLOYYvneI1Ep+eMsL22poxv9frhybLoCIDwog7P/UAuLtzyk9pB3Yqo+pA8/X/TAvmBjK4oqXjAI3BClN7+5bHTeI8KikhlQRRKWjYAiNRR0mmsC9jRxzyWTVGrDs2g/wAyp2/njWE8S6neSE7B/Skb3a+hvOJiHucQ4pNrGJjGJiKKDEOIDgF64z/JyMzA9TKIk/vSMIwasXWrUfoDiKwL2SB+Iv4hQz5TkZdJSZGWRZGQBSsUivrUFwWtlAFgWCTgdwN9UI3JYkl2/iY9TN/M0PoMBM7kEeRwQdgscQuPSKjUiwwJ+Zq8X2wU9LoBlIdzupaz33Yt/vhHMkDokSaPu9gUUONTjfGKxzAUEhaAYs8IkC5oXQLxFYzXkPqZQfdlo155f0x4YB8ZziCZI5CQoAbUG06X36ibu1XcV2sn7OYkJmk0DqrZL3TtXKOZrl5XiEMzR1FI5bmIg6WETJy6UWSS3MFDcu3ettuPepkzTJl4WdYCdWYlEcllQT8FRpvfyTt43FjFZPVEZyf9JAkke10EDUyW2mR0A2ZgoHYbuOx7hOE5OPmiMqNOlyPmDEKwCsxFWQGrf/bBhhsfK10o8bdh5bdfZODGfPZhqtuelojnpMrohy0UgkKSTSVLEw20oqoQ1ayBW4N2t7dsCUVhmI05h6Z4yLZyEAfXQBYgCqBvwF3xd4hkuWFdPMibEAjeHUbJF7nc70bOxxW4XwnnTJGdI1mtZ3qkYno2G9DcmxW2OkJo4YTG93i3JJ+Kw7s/LbT6to8un/Uw+vY2cqsdfFglUGtmqnUWNxsznsR713xTycmpFJVlu9OrswWhqBFgjcb/AH87YK5XJF5lZpJOYsUcqMK0o/MkXSqEVpAQdJ8Xv2q9Dw55AI8xKGSNgY+WuhgSNRYsSxFaq0ihXvjjh9AAVX5+/RDysPv96549Uh8Yj5ESyCnpqtgQQDqeyVbcFhuD3LYZx6TmIHxoNwD2k87/AL4S+MJmZIJVInaPU+/K6aV3A+IEo7qlm/fHXIrCrY3VQK+oX/8AWGcjwNbuCmuzsrJaHBztx1r+kmxelZZI1fmwDp5gHXY6CRvpI7E4F8Nyc8s0axoLoSdTUVVQNRNGty2kCwbN+MOGSs8OS9z+Tv8A+hgDlOISZYiWMRtrjSIrIGr9UlgowrtW9+MVE7VJpPnQTM2TMYXu1dAT6J0ycDqlBK9/iLuaodlrsAAPAFfUpvqXnc+d3XQ0cUf5dbDfr1cwEbEtKgFdxpGL8frGWt8vEf7srgfyKN/rgFxT1S8sxfkorgxxhdTMDy5Gm7gC7NjTt2796M7AEf8Akrc/zv8AJcjFm1Sbnofom3jnBJ8yykwrGwBFrmQGomyjAwspAPY9xZrvWB/H15K5WNxBDHG+6jMKz7oyK1MFatTsWb3I8Xii3refNqQEGWGnqVWJdr2+egYwNxVBjsbruOiy6relVF7kgDf6k+cYe2GIgAHbjdahx3yDUaFohxOQNA7oVcx1INDBgDGwkBJU+NOGrj7jks/UQjxSjT3pZUb+Wm7HscIuYyaSAhlG4IJGzfXqG+DB9ToMvJDOfictkV15YBBTSpZS4KsPNAg1Y70ByO7wtLen02TMcRiBB6pi4Rnmk5qSqBJFI0b0CAaunF9g1NtfYfXHO+FKurLlxJJlxIoKQhdwoL6bu206VB3G14duBK6ZebMT9LSh5mvwoViLB3/Ux330lb32wByGRRFXSoBCrv8A4ANvb9sDbktxdZ89vdEOI7JLQDQHPous+n/UEWcV2i1qUbS6SLpdTQYWPYggggkHf2OCt45r6Fl0Z8i+mbLlSP7Ubh1r/C8v/wAox0nD0UneMD/NKzRd1IWeSziYxWJgiCphA/FjiSxrlI3cIGleQlqAOiOgLPY6pFYf3Th/GNWUGrAP3F4qrBC212gh3kuE5TlytIySal1regrpYhUZbNHsfY48uHSTxZdAIkdY4huJCCQF1dtHt9cG+I5Roczm1eQSNzS+oCukopVaGw0rS/4cL2RiXlrr5RGhf1SG+kfp5nfeqGOdVucw7gV910RE2YBxHS+aWDxTMmiWjRSDsq32DfqY73pHjzi/wuad4w5dSGuhyT4JA6hJv29sLc+Xah1yPo5QkKUApYAsDpstQBWwbsb1tgxlcjpLrE6MqMdLFS9qTam9YHuDtYrDeS2DQBGK9rSWFCXPqQXfRXs7m5kIA5W6k2VYdmVe2rfdhgJJm1C8qYqzZhtRcClpj1Df5SoXT/LBLJcK5k0heXToRV6EUCmJeyGLdio3+mAr8Mlu6M0KSsbC6u7C3XSOsVvsSN+2GMKaGIf/AF1NeaDkwOMhLRTfLrt/aM8WcVFGovW6brp2CkUSWIWtZjG5GL0GRfLh5ZUmYqpBPLRQF1AkjrIskAE2e3bFSDKx605aqEf8sTpqmDZj6eDQ3+uGv1ID+TzFWSImonua8k+5rGc/KLckCh5J/s3VFjks6/nyS5w/Jkp+X0yFhUupRrC3ab72dw67fQ7bY9+BZJlzcWnWdKyu2qF0AAjKg6mO+7DYYt+jM8ZmzB0gadCCm1XTS72AK3vb2A98eHrp+qFakYvHMqqhbcloz1V+kdze2FHXNJ3TwAa5PTZMvyHthIZu3y80a4JNrSMn5jl4GN/2jKbxYyMhLTg/plUfb4MZ/wB8J/oTiMUJkilco4ESdQatSg2b/SpJv23vDHJxOKFpfiw65MwiqGa6uOFSWCm6G57j2wB0Ba8tbv8AgQWSeAE7K7xSH+hyKBSF2Gw23zlHt+94GepM+3M5SltOykKSC7MaALiioH3qwbvYYV+N8O5TTKZ2Z10SCnKo2uXXpMeo11E/WipwQ41Mjl51gkWXT5l6LYMb06LO5J7+R+xhgmDe71Wf3S8D3TWAOOVVyMWcjhMZzLLEXWMJRJVaNop0WoKkbggV/PE4mi3EE2UFugkkghdNAkkmrPcnuKrcYsZzP8uAgkBuuNSzIQSrm1+bUVLDYaAewujgRGhbQZCqtErUBZ2KUztZUCyoregC58YLi94X63jYFEyoxp7uM7m/2VuRiFNAn6DuftgZl7IMnzBnPvS6nLabJIJFsaUe94P5zLJHDzaQLpiVGEgBJ09TultpNMCVBHcEk1ijAiSRSEqWEbzFBZprUOQR56rH7YbnyxLCHjoaSOFjf5S34Wh3MZX5ug6Qp7jdxajpPce41d6+uCsDFp+X2UKzWBZJDKvftVsdq8d8B85mVZAFcbR1YI3NA1+4U/5YuySqrahIEkUsAdQ/i7FSaINCxX+2NSYjXEhlXW3qrhydGkv4vdWs1BIrob1qDsoUWwak2o9wW7Vv471hm9KBBFmpmZNhR2FqqxMdRPejbV9Fwq5rPc3lCzFqVGDKGZrYxkFFFal1EKCDZIPasE/SsjNlykkTmF61iPTqbSADC7O40oCD2stqIseUW40rmDbf4JufIha4gO2TJmUK8MYObIyR1E/SDf8AzwGrYfYf6YvZ/wBRHlSHl5dEKkHnTBvBDKVjAG11QY98DsuCEW+4RQfvpGEM/HkiY3WKslOdnTsle7QboLeDMmKWCXYcueNj3+Uty3NDc0kjbe9Y7HjmforgcOZmnOY1uYmikjQyMEor5jBpgHQnfyfpjpmHsOMshAu+qSzpA+Y0ONlLxjGaxMNJS1MB/VnE/wAtk55gQGVKQntrYhE8Gupl3rBivphK/EsO6wQLG7qztK9JqXoACqx8WzhgPOg4hOkEnotsbqcG+a5hlcxHCrxrpIPy6XTf4YU6iWFG1JJPe/fHjmY41iAHKDIqHshrSVJ2Natgdtr7WO+D/wDwVv8Awzf8k/8ATjH/AAEkV+WYAgixCbAOx/T3xzBO3VdFdnutiCQqJ9Rb6WYAgL08twQCNtjIFA+gY4HZuRZOZbIS7o0pAA6VZRTUzAaiRfUdrs74IZDJzgMHgnDggH4MpB0oqWpCUQSCR98en5CaSZByZiiqSxaGQDuNK2yi9zdf2cMBrWONN/P2S7GNoHVz0Q5IYVdXjaJGU9gUCsLvSwo+aN14H7W4eJ5o7iTLWPazfnc3/tglJ6fLfNlSfvCf+nHmfS6nvk7/APJP/ThcyscKLSfUI5xxdgj2NIDnMnykEjzFpjLGUYbBDzuYaQGmAt2tge32xd4jxmaWJozmlkDAKeUos2at2VaVfl36f9se+W9MRjM6pIJ46tRHHlZGVl2KkSKKBbfVe4utsX+N5vNyKsH5KVInKAGnc6Q69DKq6UJHuSAB3Jx2I44+71SkEncbcLiTSyGbRC0ho2O+3PmqkolXME5aQxM0O5RA4YrLtqUIwGzDqq/rgdznlzC8yeZ2KONQJjGxQ6FQKB4ckhd9vtgxLlsxl6lhy0hZSAVWI9SllLJQHmhRrYi8eHFPT/NdpIlnTU6tyDlpQS+q2uStIUjyD70cYgYx+Odqd51uiZMj48wHlhrjhecfMWPlssZXfqZmOo2DrKFRbE7nq/fFDh7Is0aoVMYl1mTSpCv1bd1tb0kgdr2O2LHqT02OTpGVzBZiAGWOWQoP4qN7eK+/0sHwZc5BpA4dmGUOrMDFLTAA9NFD5N2brcDucAgZqGpM5UmnwfdNvqfNJPJFEiqJpFkQsQpI3VgWK2ABTEDZ+21HHtnFlJVZOXy3kVHbUQSGYClWzV9tyNrOAk08zH4HDs1HI5rXJHKRENt0tewqwNiCNywJGL+X4BmZY1OY/Mk2WVVDrpv32ssR79u2B5OtpDroeln2RcOWmlg/hXcnIkcb3lmLEyao0hrpLFQuqgGsUaW92JA22VeH5F9ixAUmiJCdgyMLLWFDFW6bHnYjfBDP5fiHM5ZXN8tWA5ixubU+6oLel8d9h5OPbinDsy5FB2ROWgAys8esIzOpIKMF3AH+IfXDQme+MNdQqqq/muTI2OOQlure7Px6UP7WF4LGwBZmcAtpsKDVgd9Tgjp20ncVubFeeXzRjZ4ctCpSJqJaUjciz+g9jY/bFlMpnl0oiEgPoVjHKNhQDdWW2FeSfB/enluB50aD1pq6GqKQkUR1MORf62N+d8Jlksl94b8ufsn2ZmPCGiMEeZrdUl4RJZ+FFpLhwvMIog9jpiAI9thVnftWx4aqANNEvYlisxs+5CmEe90W/ngxwfg+YOps00zxgMBCuXlBkIsDV8IUpNGgaI7mrxaTgmYMfLEcsZpbclpGYhCAlGMKiBiTQu/fGi942cf2v+Vpj2PP+Nv70pnMirldTHSooLVfZgwYED5TVfoG/cYF5ZeWxgjVSQCrvIZNBIAuNY7qwCttV7n2xb4NwjMiBARmw1UQQ1gjpIFpsNrBGNv+ET6o4kjzCaNTtII2vyoGp1IZm1Env+2AR94wuaSaH57puTu3gGhZ9Pz3WInmGwTLAeKUjx/d742TOuJESRFGvVTK5PUBq0kFRdi9xiz/ANn8x/7TNf8AKT/8WK3EPTmaK6lfMO8bCRVaJaYrvpsICCRYu/OFv8chp30KLqewWPqE1eh59GeA8Swuh23LIyuu/gAGb+eOkg45RkMvMMxk3jils5iNt0YAKVIkLmhpAjZ+9dVd8dYAx0MPV3IDhxa5mbpMxIPKxeJjNYmGUqv/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0" name="AutoShape 6" descr="Resultado de imagen para nación chilen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4" name="AutoShape 10" descr="Resultado de imagen para territorio chileno dibujo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7008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image.slidesharecdn.com/caractersticas-del-territorio-chileno-1230645421083804-2/95/caractersticas-del-territorio-chileno-4-728.jpg?cb=1230638406"/>
          <p:cNvPicPr>
            <a:picLocks noChangeAspect="1" noChangeArrowheads="1"/>
          </p:cNvPicPr>
          <p:nvPr/>
        </p:nvPicPr>
        <p:blipFill>
          <a:blip r:embed="rId2" cstate="print"/>
          <a:srcRect/>
          <a:stretch>
            <a:fillRect/>
          </a:stretch>
        </p:blipFill>
        <p:spPr bwMode="auto">
          <a:xfrm>
            <a:off x="1679576" y="765545"/>
            <a:ext cx="8733244" cy="5853889"/>
          </a:xfrm>
          <a:prstGeom prst="rect">
            <a:avLst/>
          </a:prstGeom>
          <a:noFill/>
        </p:spPr>
      </p:pic>
      <p:sp>
        <p:nvSpPr>
          <p:cNvPr id="3" name="2 CuadroTexto"/>
          <p:cNvSpPr txBox="1"/>
          <p:nvPr/>
        </p:nvSpPr>
        <p:spPr>
          <a:xfrm>
            <a:off x="3629247" y="318977"/>
            <a:ext cx="4508204" cy="400110"/>
          </a:xfrm>
          <a:prstGeom prst="rect">
            <a:avLst/>
          </a:prstGeom>
          <a:noFill/>
        </p:spPr>
        <p:txBody>
          <a:bodyPr wrap="square" rtlCol="0">
            <a:spAutoFit/>
          </a:bodyPr>
          <a:lstStyle/>
          <a:p>
            <a:r>
              <a:rPr lang="es-CL" sz="2000" b="1" dirty="0">
                <a:solidFill>
                  <a:srgbClr val="FF0000"/>
                </a:solidFill>
              </a:rPr>
              <a:t>Respecto del TERRITORIO….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925340" y="893136"/>
            <a:ext cx="3285460" cy="3693319"/>
          </a:xfrm>
          <a:prstGeom prst="rect">
            <a:avLst/>
          </a:prstGeom>
        </p:spPr>
        <p:txBody>
          <a:bodyPr wrap="square">
            <a:spAutoFit/>
          </a:bodyPr>
          <a:lstStyle/>
          <a:p>
            <a:pPr algn="ctr"/>
            <a:r>
              <a:rPr lang="es-ES_tradnl" b="1" u="sng" dirty="0">
                <a:cs typeface="Arial" charset="0"/>
              </a:rPr>
              <a:t>Territorial</a:t>
            </a:r>
            <a:r>
              <a:rPr lang="es-ES_tradnl" dirty="0">
                <a:cs typeface="Arial" charset="0"/>
              </a:rPr>
              <a:t>: </a:t>
            </a:r>
            <a:r>
              <a:rPr lang="es-ES_tradnl" b="1" dirty="0">
                <a:cs typeface="Arial" charset="0"/>
              </a:rPr>
              <a:t>12 Millas de soberanía de las leyes chilenas, sobre agua, suelo y subsuelo</a:t>
            </a:r>
            <a:r>
              <a:rPr lang="es-ES_tradnl" dirty="0">
                <a:cs typeface="Arial" charset="0"/>
              </a:rPr>
              <a:t>.</a:t>
            </a:r>
          </a:p>
          <a:p>
            <a:pPr algn="ctr"/>
            <a:endParaRPr lang="es-ES_tradnl" dirty="0">
              <a:cs typeface="Arial" charset="0"/>
            </a:endParaRPr>
          </a:p>
          <a:p>
            <a:pPr algn="ctr"/>
            <a:r>
              <a:rPr lang="es-ES_tradnl" b="1" u="sng" dirty="0">
                <a:cs typeface="Arial" charset="0"/>
              </a:rPr>
              <a:t>Zona Contigua</a:t>
            </a:r>
            <a:r>
              <a:rPr lang="es-ES_tradnl" b="1" dirty="0">
                <a:cs typeface="Arial" charset="0"/>
              </a:rPr>
              <a:t>:</a:t>
            </a:r>
            <a:r>
              <a:rPr lang="es-ES_tradnl" dirty="0">
                <a:cs typeface="Arial" charset="0"/>
              </a:rPr>
              <a:t> </a:t>
            </a:r>
            <a:r>
              <a:rPr lang="es-ES_tradnl" b="1" dirty="0">
                <a:cs typeface="Arial" charset="0"/>
              </a:rPr>
              <a:t>24 millas marinas, Chile puede  ejercer la prevención de riesgos</a:t>
            </a:r>
            <a:r>
              <a:rPr lang="es-ES_tradnl" dirty="0">
                <a:cs typeface="Arial" charset="0"/>
              </a:rPr>
              <a:t>.</a:t>
            </a:r>
          </a:p>
          <a:p>
            <a:pPr algn="ctr"/>
            <a:endParaRPr lang="es-ES_tradnl" dirty="0">
              <a:cs typeface="Arial" charset="0"/>
            </a:endParaRPr>
          </a:p>
          <a:p>
            <a:pPr algn="ctr"/>
            <a:r>
              <a:rPr lang="es-ES_tradnl" b="1" u="sng" dirty="0">
                <a:cs typeface="Arial" charset="0"/>
              </a:rPr>
              <a:t>Zona económica exclusiva</a:t>
            </a:r>
            <a:r>
              <a:rPr lang="es-ES_tradnl" b="1" dirty="0">
                <a:cs typeface="Arial" charset="0"/>
              </a:rPr>
              <a:t>: 200 millas desde la costa, Chile tiene derecho  exclusivo sobre la explotación económica de recursos naturales.</a:t>
            </a:r>
            <a:endParaRPr lang="es-ES" b="1" dirty="0">
              <a:cs typeface="Arial" charset="0"/>
            </a:endParaRPr>
          </a:p>
        </p:txBody>
      </p:sp>
      <p:pic>
        <p:nvPicPr>
          <p:cNvPr id="4" name="Picture 4" descr="espacio maritimo"/>
          <p:cNvPicPr>
            <a:picLocks noChangeAspect="1" noChangeArrowheads="1"/>
          </p:cNvPicPr>
          <p:nvPr/>
        </p:nvPicPr>
        <p:blipFill>
          <a:blip r:embed="rId2" cstate="print"/>
          <a:srcRect/>
          <a:stretch>
            <a:fillRect/>
          </a:stretch>
        </p:blipFill>
        <p:spPr bwMode="auto">
          <a:xfrm>
            <a:off x="1524000" y="0"/>
            <a:ext cx="5087938" cy="6858000"/>
          </a:xfrm>
          <a:prstGeom prst="rect">
            <a:avLst/>
          </a:prstGeom>
          <a:noFill/>
          <a:ln w="9525">
            <a:noFill/>
            <a:miter lim="800000"/>
            <a:headEnd/>
            <a:tailEnd/>
          </a:ln>
        </p:spPr>
      </p:pic>
      <p:pic>
        <p:nvPicPr>
          <p:cNvPr id="5" name="Picture 6" descr="http://200.54.73.149/SUBPESCA_V2/mostrarimagen.asp?id=1491"/>
          <p:cNvPicPr>
            <a:picLocks noChangeAspect="1" noChangeArrowheads="1"/>
          </p:cNvPicPr>
          <p:nvPr/>
        </p:nvPicPr>
        <p:blipFill>
          <a:blip r:embed="rId3" cstate="print">
            <a:lum bright="-10000"/>
          </a:blip>
          <a:srcRect/>
          <a:stretch>
            <a:fillRect/>
          </a:stretch>
        </p:blipFill>
        <p:spPr bwMode="auto">
          <a:xfrm>
            <a:off x="1881483" y="1509823"/>
            <a:ext cx="4829713" cy="48880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icarito.cl/200912/614525.jpg"/>
          <p:cNvPicPr>
            <a:picLocks noChangeAspect="1" noChangeArrowheads="1"/>
          </p:cNvPicPr>
          <p:nvPr/>
        </p:nvPicPr>
        <p:blipFill>
          <a:blip r:embed="rId2" cstate="print">
            <a:lum bright="-20000"/>
          </a:blip>
          <a:srcRect/>
          <a:stretch>
            <a:fillRect/>
          </a:stretch>
        </p:blipFill>
        <p:spPr bwMode="auto">
          <a:xfrm>
            <a:off x="1842978" y="318977"/>
            <a:ext cx="8399721" cy="61456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52718"/>
            <a:ext cx="5791200" cy="926782"/>
          </a:xfrm>
        </p:spPr>
        <p:txBody>
          <a:bodyPr>
            <a:normAutofit/>
          </a:bodyPr>
          <a:lstStyle/>
          <a:p>
            <a:r>
              <a:rPr lang="es-ES" dirty="0"/>
              <a:t>Poderes del Estado</a:t>
            </a:r>
          </a:p>
        </p:txBody>
      </p:sp>
      <p:pic>
        <p:nvPicPr>
          <p:cNvPr id="4" name="Marcador de contenido 3"/>
          <p:cNvPicPr>
            <a:picLocks noGrp="1" noChangeAspect="1"/>
          </p:cNvPicPr>
          <p:nvPr>
            <p:ph idx="1"/>
          </p:nvPr>
        </p:nvPicPr>
        <p:blipFill>
          <a:blip r:embed="rId2" cstate="print"/>
          <a:srcRect l="-49299" r="-49299"/>
          <a:stretch>
            <a:fillRect/>
          </a:stretch>
        </p:blipFill>
        <p:spPr>
          <a:xfrm>
            <a:off x="1981200" y="1301751"/>
            <a:ext cx="8599121" cy="4935538"/>
          </a:xfrm>
        </p:spPr>
      </p:pic>
    </p:spTree>
    <p:extLst>
      <p:ext uri="{BB962C8B-B14F-4D97-AF65-F5344CB8AC3E}">
        <p14:creationId xmlns:p14="http://schemas.microsoft.com/office/powerpoint/2010/main" val="2425964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472124"/>
            <a:ext cx="7620000" cy="5654040"/>
          </a:xfrm>
        </p:spPr>
        <p:txBody>
          <a:bodyPr>
            <a:normAutofit fontScale="92500" lnSpcReduction="10000"/>
          </a:bodyPr>
          <a:lstStyle/>
          <a:p>
            <a:pPr marL="342900" indent="-342900">
              <a:buFont typeface="Wingdings" charset="2"/>
              <a:buChar char="ü"/>
            </a:pPr>
            <a:r>
              <a:rPr lang="es-ES" dirty="0"/>
              <a:t>ELEMENTOS TÉCNICO-ADMINISTRATIVOS DEL ESTADO:</a:t>
            </a:r>
          </a:p>
          <a:p>
            <a:pPr algn="just"/>
            <a:r>
              <a:rPr lang="es-ES" dirty="0"/>
              <a:t>a) Burocracia: Funcionarios públicos, encargados de hacer cumplir las leyes y políticas estatales.</a:t>
            </a:r>
          </a:p>
          <a:p>
            <a:pPr algn="just"/>
            <a:r>
              <a:rPr lang="es-ES" dirty="0"/>
              <a:t>b) FF.AA. profesional permanente y nacional.</a:t>
            </a:r>
          </a:p>
          <a:p>
            <a:pPr algn="just"/>
            <a:r>
              <a:rPr lang="es-ES" dirty="0"/>
              <a:t>c) Diplomacia: Encargada de las relaciones internacionales con otros estados.</a:t>
            </a:r>
          </a:p>
          <a:p>
            <a:pPr algn="just"/>
            <a:r>
              <a:rPr lang="es-ES" dirty="0"/>
              <a:t>d) Economía nacional.</a:t>
            </a:r>
          </a:p>
          <a:p>
            <a:pPr marL="342900" indent="-342900" algn="just">
              <a:buFont typeface="Wingdings" charset="2"/>
              <a:buChar char="ü"/>
            </a:pPr>
            <a:r>
              <a:rPr lang="es-ES" dirty="0"/>
              <a:t>PRINCIPALES FUNCIONES:</a:t>
            </a:r>
          </a:p>
          <a:p>
            <a:pPr marL="457200" indent="-457200" algn="just">
              <a:buAutoNum type="alphaLcParenR"/>
            </a:pPr>
            <a:r>
              <a:rPr lang="es-ES" dirty="0"/>
              <a:t>Mantención del orden interno.</a:t>
            </a:r>
          </a:p>
          <a:p>
            <a:pPr marL="457200" indent="-457200" algn="just">
              <a:buAutoNum type="alphaLcParenR"/>
            </a:pPr>
            <a:r>
              <a:rPr lang="es-ES" dirty="0"/>
              <a:t>Defensa/agresión contra enemigos externos.</a:t>
            </a:r>
          </a:p>
          <a:p>
            <a:pPr marL="457200" indent="-457200" algn="just">
              <a:buAutoNum type="alphaLcParenR"/>
            </a:pPr>
            <a:r>
              <a:rPr lang="es-ES" dirty="0"/>
              <a:t>Mantenimiento de la infraestructura.</a:t>
            </a:r>
          </a:p>
          <a:p>
            <a:pPr marL="457200" indent="-457200" algn="just">
              <a:buAutoNum type="alphaLcParenR"/>
            </a:pPr>
            <a:r>
              <a:rPr lang="es-ES" dirty="0"/>
              <a:t>Redistribución económica.</a:t>
            </a:r>
          </a:p>
        </p:txBody>
      </p:sp>
    </p:spTree>
    <p:extLst>
      <p:ext uri="{BB962C8B-B14F-4D97-AF65-F5344CB8AC3E}">
        <p14:creationId xmlns:p14="http://schemas.microsoft.com/office/powerpoint/2010/main" val="3812171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544135" y="1039334"/>
            <a:ext cx="6974959" cy="121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t>PRIMERA UNIDAD:</a:t>
            </a:r>
          </a:p>
          <a:p>
            <a:pPr algn="ctr"/>
            <a:r>
              <a:rPr lang="es-CL" sz="2800" b="1" dirty="0"/>
              <a:t>EL ESTADO DE DERECHO EN CHILE</a:t>
            </a:r>
          </a:p>
        </p:txBody>
      </p:sp>
      <p:sp>
        <p:nvSpPr>
          <p:cNvPr id="7" name="6 Rectángulo redondeado"/>
          <p:cNvSpPr/>
          <p:nvPr/>
        </p:nvSpPr>
        <p:spPr>
          <a:xfrm>
            <a:off x="1778000" y="2761140"/>
            <a:ext cx="8507228" cy="299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META DE UNIDAD:</a:t>
            </a:r>
          </a:p>
          <a:p>
            <a:pPr algn="ctr"/>
            <a:r>
              <a:rPr lang="es-CL" sz="2400" b="1" dirty="0"/>
              <a:t>Analizar el Estado de Derecho en Chile, sus instituciones, funcionamiento y estructura actual, a partir de la revisión crítica de la Constitución Política vigente y otras fuentes, para respetar los derechos y deberes ciudadanos  y desarrollar una actitud ciudadana responsable y proactiva.</a:t>
            </a:r>
          </a:p>
        </p:txBody>
      </p:sp>
    </p:spTree>
    <p:extLst>
      <p:ext uri="{BB962C8B-B14F-4D97-AF65-F5344CB8AC3E}">
        <p14:creationId xmlns:p14="http://schemas.microsoft.com/office/powerpoint/2010/main" val="493517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panish-world-map.jpg"/>
          <p:cNvPicPr>
            <a:picLocks noGrp="1" noChangeAspect="1"/>
          </p:cNvPicPr>
          <p:nvPr>
            <p:ph idx="1"/>
          </p:nvPr>
        </p:nvPicPr>
        <p:blipFill>
          <a:blip r:embed="rId2" cstate="print">
            <a:lum bright="-20000"/>
            <a:extLst>
              <a:ext uri="{28A0092B-C50C-407E-A947-70E740481C1C}">
                <a14:useLocalDpi xmlns:a14="http://schemas.microsoft.com/office/drawing/2010/main" val="0"/>
              </a:ext>
            </a:extLst>
          </a:blip>
          <a:srcRect l="-14465" r="-14465"/>
          <a:stretch>
            <a:fillRect/>
          </a:stretch>
        </p:blipFill>
        <p:spPr>
          <a:xfrm>
            <a:off x="905310" y="293043"/>
            <a:ext cx="10582862" cy="5698041"/>
          </a:xfrm>
        </p:spPr>
      </p:pic>
      <p:sp>
        <p:nvSpPr>
          <p:cNvPr id="5" name="CuadroTexto 4"/>
          <p:cNvSpPr txBox="1"/>
          <p:nvPr/>
        </p:nvSpPr>
        <p:spPr>
          <a:xfrm>
            <a:off x="2930830" y="5991085"/>
            <a:ext cx="4934492" cy="646331"/>
          </a:xfrm>
          <a:prstGeom prst="rect">
            <a:avLst/>
          </a:prstGeom>
          <a:noFill/>
        </p:spPr>
        <p:txBody>
          <a:bodyPr wrap="none" rtlCol="0">
            <a:spAutoFit/>
          </a:bodyPr>
          <a:lstStyle/>
          <a:p>
            <a:r>
              <a:rPr lang="es-ES" b="1" dirty="0"/>
              <a:t>En la actualidad existen 196 estados reconocidos, </a:t>
            </a:r>
          </a:p>
          <a:p>
            <a:r>
              <a:rPr lang="es-ES" b="1" dirty="0"/>
              <a:t>siendo el más nuevo Sudán del Sur (julio 2011)</a:t>
            </a:r>
          </a:p>
        </p:txBody>
      </p:sp>
    </p:spTree>
    <p:extLst>
      <p:ext uri="{BB962C8B-B14F-4D97-AF65-F5344CB8AC3E}">
        <p14:creationId xmlns:p14="http://schemas.microsoft.com/office/powerpoint/2010/main" val="162483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67180"/>
            <a:ext cx="5791200" cy="971425"/>
          </a:xfrm>
        </p:spPr>
        <p:txBody>
          <a:bodyPr/>
          <a:lstStyle/>
          <a:p>
            <a:r>
              <a:rPr lang="es-ES" dirty="0"/>
              <a:t>Algunas teorías</a:t>
            </a:r>
          </a:p>
        </p:txBody>
      </p:sp>
      <p:sp>
        <p:nvSpPr>
          <p:cNvPr id="3" name="Marcador de contenido 2"/>
          <p:cNvSpPr>
            <a:spLocks noGrp="1"/>
          </p:cNvSpPr>
          <p:nvPr>
            <p:ph idx="1"/>
          </p:nvPr>
        </p:nvSpPr>
        <p:spPr>
          <a:xfrm>
            <a:off x="1981201" y="1038604"/>
            <a:ext cx="4625163" cy="5021954"/>
          </a:xfrm>
        </p:spPr>
        <p:txBody>
          <a:bodyPr>
            <a:normAutofit fontScale="77500" lnSpcReduction="20000"/>
          </a:bodyPr>
          <a:lstStyle/>
          <a:p>
            <a:pPr marL="342900" indent="-342900" algn="just">
              <a:buFontTx/>
              <a:buChar char="-"/>
            </a:pPr>
            <a:r>
              <a:rPr lang="es-ES" u="sng" dirty="0"/>
              <a:t>Hegel</a:t>
            </a:r>
            <a:r>
              <a:rPr lang="es-ES" dirty="0"/>
              <a:t>: </a:t>
            </a:r>
            <a:r>
              <a:rPr lang="es-CL" dirty="0" err="1"/>
              <a:t>Georg</a:t>
            </a:r>
            <a:r>
              <a:rPr lang="es-CL" dirty="0"/>
              <a:t> </a:t>
            </a:r>
            <a:r>
              <a:rPr lang="es-CL" dirty="0" err="1"/>
              <a:t>Wilhelm</a:t>
            </a:r>
            <a:r>
              <a:rPr lang="es-CL" dirty="0"/>
              <a:t> </a:t>
            </a:r>
            <a:r>
              <a:rPr lang="es-CL" dirty="0" err="1"/>
              <a:t>Friedrich</a:t>
            </a:r>
            <a:r>
              <a:rPr lang="es-CL" dirty="0"/>
              <a:t> Hegel, filósofo alemán nacido en Stuttgart, </a:t>
            </a:r>
            <a:r>
              <a:rPr lang="es-CL" dirty="0" err="1"/>
              <a:t>Wurtemberg</a:t>
            </a:r>
            <a:r>
              <a:rPr lang="es-CL" dirty="0"/>
              <a:t>, en 1770. Para este filósofo, </a:t>
            </a:r>
            <a:r>
              <a:rPr lang="es-ES" dirty="0"/>
              <a:t>el Estado es racional, representa la manifestación de un concepto moral previo a la sociedad misma. En él se unen lo particular y lo universal. Lo diferencia de la sociedad civil, en la cual existe la competencia, las pasiones y los intereses individuales. El Estado, en cambio, unifica los intereses de los miembros y no puede estar sujeto a una norma más alta, ya que el Estado elimina el interés competitivo de los individuos y lo transforma en un interés universal para controlar los conflictos de la sociedad civil. </a:t>
            </a:r>
          </a:p>
          <a:p>
            <a:pPr marL="342900" indent="-342900" algn="just">
              <a:buFontTx/>
              <a:buChar char="-"/>
            </a:pPr>
            <a:endParaRPr lang="es-ES" dirty="0"/>
          </a:p>
        </p:txBody>
      </p:sp>
      <p:pic>
        <p:nvPicPr>
          <p:cNvPr id="2050" name="Picture 2" descr="http://1.bp.blogspot.com/-S2w9nLGF8p0/VXc29z-p7GI/AAAAAAAAB7M/6SkiBHJRjuI/s1600/hegel.png"/>
          <p:cNvPicPr>
            <a:picLocks noChangeAspect="1" noChangeArrowheads="1"/>
          </p:cNvPicPr>
          <p:nvPr/>
        </p:nvPicPr>
        <p:blipFill>
          <a:blip r:embed="rId2" cstate="print"/>
          <a:srcRect/>
          <a:stretch>
            <a:fillRect/>
          </a:stretch>
        </p:blipFill>
        <p:spPr bwMode="auto">
          <a:xfrm>
            <a:off x="6951034" y="1534633"/>
            <a:ext cx="3096733" cy="2973571"/>
          </a:xfrm>
          <a:prstGeom prst="rect">
            <a:avLst/>
          </a:prstGeom>
          <a:noFill/>
        </p:spPr>
      </p:pic>
    </p:spTree>
    <p:extLst>
      <p:ext uri="{BB962C8B-B14F-4D97-AF65-F5344CB8AC3E}">
        <p14:creationId xmlns:p14="http://schemas.microsoft.com/office/powerpoint/2010/main" val="3581029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426149" y="786809"/>
            <a:ext cx="4540102" cy="3785652"/>
          </a:xfrm>
          <a:prstGeom prst="rect">
            <a:avLst/>
          </a:prstGeom>
        </p:spPr>
        <p:txBody>
          <a:bodyPr wrap="square">
            <a:spAutoFit/>
          </a:bodyPr>
          <a:lstStyle/>
          <a:p>
            <a:pPr marL="342900" indent="-342900" algn="just">
              <a:buFontTx/>
              <a:buChar char="-"/>
            </a:pPr>
            <a:r>
              <a:rPr lang="es-ES" sz="2000" b="1" u="sng" dirty="0"/>
              <a:t>Marx:</a:t>
            </a:r>
            <a:r>
              <a:rPr lang="es-ES" sz="2000" b="1" dirty="0"/>
              <a:t> </a:t>
            </a:r>
            <a:r>
              <a:rPr lang="es-CL" sz="2000" b="1" dirty="0"/>
              <a:t>Karl Marx, conocido también en castellano como Carlos Marx, fue un filósofo, intelectual y militante comunista, nacido en Alemania en 1818. </a:t>
            </a:r>
            <a:r>
              <a:rPr lang="es-ES" sz="2000" b="1" dirty="0"/>
              <a:t>Para él, el Estado es una superestructura determinada por procesos socioeconómicos, cuya función es permitir la explotación de una clase sobre otra, a través de una ilusión de universalidad. Así, el Estado está subordinado a la sociedad civil (la burguesía) y sus intereses.</a:t>
            </a:r>
            <a:endParaRPr lang="es-ES" sz="2000" b="1" u="sng" dirty="0"/>
          </a:p>
        </p:txBody>
      </p:sp>
      <p:pic>
        <p:nvPicPr>
          <p:cNvPr id="30722" name="Picture 2" descr="http://www.biografiasyvidas.com/monografia/marx/fotos/marx340a.jpg"/>
          <p:cNvPicPr>
            <a:picLocks noChangeAspect="1" noChangeArrowheads="1"/>
          </p:cNvPicPr>
          <p:nvPr/>
        </p:nvPicPr>
        <p:blipFill>
          <a:blip r:embed="rId2" cstate="print"/>
          <a:srcRect/>
          <a:stretch>
            <a:fillRect/>
          </a:stretch>
        </p:blipFill>
        <p:spPr bwMode="auto">
          <a:xfrm>
            <a:off x="1911202" y="1380423"/>
            <a:ext cx="3238500" cy="3248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21441" y="723014"/>
            <a:ext cx="7620000" cy="5686600"/>
          </a:xfrm>
        </p:spPr>
        <p:txBody>
          <a:bodyPr>
            <a:normAutofit/>
          </a:bodyPr>
          <a:lstStyle/>
          <a:p>
            <a:pPr marL="342900" indent="-342900" algn="just">
              <a:buFontTx/>
              <a:buChar char="-"/>
            </a:pPr>
            <a:r>
              <a:rPr lang="es-ES" u="sng" dirty="0"/>
              <a:t>Weber:</a:t>
            </a:r>
            <a:r>
              <a:rPr lang="es-ES" dirty="0"/>
              <a:t> </a:t>
            </a:r>
            <a:r>
              <a:rPr lang="es-CL" dirty="0" err="1"/>
              <a:t>Maximilian</a:t>
            </a:r>
            <a:r>
              <a:rPr lang="es-CL" dirty="0"/>
              <a:t> Carl </a:t>
            </a:r>
            <a:r>
              <a:rPr lang="es-CL" dirty="0" err="1"/>
              <a:t>Emil</a:t>
            </a:r>
            <a:r>
              <a:rPr lang="es-CL" dirty="0"/>
              <a:t> Weber fue un filósofo, economista, jurista, historiador, politólogo y sociólogo alemán, nacido en 1864. </a:t>
            </a:r>
            <a:r>
              <a:rPr lang="es-ES" dirty="0"/>
              <a:t>Con un acercamiento más funcional que el de Marx, Weber señala que el Estado es una forma particular de dominio, caracterizada por el monopolio del legítimo uso de la fuerza.</a:t>
            </a:r>
          </a:p>
        </p:txBody>
      </p:sp>
      <p:sp>
        <p:nvSpPr>
          <p:cNvPr id="1026" name="AutoShape 2" descr="data:image/jpeg;base64,/9j/4AAQSkZJRgABAQAAAQABAAD/2wCEAAkGBxMTEhUSEhMWFhUXGBcYGBgYGBgdFxoaGh0XGh8dGBgYHSggGxolHRUXIjEhJSkrLi4uFx8zODMtNygtLisBCgoKDg0OFxAQFSsdFR0rLS0rKy0rLS0tLS0tLS0tLS0tLS0rLS0tLS0tLS0tLTctLTctLS0tLS0rLS0tLS0tLf/AABEIAQcAwAMBIgACEQEDEQH/xAAcAAABBQEBAQAAAAAAAAAAAAADAgQFBgcBAAj/xABAEAABAwIDBQYEBQEHAwUAAAABAAIRAyEEEjEFBkFRYRMicYGR8DKhscEHQlLR4SMkM2JygpLCFLLxFRZEVHP/xAAWAQEBAQAAAAAAAAAAAAAAAAAAAQL/xAAZEQEBAQEBAQAAAAAAAAAAAAAAARFBMQL/2gAMAwEAAhEDEQA/AH2ZeznmuOXAFhqisclTKRTRg1GXAEptNGp006FFFxGPplDLFJ1aPJNzRQNOzXMl7JxiHNY0uecrRqffFQdbets5aDIE/EbuPvkhiS7MmwBPkiHB1P09NR+6Y7Pxz6kGBl65jfyiPCVZsOYH91n6hpA+cyhiI/8ATK36J8CP3SXbNqjVjvK/0VoNasBGSG9IkeoKXQpXzGTI48x4IYpz6RGoI8RH1SS0q8VXGLgeYMedioLGvw0w4ZCTqDafD+EMQDqZQy0qTr0MomZB0I0/ZAdSREe5hSSwqQdTSOyQMCwrgYU/NJc7JFMspSHAp8aSQ6kgkCFwNRoXgxCOMYnTGobGp3SYhRcPSToU12gxOQxFhpVYIv6qGp4nO6GZYmMzja3IC5+Sit8t5Glxw1J8NFqjhxPFg6DiVHUcW9mHJaMrdB0/1Hx80KiN+dtB9fsmGWU7WkBzpuQD6KN2c13INbwnW/HXUHwTGtTGZznd4yZvxN/Lh70BWxxkNOl7c/ssqudHaLWNg5nHSRoPA+MaQnFHaxaZNQt5ZnNnjxIcYvxVLGJEif3T7B4kyC1rR1Ped6EqmNCw+1QY/tXU/wBQHrxan2F3oLpDH036/mOv+khUyk4n4qtQnk0n6AKTwjHCSxzieVSP+QB+arK6bO2y5xh9MDq0j+Cfmm+2Nk0sSwukGBo61+ci49FVGY/Ie+HNzGbnM0z8/Q+Sf0touka3uNSPAOs719IuggcW99AFheWt0EnMyf8ANP1K7snb8P7GtbkSdDpB6Hmbpe3A3vZbO1I5+P76H5qq4gCIIi+o0HTx+RRWmuYkFih9z9pdrSNN/wATNOrfHip8NRk27NeLE6ypJYiw3FKUh1NOw1IqNshXiiNQ3m6UwosOaYTukmdMp3TRKfUSovfXbX/S4Ylv94/uM89T5BS+FHBZJ+KO0zVxYpj4aIyjkXfm+ceilIgsGDmJcZuJ6/z+60HZNFtamKeXNFrTlbawFota/E3VE3dwLq9QU6YJcCL62MX8ua2zdzYYpsE6/P3ZItU6t+HLak94ybgnn4cdU1q/hLUcJDgDPy8BofPitiwuHAungpckVgm0/wAOa1ISO8OirlfZlWn+WOR4nhrqF9OPoghQ2P3ao1DJbHgAqMJ2d24BLac8JdnyjybA4p1RxuKa6XFrW6wKTvqXCVuGH3fptEAEDlJA9JRHbCpHVs+KiMmwe8ojLWbTObUuY4aeoTDFbTph39MZWG2ac1Oba65eh4dLrYam6eGdM0xfkqXvR+HJYHVcIeHepOFnDp16qinV64qSKhkt0cNRwBnle/z5qtYkPDzTcBIOvA8sx+jhx+R2tynsrgySyZzA3JY4cTqQRr4pxiKRq0DA79MSDAkt5HoL+U8kVHbOx7sNVa+SADBHMaFp6rU8PiGva17TIcAQehWLNqTIdpx8vuPmFeNytquINB50u3n4IzV4Y5LhNKTk4a9EKKDUFkVJeNUWm79V5iS83SqYQh1RCfUSmlBqf0WI1h5h3Ze8eE/JYBtHHGpXqOkHM9xv19lb3XcG0qhPBjz6ArA9lMD6kGNc3joBfy+qlF+/DfCCgTUd8Tmxx9+wtOwOIE/RZnsGsGvgiRz081bcHjbAC3TkqlXihUkJ41VvZ+I6+qncNVlA5hcyrq8jL0Ly9ddhB5JeEpeQZH+Le6P/AM2j3dO0jUEaPHhAnmqDsTHntAYhxHfabgiwJA4gcY4GfD6O2lhw+m5jhIcCCvnDbuxKlCtDcwioezf1BOW/SYjkTyRs4x+6bm1w5rS6lUMAcidASLCILZ6N5oGy9nPoY1rTMCfQzH3Wj7jY2pWokVaQa6mQLiO9qLcLx6iE13thlak8CQ4jKY/I8TlPUGPTqjLzCiym4dCKwoQfMvPdZDabpZ0Qps8XRKKS/VGohCHmGCkqYTPDNT+mjRpt8xhMQeVKp/2lYnsEkOMW6/QH3zW17zH+x4j/APJ/0WJ4KoWtiYJMH34e7rNFp2LU79riTJ5+XvRXLD0ojgefRULd6tFSSQR7j9loOAoF8gGREt0jzVSpHD14A5qx7PxvNRVDZUNAM3Sv/TXN+E87dVSLVTqgrrnKFwGIc2Gu19+/JOsTjMr2DmDy6IYkHOiEqVG7TrZaWcnQtPzj7ouGxAcAQeCJh7K8hgxeULFY+nTEveAOpQwaqLKubS2JTq/EyYuPHVT1HGMeO64HjYhIrMsixAU6bWkNaIkfDz0nzVb3+oMbTBPxBxy+BOYR4Fw9QnG9+JfSexzZ+NpnzFvDVVz8RqznOosaZzNdmHQBrreRH+0oDsvdFaUCm6UViMjtCI0ITUsOQIeLotAIbmo9BqNQ/oBPmBM6ATppRUXvrUy4GuebY9SAsYw8RzMe5Wxb70DVwrqTLuLmwBrryWN4YGQ2I1nx0v6LP0Jzd4S6ffn74K5v20MO0QZcegsFU9i0mwSeH0XSA6rnqfCD7srEq8bN3ixLwTkceRMQP4TTae+uKozNF2XQOcPC4K4N9KVEBtNkuAEMETH+Mmw+ZUZX/E3E1CWCnRaALMewvc7hAdET4hCDYT8QajXtdUaDOvjCd4vfXtMRSDYi4156qsbaBkirSptqaluXJcybFpynRd3I2eyrjWS0925BFouLoY03a2PdU2fWLfytkQDNr/ZZnS/Eeu1ga2x8D1/j1W+0NnUgwsyCCIPVYbvxu46hjW0MPRzNcMzfObk8AFRF0d89q4iaYecrjwB06Qrvu5uhUqNa7F13uOoB0HjZUbB7MxL3OY51Sm0AwYytJ0ABAt5klRFJuOZVNOnVr5yQGxVqWvEm8R15IPoGjst1EA03y0cDxA8FL4HG9oLiFkmxt49q4V+XE034mgTAfEVP8wgCW+PqtM2BiW1GZ28eYId/qBFigi9+8LLWWkE5T9j6wPNVnabGur03O1yEaXGVvLl3yP8AUrxvdRJoGJmYt1BH3HoorYuAY54xFRt2gwJtJiZn/KEKi8BuziH0+0ygcQ1xh5HhFlHBS+9u1atc0GUXFuHc5z3ubIc4U+8BP6SR524KJaOeqJRWuXQVwJRCIWUaiEghGoFFh7RCcNCFRKOCjTMds46rTq1sNVcSC8ljuIm4g+BhVujhv6lzcz5+Mq/fiRs7M1lcC4OUn5g+s+qo9JxzsPHMFmic2VhiWOH15JvjcM7OGtAE2aeA69U62BjO8QZuevPgtAdhW4hoBAng60hVKz/AbEFJ4NdjiOFRh1B1Bmx+qt+x9lYPtO0ZRc5wMjMe4HeFwnnaVcN3HMLmcNT6ckZu06zxlp0cg56fXxCqaBt/syCalJs6mQCb21Kr26WG/tecNjpxjgpPalAgZnOlxNzwEr27ECqHAagXRGpUD3Qo/bmym1m8ngENdxHSU+whloRiis4w2Bc2pkfId0t5geZuDwU7S2G+QRU8ZH7KexmCbUEOHgRqE3p4OoLCpbrqhhWEw2QXOYniQjU8K0HMBHQaLtKlFyZKW+qAjSN2++KLzyE+iq9BtStSfhwcpLSTJjuu5cdDqpjejGZaNQgXggeao+9GxXCtQxdN5Gek2GkmQ4XInSCHC3+FEq04zBNp4PKLZGBg8MzJVcCmqz3jBAVNXuAH/cfoocBGSmJYauUwigIrjkakUBzkagUWJCiU4Ca0U5RTXbODFahUpni0x4i4+ix/H4ch0nmCPHitrIWW72YUsquYBMOnyN/v8lKGOEqFlWeEz5GVd9kbXdA4x9FQiTI8P49VMbIxZBBhIlaezbIIEiOGqbOxkk3joNFWKeKNiCpOhVLvvCrKH3nxDy5rG6HxsIv9E32RtPsn+HE8v2St4czCKnWPAEKr4mqRMNJHEhFxuOyN4GkAHip6li2PsCvn/Z20a4c0NNlIbS33xjajW0mCm1pAJIu7zmAhjZcdjBRe0uPcecvg5PwQVUzVfi8M3MIDmzm0M8Mvmibr7TdlNKqTmZaTxHNBP4l0DVMX1Sl415hNBUtdDVY35xLuwyt+J1RoidQLkeifYDB/9SynmPdpgAibS2OHkoradQVMVSYD8EPM3BILbR71Vt2Y2cwIAYOIgB1pkoIvex4y0WN0EkeAgBV+E72rju2qlw+Ed1vgE1RCmooQwEtiATkaghI9FGoe0nJwHJrTCc8EUovVT352eTlrN4d132J81aik16IewscJDhBQZFlLgZ1b05fvZOcFiBopPb+w3YZwdmDmOdA/ULaHyUJSpmbafuoLBTxEDX35qd2PUGQuNuSpDaku5CbqYqY4hoYzxM6WmdOirOJDbtQOYRAvcD34qlYsxZouDw4qfxGNdkYTeQ46eA/dRVVvfa6TD3ADoOfvkhABWLKJfftC+AeQ8J8EfZ2PBrN7QNqAkWcCRfjBMSnGPwLQGNJF8zXEH84MR4RBBUU3Bd4Na7nMiLC/0Fkab5sraDajA0OaQ2BLbWi3d4IO0aDQRUYYcLGBr8lluE2m+hRDBJ/UCbw4zFrqaq7Ze7I1piplu2bEWg/4SQfojLQDjGuYDmE9DP0ULj9oNDHnNzjnINh4yY8lW8K6pQePiLCe8T+WRIvEEHgVFbf2u5xcyIAvI4iRBPn9UEzsGiX1jUOkODRzcY5XgEz4NCm9sbXJa6iwREh5HHw6KH3HbD3F1zNibwJa23Uy4+BCPtP+/qCNHGffhCAdNqWAk02orW3RHgEtoSmtRG00DMo9JBcLpxRRqHVIJ0Ag0U5aihEJEo7kEhBEb14XPRJH5SHemvyWZVcRw6keH8LYqlMOaWnQi/msb2zhjSrOY78pIHONfMQpQVtTqPfNSTMdAAbqAT8jw8yq+yofmnVOrIdA1HPikpiUftBkgXLQ0t6iR+4+aiam0SIDYsAPQk/dLp4YkX8/f3R6GH6Ajym0e/NEDdia7iXCi58mYDSReTb1RGbMxtRxcKBFrudAEW+asGyt5H0QGMw4PieHSVIf+8MR/wDXbkImYn3qPUIKR2mLbnplheOMNnTkYTqht0DIKjS17XMPeESGmYJ5WA9VbK+8Ae0EjK02sNOh5FVPeSkx/fYM0XLSCDA1PCw81RdMDiZpupmT+mBY5XAnXh3jbqozbuGJpg5QHOsOeUw7TgZI7vDMFGbO2u99AUyADk7txwuLixBAIjhl5p9sza2fIypcRJzOvmIa3uzp080Rb9xMNlpNfUF5ho5DiecHM30QMU4PqvePzOJ/Y+ildhsApuySf6hlxmTcgnqJdA8FGupDMY0kx62RCA26KxiW1iIxqDrWpQCVlXYQRhCPRCFlCcUWosPKSctKBSCMjThek5ea47xXggSqB+IuAhzawFjDSetyPl9FfzqofebZ/bUHt4gEjxCiVkrXDrp7Kkdk4btCKYiTGpj2ExrUcvzsn274Jqd0wbdLEiTPIBSKnNoU6bGwCSG2JAhuboDp5i3nCh2VMjmkCSfhtNtIjnqVbsbgxVPZ5mkXd3b/AJnAC2sloHGVWcZhnMqi83IidLEkmNCNfJaZiR2hU7OrTaDmyg1KjoswRAB4Tw8UjYuKFWnlkw41IE8RleADH+HlwUPtZ7ntLASKYDRlFg5wkSeJiCBrxRN2SWHswLth8/p7wBH+aC4W5orlfEl75Bu9sOtALh3TI5kgHxunW69B76ndAL2/lfJY7oRrB0kHyQtn0W1KtQR3KbRU8e0cyPCS4haBsvd9uGLagc0DMA7WRnAtbWZJg+KFVrE7ObSpGq2iKZedBDqYcJkM4tJHeF4M9VA7Nae0NSJtIk2l1hMcJEdLK/b1uJpubTsSDmnQNHctGsmD5BUOkMoc0RJygE+bptzKEafutVe6i9kSabQTxMnMTPW5t4JOHAcARoVad1tm9jQaD8RALjzuT/yWa7wurYDGvpNJ7KpNWkDduUm7ROmUyLcIRMWcUkrLCRsXaTK7MzbEWc3iD+yemmiG8JTKaMWIjGIuIKLpzSCFCcUWosOaKK+UikEQhFCQ0SoLJJaEA5XHCQRzEIuS645sIlZRvRgTSqutYmR58PVR2zXjMAReRfwubeUeas2/NcVKnZN1aJJ+33VSa4h3UcOfioTxbNhV3mXZw3vZieMAzbn3uHVB2jSFRvbtMGT2gI/XIJHR0z0JhMcNioMn8wHhMH7n5J5gXhz4Dg7uOAvGYG0XsTp9VUK2lhQML2liWZT3eJktk9Ydfq0qvUqxbQgvympINiJabQCOJiFaGPYyhWp1OMDrIcBPmAfSVGbN2fnrU6Z7wpA1B/iIDn+YhrUVfd0NlNNMmoBmGUu4RlswE8QBwPGTyh9trG5qnY0y3sxJqGxyuBbltrnNiPLqm2yKjgKQE/1HmoTMwDlyz0GY+i9jA1xZlljM4qPcCGWbMBxHxCDcWu4oisbyVXspXcSKnAmQ1uV0gcNTGXk0eKH+Hewji6+Yz2NMguMWMh0NB85Pglbz0K1Z1GhRpFxN3xwc4nLMwJLTxvHitZ3O2EMHhWUbZol5HFx9j0RUwxkAAaAQFmP4012h+DaPjmq7qGw0ehP0WoPcACSYAuT0Xzzvjtz/AKzHVKw/u2DJT/yjj53Pmg9svazsPUFRngRwI5LUdlbQZXYH0zIOo4g8j1WJ1KikN394KmGqZm/CfibwI/fqppjasnRKyHkmexdsUsRTD6ZnmOIPIqWYFVVnKj0guZUZjEBaYRXNsu0mIoagZlq4Gp26kktpoAAIOLeGMc46AEnyTxzVQd9t6B3sPSOtnu/4j7olVjB4ztMUHO0e4gz/AIp+V/km22MA6k4mP5TNlQyCNQbK44hza1LPA7w9/NSHintxFhPAR8zy8UfBOAcZsAcw5zINuQkfNNsRRynKToY9z6oEEEmehHMa/ZTVWna+LFRunxNAIME2mSeOrT/uSNhYzvzlBe3vMExmaYBZfWRw8VCPrTbNwAgC+l/suVnlmUtmdZ5AHgfEKpjTtnY1pbUpsDg1tN76QI+AvaWlv+7MY5lR1TaDq+Ja2lBjI1s6DugzBtfWYtIXt18O/aDn3yOGUVHAQS03kdZDbcYFtVpO7m62HwjQKTZcJl7rvMxMnyFugVTCN0thCjTz1B/WeS6oZm/IdAIViXgqB+IW/gw04bDEOrmznC4pD7v6cOPJA2/FLexrGOwlJ3eI/rOB+EfotxPHpbismwzSG5pu6/vyQcRVzuDXGSTmcTMm838U5cdLIuG9VqEWp2UMhZsU62btGpQeH0nFpHoehHELUt098KeI/pvhlXkTZ3+U/ZZASi0bGQVRtYZdOGMXgxOaTFR6mxFDEsNSoQDLEh7eaZbZ29QwzZqvAPBou4+SzjeHfCriZZTmnT0gHvHxP2Cgmd9N7WMaaNB0vNnOGjRyB5rMc0zedbfNGrUygCl5eKzaCNPuPorJunTc+nWv3WkR4mdPRVj3qtK/D7Z39hc4g/1KruPBsN+xVhVM29hcr83D6H+Y+Sg6jZMi50jn7+yvO8uFaS5pCb/hZu1/1OMdUeP6VC55F5+Ef8vIK4kMdg7HFVxpPhj5HxA+unC3qlYvYtQvikwljX5bgiQdTH6YvK0feHdbNWFWm0zbMBOnkOFtNJ6K1bH2cxozXJiJJkgGDF9P4CobbnbvswlItaBLiDPEiBYzyurA54aC5xAAEkkwABxJ5KL25tihg6Xa16mVugGrnHk1upKxfezfHEY92QTTw4NqYN3dahGp6aD5oLPvz+JxObD7PPR1f69kD/3Hy5rNqVI/EZOpM8eNzx8UYYbLBPHihYm5yg2Mf+VCBYUEkuPH6IpCX2UCOiR2ZlFeJQyUZzEItVTSYRWBJIRGFEtbsAjMCqu1t76NIlrP6jhy+EeLv2VX2lvZiasgO7NvJlvV2qNNH2pt/D4cf1XjN+kXcfIaeaoe29/a1SW0B2Teerz56BVd5JMkyeaGWoEVXlxLnOJJ1JMlcaEU00lwUwBcgVnD38kqq2SkarIBUE8env5Lc91MBk2fh5/QXf7iXfdYgG94Dn7utZwf4hYSnh6VKpTq5msa3utaR3QBY5lYIzeHC6wJJ4AcTp76rQd0dhNweGbTgZ3d+oeb3RPkLAeCgd0cbQx1Z1Sm14bRyu74AlxnLEEzEE+QVp2xtvD4YA16rWTcAnvHwaLn0Wg7ySoPfLeuls+lJ71V8ilTm7iOJ5NHEqB2j+KWGaD2FKpVd+UkZWnzN48llu28fWxVZ1escznGwGjWjQAcvfFAnau0q2KqurYmoXPNgNGtH6WjgPqk0K7RZcZhCRmJty4fyi9kCAGgDmft4qBOIr5hBHdF78fBMqDS4knS/v5J1jRbIu0qRaBHkg40peWFxszpwhLy2VShVUIhGcEOEQMpTSuOXg5FkPqaJlSaaKSiEhtlwtXS5Ic9CQrKgvB0CK50FCLzwKNGlVpKESR+xR3P+Sb1XwTHFZoe7Io56jRzJ+mseaebfoBuUDkfsh7oMLsSxup7x9Af2RduVj2paeFiLcynE6h6eJq0XB1Go+mTF2Oc08eRRwXVX56rnPedXPJLiOEkmea7UaNPY9UguDY9+yinjqbW2TfEO5H0+y9Vq2BVn3O2G2DjMUMtBkloM988IB16fwtCvjA1IDnWnnqfdkfKGt5Rp/KkNsbUNeqXEBrRZrRENby8evG6h8dVkgDjARCaDJJJ8Lp4KKBRaB0T3MiU3dThN3j3/wCU4ruKakygS9yElOHNDQcevMXHLgKNRKALxK8vIkcIPBCvK8vIpLyRZALjPkFxeUoC8x803eCffvkvLyyLN+GtAuxrJ0DKh+X8pltGp2lao7m50eAt9l5eVgY4p2W/qITMOfUcI8OC8vILvubuS6uWvqwKYGaZBMX5HxS969ris4Mpy2hSAbTHOIGYjmfp5rq8tCCDTHNAoMzOzR74ry8iHLRwSmleXkAqr7X1QIkLi8gS8oTl5eQjjguNC8vI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28" name="AutoShape 4" descr="data:image/jpeg;base64,/9j/4AAQSkZJRgABAQAAAQABAAD/2wCEAAkGBxMTEhUSEhMWFhUXGBcYGBgYGBgdFxoaGh0XGh8dGBgYHSggGxolHRUXIjEhJSkrLi4uFx8zODMtNygtLisBCgoKDg0OFxAQFSsdFR0rLS0rKy0rLS0tLS0tLS0tLS0tLS0rLS0tLS0tLS0tLTctLTctLS0tLS0rLS0tLS0tLf/AABEIAQcAwAMBIgACEQEDEQH/xAAcAAABBQEBAQAAAAAAAAAAAAADAgQFBgcBAAj/xABAEAABAwIDBQYEBQEHAwUAAAABAAIRAyEEEjEFBkFRYRMicYGR8DKhscEHQlLR4SMkM2JygpLCFLLxFRZEVHP/xAAWAQEBAQAAAAAAAAAAAAAAAAAAAQL/xAAZEQEBAQEBAQAAAAAAAAAAAAAAARFBMQL/2gAMAwEAAhEDEQA/AH2ZeznmuOXAFhqisclTKRTRg1GXAEptNGp006FFFxGPplDLFJ1aPJNzRQNOzXMl7JxiHNY0uecrRqffFQdbets5aDIE/EbuPvkhiS7MmwBPkiHB1P09NR+6Y7Pxz6kGBl65jfyiPCVZsOYH91n6hpA+cyhiI/8ATK36J8CP3SXbNqjVjvK/0VoNasBGSG9IkeoKXQpXzGTI48x4IYpz6RGoI8RH1SS0q8VXGLgeYMedioLGvw0w4ZCTqDafD+EMQDqZQy0qTr0MomZB0I0/ZAdSREe5hSSwqQdTSOyQMCwrgYU/NJc7JFMspSHAp8aSQ6kgkCFwNRoXgxCOMYnTGobGp3SYhRcPSToU12gxOQxFhpVYIv6qGp4nO6GZYmMzja3IC5+Sit8t5Glxw1J8NFqjhxPFg6DiVHUcW9mHJaMrdB0/1Hx80KiN+dtB9fsmGWU7WkBzpuQD6KN2c13INbwnW/HXUHwTGtTGZznd4yZvxN/Lh70BWxxkNOl7c/ssqudHaLWNg5nHSRoPA+MaQnFHaxaZNQt5ZnNnjxIcYvxVLGJEif3T7B4kyC1rR1Ped6EqmNCw+1QY/tXU/wBQHrxan2F3oLpDH036/mOv+khUyk4n4qtQnk0n6AKTwjHCSxzieVSP+QB+arK6bO2y5xh9MDq0j+Cfmm+2Nk0sSwukGBo61+ci49FVGY/Ie+HNzGbnM0z8/Q+Sf0touka3uNSPAOs719IuggcW99AFheWt0EnMyf8ANP1K7snb8P7GtbkSdDpB6Hmbpe3A3vZbO1I5+P76H5qq4gCIIi+o0HTx+RRWmuYkFih9z9pdrSNN/wATNOrfHip8NRk27NeLE6ypJYiw3FKUh1NOw1IqNshXiiNQ3m6UwosOaYTukmdMp3TRKfUSovfXbX/S4Ylv94/uM89T5BS+FHBZJ+KO0zVxYpj4aIyjkXfm+ceilIgsGDmJcZuJ6/z+60HZNFtamKeXNFrTlbawFota/E3VE3dwLq9QU6YJcCL62MX8ua2zdzYYpsE6/P3ZItU6t+HLak94ybgnn4cdU1q/hLUcJDgDPy8BofPitiwuHAungpckVgm0/wAOa1ISO8OirlfZlWn+WOR4nhrqF9OPoghQ2P3ao1DJbHgAqMJ2d24BLac8JdnyjybA4p1RxuKa6XFrW6wKTvqXCVuGH3fptEAEDlJA9JRHbCpHVs+KiMmwe8ojLWbTObUuY4aeoTDFbTph39MZWG2ac1Oba65eh4dLrYam6eGdM0xfkqXvR+HJYHVcIeHepOFnDp16qinV64qSKhkt0cNRwBnle/z5qtYkPDzTcBIOvA8sx+jhx+R2tynsrgySyZzA3JY4cTqQRr4pxiKRq0DA79MSDAkt5HoL+U8kVHbOx7sNVa+SADBHMaFp6rU8PiGva17TIcAQehWLNqTIdpx8vuPmFeNytquINB50u3n4IzV4Y5LhNKTk4a9EKKDUFkVJeNUWm79V5iS83SqYQh1RCfUSmlBqf0WI1h5h3Ze8eE/JYBtHHGpXqOkHM9xv19lb3XcG0qhPBjz6ArA9lMD6kGNc3joBfy+qlF+/DfCCgTUd8Tmxx9+wtOwOIE/RZnsGsGvgiRz081bcHjbAC3TkqlXihUkJ41VvZ+I6+qncNVlA5hcyrq8jL0Ly9ddhB5JeEpeQZH+Le6P/AM2j3dO0jUEaPHhAnmqDsTHntAYhxHfabgiwJA4gcY4GfD6O2lhw+m5jhIcCCvnDbuxKlCtDcwioezf1BOW/SYjkTyRs4x+6bm1w5rS6lUMAcidASLCILZ6N5oGy9nPoY1rTMCfQzH3Wj7jY2pWokVaQa6mQLiO9qLcLx6iE13thlak8CQ4jKY/I8TlPUGPTqjLzCiym4dCKwoQfMvPdZDabpZ0Qps8XRKKS/VGohCHmGCkqYTPDNT+mjRpt8xhMQeVKp/2lYnsEkOMW6/QH3zW17zH+x4j/APJ/0WJ4KoWtiYJMH34e7rNFp2LU79riTJ5+XvRXLD0ojgefRULd6tFSSQR7j9loOAoF8gGREt0jzVSpHD14A5qx7PxvNRVDZUNAM3Sv/TXN+E87dVSLVTqgrrnKFwGIc2Gu19+/JOsTjMr2DmDy6IYkHOiEqVG7TrZaWcnQtPzj7ouGxAcAQeCJh7K8hgxeULFY+nTEveAOpQwaqLKubS2JTq/EyYuPHVT1HGMeO64HjYhIrMsixAU6bWkNaIkfDz0nzVb3+oMbTBPxBxy+BOYR4Fw9QnG9+JfSexzZ+NpnzFvDVVz8RqznOosaZzNdmHQBrreRH+0oDsvdFaUCm6UViMjtCI0ITUsOQIeLotAIbmo9BqNQ/oBPmBM6ATppRUXvrUy4GuebY9SAsYw8RzMe5Wxb70DVwrqTLuLmwBrryWN4YGQ2I1nx0v6LP0Jzd4S6ffn74K5v20MO0QZcegsFU9i0mwSeH0XSA6rnqfCD7srEq8bN3ixLwTkceRMQP4TTae+uKozNF2XQOcPC4K4N9KVEBtNkuAEMETH+Mmw+ZUZX/E3E1CWCnRaALMewvc7hAdET4hCDYT8QajXtdUaDOvjCd4vfXtMRSDYi4156qsbaBkirSptqaluXJcybFpynRd3I2eyrjWS0925BFouLoY03a2PdU2fWLfytkQDNr/ZZnS/Eeu1ga2x8D1/j1W+0NnUgwsyCCIPVYbvxu46hjW0MPRzNcMzfObk8AFRF0d89q4iaYecrjwB06Qrvu5uhUqNa7F13uOoB0HjZUbB7MxL3OY51Sm0AwYytJ0ABAt5klRFJuOZVNOnVr5yQGxVqWvEm8R15IPoGjst1EA03y0cDxA8FL4HG9oLiFkmxt49q4V+XE034mgTAfEVP8wgCW+PqtM2BiW1GZ28eYId/qBFigi9+8LLWWkE5T9j6wPNVnabGur03O1yEaXGVvLl3yP8AUrxvdRJoGJmYt1BH3HoorYuAY54xFRt2gwJtJiZn/KEKi8BuziH0+0ygcQ1xh5HhFlHBS+9u1atc0GUXFuHc5z3ubIc4U+8BP6SR524KJaOeqJRWuXQVwJRCIWUaiEghGoFFh7RCcNCFRKOCjTMds46rTq1sNVcSC8ljuIm4g+BhVujhv6lzcz5+Mq/fiRs7M1lcC4OUn5g+s+qo9JxzsPHMFmic2VhiWOH15JvjcM7OGtAE2aeA69U62BjO8QZuevPgtAdhW4hoBAng60hVKz/AbEFJ4NdjiOFRh1B1Bmx+qt+x9lYPtO0ZRc5wMjMe4HeFwnnaVcN3HMLmcNT6ckZu06zxlp0cg56fXxCqaBt/syCalJs6mQCb21Kr26WG/tecNjpxjgpPalAgZnOlxNzwEr27ECqHAagXRGpUD3Qo/bmym1m8ngENdxHSU+whloRiis4w2Bc2pkfId0t5geZuDwU7S2G+QRU8ZH7KexmCbUEOHgRqE3p4OoLCpbrqhhWEw2QXOYniQjU8K0HMBHQaLtKlFyZKW+qAjSN2++KLzyE+iq9BtStSfhwcpLSTJjuu5cdDqpjejGZaNQgXggeao+9GxXCtQxdN5Gek2GkmQ4XInSCHC3+FEq04zBNp4PKLZGBg8MzJVcCmqz3jBAVNXuAH/cfoocBGSmJYauUwigIrjkakUBzkagUWJCiU4Ca0U5RTXbODFahUpni0x4i4+ix/H4ch0nmCPHitrIWW72YUsquYBMOnyN/v8lKGOEqFlWeEz5GVd9kbXdA4x9FQiTI8P49VMbIxZBBhIlaezbIIEiOGqbOxkk3joNFWKeKNiCpOhVLvvCrKH3nxDy5rG6HxsIv9E32RtPsn+HE8v2St4czCKnWPAEKr4mqRMNJHEhFxuOyN4GkAHip6li2PsCvn/Z20a4c0NNlIbS33xjajW0mCm1pAJIu7zmAhjZcdjBRe0uPcecvg5PwQVUzVfi8M3MIDmzm0M8Mvmibr7TdlNKqTmZaTxHNBP4l0DVMX1Sl415hNBUtdDVY35xLuwyt+J1RoidQLkeifYDB/9SynmPdpgAibS2OHkoradQVMVSYD8EPM3BILbR71Vt2Y2cwIAYOIgB1pkoIvex4y0WN0EkeAgBV+E72rju2qlw+Ed1vgE1RCmooQwEtiATkaghI9FGoe0nJwHJrTCc8EUovVT352eTlrN4d132J81aik16IewscJDhBQZFlLgZ1b05fvZOcFiBopPb+w3YZwdmDmOdA/ULaHyUJSpmbafuoLBTxEDX35qd2PUGQuNuSpDaku5CbqYqY4hoYzxM6WmdOirOJDbtQOYRAvcD34qlYsxZouDw4qfxGNdkYTeQ46eA/dRVVvfa6TD3ADoOfvkhABWLKJfftC+AeQ8J8EfZ2PBrN7QNqAkWcCRfjBMSnGPwLQGNJF8zXEH84MR4RBBUU3Bd4Na7nMiLC/0Fkab5sraDajA0OaQ2BLbWi3d4IO0aDQRUYYcLGBr8lluE2m+hRDBJ/UCbw4zFrqaq7Ze7I1piplu2bEWg/4SQfojLQDjGuYDmE9DP0ULj9oNDHnNzjnINh4yY8lW8K6pQePiLCe8T+WRIvEEHgVFbf2u5xcyIAvI4iRBPn9UEzsGiX1jUOkODRzcY5XgEz4NCm9sbXJa6iwREh5HHw6KH3HbD3F1zNibwJa23Uy4+BCPtP+/qCNHGffhCAdNqWAk02orW3RHgEtoSmtRG00DMo9JBcLpxRRqHVIJ0Ag0U5aihEJEo7kEhBEb14XPRJH5SHemvyWZVcRw6keH8LYqlMOaWnQi/msb2zhjSrOY78pIHONfMQpQVtTqPfNSTMdAAbqAT8jw8yq+yofmnVOrIdA1HPikpiUftBkgXLQ0t6iR+4+aiam0SIDYsAPQk/dLp4YkX8/f3R6GH6Ajym0e/NEDdia7iXCi58mYDSReTb1RGbMxtRxcKBFrudAEW+asGyt5H0QGMw4PieHSVIf+8MR/wDXbkImYn3qPUIKR2mLbnplheOMNnTkYTqht0DIKjS17XMPeESGmYJ5WA9VbK+8Ae0EjK02sNOh5FVPeSkx/fYM0XLSCDA1PCw81RdMDiZpupmT+mBY5XAnXh3jbqozbuGJpg5QHOsOeUw7TgZI7vDMFGbO2u99AUyADk7txwuLixBAIjhl5p9sza2fIypcRJzOvmIa3uzp080Rb9xMNlpNfUF5ho5DiecHM30QMU4PqvePzOJ/Y+ildhsApuySf6hlxmTcgnqJdA8FGupDMY0kx62RCA26KxiW1iIxqDrWpQCVlXYQRhCPRCFlCcUWosPKSctKBSCMjThek5ea47xXggSqB+IuAhzawFjDSetyPl9FfzqofebZ/bUHt4gEjxCiVkrXDrp7Kkdk4btCKYiTGpj2ExrUcvzsn274Jqd0wbdLEiTPIBSKnNoU6bGwCSG2JAhuboDp5i3nCh2VMjmkCSfhtNtIjnqVbsbgxVPZ5mkXd3b/AJnAC2sloHGVWcZhnMqi83IidLEkmNCNfJaZiR2hU7OrTaDmyg1KjoswRAB4Tw8UjYuKFWnlkw41IE8RleADH+HlwUPtZ7ntLASKYDRlFg5wkSeJiCBrxRN2SWHswLth8/p7wBH+aC4W5orlfEl75Bu9sOtALh3TI5kgHxunW69B76ndAL2/lfJY7oRrB0kHyQtn0W1KtQR3KbRU8e0cyPCS4haBsvd9uGLagc0DMA7WRnAtbWZJg+KFVrE7ObSpGq2iKZedBDqYcJkM4tJHeF4M9VA7Nae0NSJtIk2l1hMcJEdLK/b1uJpubTsSDmnQNHctGsmD5BUOkMoc0RJygE+bptzKEafutVe6i9kSabQTxMnMTPW5t4JOHAcARoVad1tm9jQaD8RALjzuT/yWa7wurYDGvpNJ7KpNWkDduUm7ROmUyLcIRMWcUkrLCRsXaTK7MzbEWc3iD+yemmiG8JTKaMWIjGIuIKLpzSCFCcUWosOaKK+UikEQhFCQ0SoLJJaEA5XHCQRzEIuS645sIlZRvRgTSqutYmR58PVR2zXjMAReRfwubeUeas2/NcVKnZN1aJJ+33VSa4h3UcOfioTxbNhV3mXZw3vZieMAzbn3uHVB2jSFRvbtMGT2gI/XIJHR0z0JhMcNioMn8wHhMH7n5J5gXhz4Dg7uOAvGYG0XsTp9VUK2lhQML2liWZT3eJktk9Ydfq0qvUqxbQgvympINiJabQCOJiFaGPYyhWp1OMDrIcBPmAfSVGbN2fnrU6Z7wpA1B/iIDn+YhrUVfd0NlNNMmoBmGUu4RlswE8QBwPGTyh9trG5qnY0y3sxJqGxyuBbltrnNiPLqm2yKjgKQE/1HmoTMwDlyz0GY+i9jA1xZlljM4qPcCGWbMBxHxCDcWu4oisbyVXspXcSKnAmQ1uV0gcNTGXk0eKH+Hewji6+Yz2NMguMWMh0NB85Pglbz0K1Z1GhRpFxN3xwc4nLMwJLTxvHitZ3O2EMHhWUbZol5HFx9j0RUwxkAAaAQFmP4012h+DaPjmq7qGw0ehP0WoPcACSYAuT0Xzzvjtz/AKzHVKw/u2DJT/yjj53Pmg9svazsPUFRngRwI5LUdlbQZXYH0zIOo4g8j1WJ1KikN394KmGqZm/CfibwI/fqppjasnRKyHkmexdsUsRTD6ZnmOIPIqWYFVVnKj0guZUZjEBaYRXNsu0mIoagZlq4Gp26kktpoAAIOLeGMc46AEnyTxzVQd9t6B3sPSOtnu/4j7olVjB4ztMUHO0e4gz/AIp+V/km22MA6k4mP5TNlQyCNQbK44hza1LPA7w9/NSHintxFhPAR8zy8UfBOAcZsAcw5zINuQkfNNsRRynKToY9z6oEEEmehHMa/ZTVWna+LFRunxNAIME2mSeOrT/uSNhYzvzlBe3vMExmaYBZfWRw8VCPrTbNwAgC+l/suVnlmUtmdZ5AHgfEKpjTtnY1pbUpsDg1tN76QI+AvaWlv+7MY5lR1TaDq+Ja2lBjI1s6DugzBtfWYtIXt18O/aDn3yOGUVHAQS03kdZDbcYFtVpO7m62HwjQKTZcJl7rvMxMnyFugVTCN0thCjTz1B/WeS6oZm/IdAIViXgqB+IW/gw04bDEOrmznC4pD7v6cOPJA2/FLexrGOwlJ3eI/rOB+EfotxPHpbismwzSG5pu6/vyQcRVzuDXGSTmcTMm838U5cdLIuG9VqEWp2UMhZsU62btGpQeH0nFpHoehHELUt098KeI/pvhlXkTZ3+U/ZZASi0bGQVRtYZdOGMXgxOaTFR6mxFDEsNSoQDLEh7eaZbZ29QwzZqvAPBou4+SzjeHfCriZZTmnT0gHvHxP2Cgmd9N7WMaaNB0vNnOGjRyB5rMc0zedbfNGrUygCl5eKzaCNPuPorJunTc+nWv3WkR4mdPRVj3qtK/D7Z39hc4g/1KruPBsN+xVhVM29hcr83D6H+Y+Sg6jZMi50jn7+yvO8uFaS5pCb/hZu1/1OMdUeP6VC55F5+Ef8vIK4kMdg7HFVxpPhj5HxA+unC3qlYvYtQvikwljX5bgiQdTH6YvK0feHdbNWFWm0zbMBOnkOFtNJ6K1bH2cxozXJiJJkgGDF9P4CobbnbvswlItaBLiDPEiBYzyurA54aC5xAAEkkwABxJ5KL25tihg6Xa16mVugGrnHk1upKxfezfHEY92QTTw4NqYN3dahGp6aD5oLPvz+JxObD7PPR1f69kD/3Hy5rNqVI/EZOpM8eNzx8UYYbLBPHihYm5yg2Mf+VCBYUEkuPH6IpCX2UCOiR2ZlFeJQyUZzEItVTSYRWBJIRGFEtbsAjMCqu1t76NIlrP6jhy+EeLv2VX2lvZiasgO7NvJlvV2qNNH2pt/D4cf1XjN+kXcfIaeaoe29/a1SW0B2Teerz56BVd5JMkyeaGWoEVXlxLnOJJ1JMlcaEU00lwUwBcgVnD38kqq2SkarIBUE8env5Lc91MBk2fh5/QXf7iXfdYgG94Dn7utZwf4hYSnh6VKpTq5msa3utaR3QBY5lYIzeHC6wJJ4AcTp76rQd0dhNweGbTgZ3d+oeb3RPkLAeCgd0cbQx1Z1Sm14bRyu74AlxnLEEzEE+QVp2xtvD4YA16rWTcAnvHwaLn0Wg7ySoPfLeuls+lJ71V8ilTm7iOJ5NHEqB2j+KWGaD2FKpVd+UkZWnzN48llu28fWxVZ1escznGwGjWjQAcvfFAnau0q2KqurYmoXPNgNGtH6WjgPqk0K7RZcZhCRmJty4fyi9kCAGgDmft4qBOIr5hBHdF78fBMqDS4knS/v5J1jRbIu0qRaBHkg40peWFxszpwhLy2VShVUIhGcEOEQMpTSuOXg5FkPqaJlSaaKSiEhtlwtXS5Ic9CQrKgvB0CK50FCLzwKNGlVpKESR+xR3P+Sb1XwTHFZoe7Io56jRzJ+mseaebfoBuUDkfsh7oMLsSxup7x9Af2RduVj2paeFiLcynE6h6eJq0XB1Go+mTF2Oc08eRRwXVX56rnPedXPJLiOEkmea7UaNPY9UguDY9+yinjqbW2TfEO5H0+y9Vq2BVn3O2G2DjMUMtBkloM988IB16fwtCvjA1IDnWnnqfdkfKGt5Rp/KkNsbUNeqXEBrRZrRENby8evG6h8dVkgDjARCaDJJJ8Lp4KKBRaB0T3MiU3dThN3j3/wCU4ruKakygS9yElOHNDQcevMXHLgKNRKALxK8vIkcIPBCvK8vIpLyRZALjPkFxeUoC8x803eCffvkvLyyLN+GtAuxrJ0DKh+X8pltGp2lao7m50eAt9l5eVgY4p2W/qITMOfUcI8OC8vILvubuS6uWvqwKYGaZBMX5HxS969ris4Mpy2hSAbTHOIGYjmfp5rq8tCCDTHNAoMzOzR74ry8iHLRwSmleXkAqr7X1QIkLi8gS8oTl5eQjjguNC8vI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2" name="AutoShape 8" descr="Resultado de imagen para web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4" name="AutoShape 10" descr="Resultado de imagen para web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6" name="AutoShape 12" descr="Resultado de imagen para web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8" name="AutoShape 14" descr="Resultado de imagen para web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40" name="AutoShape 16" descr="Resultado de imagen para max web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42" name="Picture 18" descr="http://image.slidesharecdn.com/maxweber-110209131801-phpapp02/95/max-weber-2-728.jpg?cb=1297257664"/>
          <p:cNvPicPr>
            <a:picLocks noChangeAspect="1" noChangeArrowheads="1"/>
          </p:cNvPicPr>
          <p:nvPr/>
        </p:nvPicPr>
        <p:blipFill>
          <a:blip r:embed="rId2" cstate="print"/>
          <a:srcRect/>
          <a:stretch>
            <a:fillRect/>
          </a:stretch>
        </p:blipFill>
        <p:spPr bwMode="auto">
          <a:xfrm>
            <a:off x="3331536" y="3040912"/>
            <a:ext cx="5550195" cy="3368702"/>
          </a:xfrm>
          <a:prstGeom prst="rect">
            <a:avLst/>
          </a:prstGeom>
          <a:noFill/>
        </p:spPr>
      </p:pic>
    </p:spTree>
    <p:extLst>
      <p:ext uri="{BB962C8B-B14F-4D97-AF65-F5344CB8AC3E}">
        <p14:creationId xmlns:p14="http://schemas.microsoft.com/office/powerpoint/2010/main" val="3543154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42"/>
                                        </p:tgtEl>
                                        <p:attrNameLst>
                                          <p:attrName>style.visibility</p:attrName>
                                        </p:attrNameLst>
                                      </p:cBhvr>
                                      <p:to>
                                        <p:strVal val="visible"/>
                                      </p:to>
                                    </p:set>
                                    <p:animEffect transition="in" filter="box(in)">
                                      <p:cBhvr>
                                        <p:cTn id="14"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tudiando"/>
          <p:cNvPicPr>
            <a:picLocks noChangeAspect="1" noChangeArrowheads="1"/>
          </p:cNvPicPr>
          <p:nvPr/>
        </p:nvPicPr>
        <p:blipFill>
          <a:blip r:embed="rId2" cstate="print"/>
          <a:srcRect/>
          <a:stretch>
            <a:fillRect/>
          </a:stretch>
        </p:blipFill>
        <p:spPr bwMode="auto">
          <a:xfrm>
            <a:off x="9757402" y="4545285"/>
            <a:ext cx="2133600" cy="2143125"/>
          </a:xfrm>
          <a:prstGeom prst="rect">
            <a:avLst/>
          </a:prstGeom>
          <a:noFill/>
        </p:spPr>
      </p:pic>
      <p:sp>
        <p:nvSpPr>
          <p:cNvPr id="5" name="4 CuadroTexto"/>
          <p:cNvSpPr txBox="1"/>
          <p:nvPr/>
        </p:nvSpPr>
        <p:spPr>
          <a:xfrm>
            <a:off x="861391" y="933936"/>
            <a:ext cx="10230679" cy="3724096"/>
          </a:xfrm>
          <a:prstGeom prst="rect">
            <a:avLst/>
          </a:prstGeom>
          <a:noFill/>
        </p:spPr>
        <p:txBody>
          <a:bodyPr wrap="square" rtlCol="0">
            <a:spAutoFit/>
          </a:bodyPr>
          <a:lstStyle/>
          <a:p>
            <a:pPr algn="ctr"/>
            <a:r>
              <a:rPr lang="es-CL" sz="2000" b="1" u="sng" dirty="0"/>
              <a:t>Actividad</a:t>
            </a:r>
            <a:endParaRPr lang="es-CL" dirty="0"/>
          </a:p>
          <a:p>
            <a:pPr algn="just"/>
            <a:r>
              <a:rPr lang="es-CL" dirty="0"/>
              <a:t> </a:t>
            </a:r>
            <a:r>
              <a:rPr lang="es-CL" sz="2000" b="1" dirty="0"/>
              <a:t>Después de leer y analizar las teorías acerca del Estado presentadas, responder las siguientes interrogantes:</a:t>
            </a:r>
          </a:p>
          <a:p>
            <a:endParaRPr lang="es-CL" dirty="0"/>
          </a:p>
          <a:p>
            <a:pPr marL="342900" indent="-342900">
              <a:buAutoNum type="arabicPeriod"/>
            </a:pPr>
            <a:r>
              <a:rPr lang="es-CL" sz="2000" b="1" dirty="0"/>
              <a:t>¿Cuál es la idea-fuerza de cada una de las teorías?</a:t>
            </a:r>
          </a:p>
          <a:p>
            <a:pPr marL="342900" indent="-342900" algn="just">
              <a:buAutoNum type="arabicPeriod"/>
            </a:pPr>
            <a:r>
              <a:rPr lang="es-CL" sz="2000" b="1" dirty="0"/>
              <a:t>Elijan dos de las teorías, compárenlas y establezcan, de manera clara y concreta, UNA  diferencia o UN elemento en común, relevante, existente entre las dos teorías escogidas. Recuerden que para comparar hay que establecer primero un criterio de comparación</a:t>
            </a:r>
            <a:r>
              <a:rPr lang="es-ES" sz="2000" b="1" dirty="0"/>
              <a:t>. Por ejemplo: color, tamaño, función, </a:t>
            </a:r>
            <a:r>
              <a:rPr lang="es-ES" sz="2000" b="1" dirty="0" err="1"/>
              <a:t>etc</a:t>
            </a:r>
            <a:r>
              <a:rPr lang="es-ES" sz="2000" b="1" dirty="0"/>
              <a:t>…</a:t>
            </a:r>
          </a:p>
          <a:p>
            <a:pPr marL="342900" indent="-342900" algn="just">
              <a:buAutoNum type="arabicPeriod"/>
            </a:pPr>
            <a:r>
              <a:rPr lang="es-ES" sz="2000" b="1" dirty="0"/>
              <a:t>Argumenta claramente para cada comparación.</a:t>
            </a:r>
            <a:endParaRPr lang="es-CL" sz="2000" b="1" dirty="0"/>
          </a:p>
          <a:p>
            <a:pPr marL="342900" indent="-342900" algn="just"/>
            <a:endParaRPr lang="es-CL" sz="2000" b="1" dirty="0"/>
          </a:p>
          <a:p>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E47333-76D9-4CA1-A172-D2370B34F44D}"/>
              </a:ext>
            </a:extLst>
          </p:cNvPr>
          <p:cNvSpPr>
            <a:spLocks noGrp="1"/>
          </p:cNvSpPr>
          <p:nvPr>
            <p:ph type="title"/>
          </p:nvPr>
        </p:nvSpPr>
        <p:spPr>
          <a:xfrm>
            <a:off x="1219200" y="2135408"/>
            <a:ext cx="9753600" cy="3971579"/>
          </a:xfrm>
        </p:spPr>
        <p:txBody>
          <a:bodyPr>
            <a:normAutofit/>
          </a:bodyPr>
          <a:lstStyle/>
          <a:p>
            <a:pPr algn="just"/>
            <a:r>
              <a:rPr lang="es-ES" sz="4000" dirty="0"/>
              <a:t>Enviar al correo electrónico:</a:t>
            </a:r>
            <a:br>
              <a:rPr lang="es-ES" sz="4000" dirty="0"/>
            </a:br>
            <a:r>
              <a:rPr lang="es-ES" sz="4000" dirty="0">
                <a:hlinkClick r:id="rId2"/>
              </a:rPr>
              <a:t>joanahistorialab@Gmail.com</a:t>
            </a:r>
            <a:r>
              <a:rPr lang="es-ES" sz="4000" dirty="0"/>
              <a:t/>
            </a:r>
            <a:br>
              <a:rPr lang="es-ES" sz="4000" dirty="0"/>
            </a:br>
            <a:r>
              <a:rPr lang="es-ES" sz="4000" dirty="0"/>
              <a:t/>
            </a:r>
            <a:br>
              <a:rPr lang="es-ES" sz="4000" dirty="0"/>
            </a:br>
            <a:r>
              <a:rPr lang="es-ES" sz="4000" dirty="0"/>
              <a:t>INDICANDO EN ASUNTO: NOMBRE DEL ESTUDIANTE, CURSO Y NOMBRE DEL TRABAJO. EJEMPLO: CHARLES ARÁNGUIZ, 2° H, FORMACIÓN CIUDADANA.</a:t>
            </a:r>
          </a:p>
        </p:txBody>
      </p:sp>
      <p:sp>
        <p:nvSpPr>
          <p:cNvPr id="3" name="Marcador de texto 2">
            <a:extLst>
              <a:ext uri="{FF2B5EF4-FFF2-40B4-BE49-F238E27FC236}">
                <a16:creationId xmlns:a16="http://schemas.microsoft.com/office/drawing/2014/main" xmlns="" id="{75EEE11B-EB13-4D46-9289-6D0DF1D7AC6A}"/>
              </a:ext>
            </a:extLst>
          </p:cNvPr>
          <p:cNvSpPr>
            <a:spLocks noGrp="1"/>
          </p:cNvSpPr>
          <p:nvPr>
            <p:ph type="body" idx="1"/>
          </p:nvPr>
        </p:nvSpPr>
        <p:spPr>
          <a:xfrm>
            <a:off x="1391477" y="751013"/>
            <a:ext cx="9753600" cy="1098439"/>
          </a:xfrm>
        </p:spPr>
        <p:txBody>
          <a:bodyPr/>
          <a:lstStyle/>
          <a:p>
            <a:r>
              <a:rPr lang="es-ES" dirty="0"/>
              <a:t>FECHA TOPE DE ENTREGA:  30 DE ABRIL</a:t>
            </a:r>
          </a:p>
          <a:p>
            <a:r>
              <a:rPr lang="es-ES" dirty="0"/>
              <a:t>CONSULTAS DE LUNES A VIERNES, DE 09:00 A 18:00 HORAS.</a:t>
            </a:r>
          </a:p>
        </p:txBody>
      </p:sp>
    </p:spTree>
    <p:extLst>
      <p:ext uri="{BB962C8B-B14F-4D97-AF65-F5344CB8AC3E}">
        <p14:creationId xmlns:p14="http://schemas.microsoft.com/office/powerpoint/2010/main" val="139626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sta de cotejo para (mapas conceptualesy el cuadro comparativo) :                                    REGISTRO DE         ...">
            <a:extLst>
              <a:ext uri="{FF2B5EF4-FFF2-40B4-BE49-F238E27FC236}">
                <a16:creationId xmlns:a16="http://schemas.microsoft.com/office/drawing/2014/main" xmlns="" id="{BF1749A5-D2EA-4A1F-AC96-64F45AD92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8" t="28347" r="11531" b="35291"/>
          <a:stretch/>
        </p:blipFill>
        <p:spPr bwMode="auto">
          <a:xfrm>
            <a:off x="858129" y="1004080"/>
            <a:ext cx="11165057" cy="4186897"/>
          </a:xfrm>
          <a:prstGeom prst="rect">
            <a:avLst/>
          </a:prstGeom>
          <a:solidFill>
            <a:schemeClr val="bg1"/>
          </a:solidFill>
        </p:spPr>
      </p:pic>
    </p:spTree>
    <p:extLst>
      <p:ext uri="{BB962C8B-B14F-4D97-AF65-F5344CB8AC3E}">
        <p14:creationId xmlns:p14="http://schemas.microsoft.com/office/powerpoint/2010/main" val="8161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puexpress.net/images/news/10_12_2010_16_17_25.jpg"/>
          <p:cNvPicPr>
            <a:picLocks noChangeAspect="1" noChangeArrowheads="1"/>
          </p:cNvPicPr>
          <p:nvPr/>
        </p:nvPicPr>
        <p:blipFill>
          <a:blip r:embed="rId2" cstate="print"/>
          <a:srcRect/>
          <a:stretch>
            <a:fillRect/>
          </a:stretch>
        </p:blipFill>
        <p:spPr bwMode="auto">
          <a:xfrm>
            <a:off x="2963474" y="873273"/>
            <a:ext cx="6198781" cy="3678866"/>
          </a:xfrm>
          <a:prstGeom prst="rect">
            <a:avLst/>
          </a:prstGeom>
          <a:noFill/>
        </p:spPr>
      </p:pic>
      <p:sp>
        <p:nvSpPr>
          <p:cNvPr id="5" name="4 Rectángulo"/>
          <p:cNvSpPr/>
          <p:nvPr/>
        </p:nvSpPr>
        <p:spPr>
          <a:xfrm>
            <a:off x="4964872" y="4735984"/>
            <a:ext cx="2442656" cy="707886"/>
          </a:xfrm>
          <a:prstGeom prst="rect">
            <a:avLst/>
          </a:prstGeom>
        </p:spPr>
        <p:txBody>
          <a:bodyPr wrap="none">
            <a:spAutoFit/>
          </a:bodyPr>
          <a:lstStyle/>
          <a:p>
            <a:r>
              <a:rPr lang="es-ES" sz="4000" b="1" dirty="0"/>
              <a:t>EL ESTADO</a:t>
            </a:r>
            <a:endParaRPr lang="es-CL" sz="4000" b="1" dirty="0"/>
          </a:p>
        </p:txBody>
      </p:sp>
      <p:sp>
        <p:nvSpPr>
          <p:cNvPr id="6" name="5 Rectángulo"/>
          <p:cNvSpPr/>
          <p:nvPr/>
        </p:nvSpPr>
        <p:spPr>
          <a:xfrm>
            <a:off x="3401955" y="5491725"/>
            <a:ext cx="5940985" cy="584775"/>
          </a:xfrm>
          <a:prstGeom prst="rect">
            <a:avLst/>
          </a:prstGeom>
        </p:spPr>
        <p:txBody>
          <a:bodyPr wrap="none">
            <a:spAutoFit/>
          </a:bodyPr>
          <a:lstStyle/>
          <a:p>
            <a:pPr algn="ctr"/>
            <a:r>
              <a:rPr lang="es-ES" sz="3200" b="1" dirty="0">
                <a:solidFill>
                  <a:srgbClr val="FF0000"/>
                </a:solidFill>
              </a:rPr>
              <a:t>Conceptos, estructura y funciones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_pZs0-GKMlKM/TJfHUhTDFaI/AAAAAAAAAIc/atJNqx4IfIc/s1600/pensando.png"/>
          <p:cNvPicPr>
            <a:picLocks noChangeAspect="1" noChangeArrowheads="1"/>
          </p:cNvPicPr>
          <p:nvPr/>
        </p:nvPicPr>
        <p:blipFill>
          <a:blip r:embed="rId2" cstate="print"/>
          <a:srcRect/>
          <a:stretch>
            <a:fillRect/>
          </a:stretch>
        </p:blipFill>
        <p:spPr bwMode="auto">
          <a:xfrm>
            <a:off x="8904289" y="4508501"/>
            <a:ext cx="1158875" cy="1985963"/>
          </a:xfrm>
          <a:prstGeom prst="rect">
            <a:avLst/>
          </a:prstGeom>
          <a:noFill/>
          <a:ln w="9525">
            <a:noFill/>
            <a:miter lim="800000"/>
            <a:headEnd/>
            <a:tailEnd/>
          </a:ln>
        </p:spPr>
      </p:pic>
      <p:sp>
        <p:nvSpPr>
          <p:cNvPr id="5" name="4 Rectángulo redondeado"/>
          <p:cNvSpPr/>
          <p:nvPr/>
        </p:nvSpPr>
        <p:spPr>
          <a:xfrm>
            <a:off x="2863702" y="616689"/>
            <a:ext cx="6847368" cy="850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chemeClr val="bg1"/>
                </a:solidFill>
              </a:rPr>
              <a:t>Para comenzar….</a:t>
            </a:r>
          </a:p>
        </p:txBody>
      </p:sp>
      <p:sp>
        <p:nvSpPr>
          <p:cNvPr id="6" name="5 CuadroTexto"/>
          <p:cNvSpPr txBox="1"/>
          <p:nvPr/>
        </p:nvSpPr>
        <p:spPr>
          <a:xfrm>
            <a:off x="2523460" y="2169043"/>
            <a:ext cx="6380828" cy="2954655"/>
          </a:xfrm>
          <a:prstGeom prst="rect">
            <a:avLst/>
          </a:prstGeom>
          <a:noFill/>
        </p:spPr>
        <p:txBody>
          <a:bodyPr wrap="square" rtlCol="0">
            <a:spAutoFit/>
          </a:bodyPr>
          <a:lstStyle/>
          <a:p>
            <a:pPr marL="342900" indent="-342900" algn="just">
              <a:buAutoNum type="arabicPeriod"/>
            </a:pPr>
            <a:r>
              <a:rPr lang="es-CL" sz="2400" b="1" dirty="0"/>
              <a:t>Definir en cuaderno de apuntes los siguientes términos:</a:t>
            </a:r>
          </a:p>
          <a:p>
            <a:pPr marL="342900" indent="-342900">
              <a:buFont typeface="Arial" charset="0"/>
              <a:buChar char="•"/>
            </a:pPr>
            <a:r>
              <a:rPr lang="es-CL" sz="2400" b="1" dirty="0"/>
              <a:t>Estado</a:t>
            </a:r>
          </a:p>
          <a:p>
            <a:pPr marL="342900" indent="-342900">
              <a:buFont typeface="Arial" charset="0"/>
              <a:buChar char="•"/>
            </a:pPr>
            <a:r>
              <a:rPr lang="es-CL" sz="2400" b="1" dirty="0"/>
              <a:t>Nación</a:t>
            </a:r>
          </a:p>
          <a:p>
            <a:pPr marL="342900" indent="-342900">
              <a:buFont typeface="Arial" charset="0"/>
              <a:buChar char="•"/>
            </a:pPr>
            <a:r>
              <a:rPr lang="es-CL" sz="2400" b="1" dirty="0"/>
              <a:t>Soberanía</a:t>
            </a:r>
          </a:p>
          <a:p>
            <a:pPr marL="342900" indent="-342900">
              <a:buFont typeface="Arial" charset="0"/>
              <a:buChar char="•"/>
            </a:pPr>
            <a:r>
              <a:rPr lang="es-CL" sz="2400" b="1" dirty="0"/>
              <a:t>Gobierno</a:t>
            </a:r>
          </a:p>
          <a:p>
            <a:pPr marL="342900" indent="-342900">
              <a:buFont typeface="Arial" charset="0"/>
              <a:buChar char="•"/>
            </a:pPr>
            <a:r>
              <a:rPr lang="es-CL" sz="2400" b="1" dirty="0"/>
              <a:t>Ley </a:t>
            </a:r>
          </a:p>
          <a:p>
            <a:pPr marL="342900" indent="-342900"/>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800" decel="100000"/>
                                        <p:tgtEl>
                                          <p:spTgt spid="6">
                                            <p:txEl>
                                              <p:pRg st="2" end="2"/>
                                            </p:txEl>
                                          </p:spTgt>
                                        </p:tgtEl>
                                      </p:cBhvr>
                                    </p:animEffect>
                                    <p:anim calcmode="lin" valueType="num">
                                      <p:cBhvr>
                                        <p:cTn id="38"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800" decel="100000"/>
                                        <p:tgtEl>
                                          <p:spTgt spid="6">
                                            <p:txEl>
                                              <p:pRg st="4" end="4"/>
                                            </p:txEl>
                                          </p:spTgt>
                                        </p:tgtEl>
                                      </p:cBhvr>
                                    </p:animEffect>
                                    <p:anim calcmode="lin" valueType="num">
                                      <p:cBhvr>
                                        <p:cTn id="56"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anim calcmode="lin" valueType="num">
                                      <p:cBhvr>
                                        <p:cTn id="6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h3.ggpht.com/-xi9WPHvSWjc/TfZ3wSEfqJI/AAAAAAAAYuo/yvXBwHSEu3s/pensar%252520-%252520blogdeimagenes%252520%2525285%252529_thumb.jpg?imgmax=800"/>
          <p:cNvPicPr>
            <a:picLocks noChangeAspect="1" noChangeArrowheads="1"/>
          </p:cNvPicPr>
          <p:nvPr/>
        </p:nvPicPr>
        <p:blipFill>
          <a:blip r:embed="rId2" cstate="print">
            <a:lum bright="-10000"/>
          </a:blip>
          <a:srcRect/>
          <a:stretch>
            <a:fillRect/>
          </a:stretch>
        </p:blipFill>
        <p:spPr bwMode="auto">
          <a:xfrm>
            <a:off x="2063751" y="1169581"/>
            <a:ext cx="2713813" cy="4346982"/>
          </a:xfrm>
          <a:prstGeom prst="rect">
            <a:avLst/>
          </a:prstGeom>
          <a:noFill/>
          <a:ln w="9525">
            <a:noFill/>
            <a:miter lim="800000"/>
            <a:headEnd/>
            <a:tailEnd/>
          </a:ln>
        </p:spPr>
      </p:pic>
      <p:sp>
        <p:nvSpPr>
          <p:cNvPr id="3" name="2 Rectángulo redondeado"/>
          <p:cNvSpPr/>
          <p:nvPr/>
        </p:nvSpPr>
        <p:spPr>
          <a:xfrm>
            <a:off x="5266660" y="2211572"/>
            <a:ext cx="4486940" cy="193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¿Verifiquemos qué tanta claridad conceptual manejamos en relación a los términos anteriores?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1" y="432072"/>
            <a:ext cx="3469241" cy="546123"/>
          </a:xfrm>
        </p:spPr>
        <p:txBody>
          <a:bodyPr>
            <a:normAutofit fontScale="90000"/>
          </a:bodyPr>
          <a:lstStyle/>
          <a:p>
            <a:r>
              <a:rPr lang="es-ES" dirty="0"/>
              <a:t>CONCEPTOS</a:t>
            </a:r>
          </a:p>
        </p:txBody>
      </p:sp>
      <p:sp>
        <p:nvSpPr>
          <p:cNvPr id="3" name="Marcador de contenido 2"/>
          <p:cNvSpPr>
            <a:spLocks noGrp="1"/>
          </p:cNvSpPr>
          <p:nvPr>
            <p:ph idx="1"/>
          </p:nvPr>
        </p:nvSpPr>
        <p:spPr>
          <a:xfrm>
            <a:off x="1981200" y="978195"/>
            <a:ext cx="7620000" cy="1755977"/>
          </a:xfrm>
        </p:spPr>
        <p:txBody>
          <a:bodyPr>
            <a:normAutofit fontScale="92500" lnSpcReduction="20000"/>
          </a:bodyPr>
          <a:lstStyle/>
          <a:p>
            <a:pPr algn="just"/>
            <a:r>
              <a:rPr lang="es-ES" u="sng" dirty="0"/>
              <a:t>1.- Estado</a:t>
            </a:r>
            <a:r>
              <a:rPr lang="es-ES" dirty="0"/>
              <a:t>: Concepto jurídico-político. Corresponde a la </a:t>
            </a:r>
            <a:r>
              <a:rPr lang="es-ES" i="1" dirty="0"/>
              <a:t>personificación jurídica </a:t>
            </a:r>
            <a:r>
              <a:rPr lang="es-ES" dirty="0"/>
              <a:t>de una agrupación humana que habita dentro de un territorio común, con individuos asociados bajo una misma autoridad y un fin que los vincula a todos, gozando de plena soberanía.</a:t>
            </a:r>
            <a:r>
              <a:rPr lang="es-ES_tradnl" dirty="0"/>
              <a:t> </a:t>
            </a:r>
            <a:endParaRPr lang="es-ES" dirty="0"/>
          </a:p>
          <a:p>
            <a:pPr algn="just"/>
            <a:endParaRPr lang="es-ES" dirty="0"/>
          </a:p>
        </p:txBody>
      </p:sp>
      <p:pic>
        <p:nvPicPr>
          <p:cNvPr id="4" name="Imagen 3"/>
          <p:cNvPicPr>
            <a:picLocks noChangeAspect="1"/>
          </p:cNvPicPr>
          <p:nvPr/>
        </p:nvPicPr>
        <p:blipFill>
          <a:blip r:embed="rId2" cstate="print"/>
          <a:stretch>
            <a:fillRect/>
          </a:stretch>
        </p:blipFill>
        <p:spPr>
          <a:xfrm>
            <a:off x="6010940" y="3104541"/>
            <a:ext cx="3927740" cy="2825547"/>
          </a:xfrm>
          <a:prstGeom prst="rect">
            <a:avLst/>
          </a:prstGeom>
        </p:spPr>
      </p:pic>
      <p:pic>
        <p:nvPicPr>
          <p:cNvPr id="15362" name="Picture 2" descr="https://encrypted-tbn1.gstatic.com/images?q=tbn:ANd9GcSPQKVW6UBSCOpRkaxPoyvjaZLsD-QqlO2qNT_2rXq60A70y63w"/>
          <p:cNvPicPr>
            <a:picLocks noChangeAspect="1" noChangeArrowheads="1"/>
          </p:cNvPicPr>
          <p:nvPr/>
        </p:nvPicPr>
        <p:blipFill>
          <a:blip r:embed="rId3" cstate="print"/>
          <a:srcRect/>
          <a:stretch>
            <a:fillRect/>
          </a:stretch>
        </p:blipFill>
        <p:spPr bwMode="auto">
          <a:xfrm>
            <a:off x="1981200" y="2734172"/>
            <a:ext cx="3774558" cy="3599953"/>
          </a:xfrm>
          <a:prstGeom prst="rect">
            <a:avLst/>
          </a:prstGeom>
          <a:noFill/>
        </p:spPr>
      </p:pic>
    </p:spTree>
    <p:extLst>
      <p:ext uri="{BB962C8B-B14F-4D97-AF65-F5344CB8AC3E}">
        <p14:creationId xmlns:p14="http://schemas.microsoft.com/office/powerpoint/2010/main" val="2293793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fade">
                                      <p:cBhvr>
                                        <p:cTn id="25" dur="1000"/>
                                        <p:tgtEl>
                                          <p:spTgt spid="15362"/>
                                        </p:tgtEl>
                                      </p:cBhvr>
                                    </p:animEffect>
                                    <p:anim calcmode="lin" valueType="num">
                                      <p:cBhvr>
                                        <p:cTn id="26" dur="1000" fill="hold"/>
                                        <p:tgtEl>
                                          <p:spTgt spid="15362"/>
                                        </p:tgtEl>
                                        <p:attrNameLst>
                                          <p:attrName>ppt_x</p:attrName>
                                        </p:attrNameLst>
                                      </p:cBhvr>
                                      <p:tavLst>
                                        <p:tav tm="0">
                                          <p:val>
                                            <p:strVal val="#ppt_x"/>
                                          </p:val>
                                        </p:tav>
                                        <p:tav tm="100000">
                                          <p:val>
                                            <p:strVal val="#ppt_x"/>
                                          </p:val>
                                        </p:tav>
                                      </p:tavLst>
                                    </p:anim>
                                    <p:anim calcmode="lin" valueType="num">
                                      <p:cBhvr>
                                        <p:cTn id="27" dur="900" decel="100000" fill="hold"/>
                                        <p:tgtEl>
                                          <p:spTgt spid="153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es/14/4396321/slides/slide_2.jpg"/>
          <p:cNvPicPr>
            <a:picLocks noChangeAspect="1" noChangeArrowheads="1"/>
          </p:cNvPicPr>
          <p:nvPr/>
        </p:nvPicPr>
        <p:blipFill>
          <a:blip r:embed="rId2" cstate="print">
            <a:lum bright="-10000"/>
          </a:blip>
          <a:srcRect/>
          <a:stretch>
            <a:fillRect/>
          </a:stretch>
        </p:blipFill>
        <p:spPr bwMode="auto">
          <a:xfrm>
            <a:off x="1524000" y="1"/>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460376"/>
            <a:ext cx="8035925" cy="5665788"/>
          </a:xfrm>
        </p:spPr>
        <p:txBody>
          <a:bodyPr/>
          <a:lstStyle/>
          <a:p>
            <a:pPr algn="just"/>
            <a:r>
              <a:rPr lang="es-ES" u="sng" dirty="0"/>
              <a:t>2.- Nación: </a:t>
            </a:r>
            <a:r>
              <a:rPr lang="es-ES" dirty="0"/>
              <a:t>Conjunto de personas que se encuentran unidas por vínculos materiales y espirituales comunes, de carácter objetivo y subjetivo, como una misma cultura, lengua, etnia o religión; comparten una serie de costumbres y tradiciones que van conformando una historia.</a:t>
            </a:r>
            <a:r>
              <a:rPr lang="es-ES_tradnl" dirty="0"/>
              <a:t> </a:t>
            </a:r>
            <a:endParaRPr lang="es-ES" u="sng" dirty="0"/>
          </a:p>
        </p:txBody>
      </p:sp>
      <p:pic>
        <p:nvPicPr>
          <p:cNvPr id="14340" name="Picture 4" descr="http://mundosinguerras-cv.org/images/sereshumanos(1).jpg"/>
          <p:cNvPicPr>
            <a:picLocks noChangeAspect="1" noChangeArrowheads="1"/>
          </p:cNvPicPr>
          <p:nvPr/>
        </p:nvPicPr>
        <p:blipFill>
          <a:blip r:embed="rId2" cstate="print"/>
          <a:srcRect/>
          <a:stretch>
            <a:fillRect/>
          </a:stretch>
        </p:blipFill>
        <p:spPr bwMode="auto">
          <a:xfrm>
            <a:off x="1981199" y="2190308"/>
            <a:ext cx="8035925" cy="4290349"/>
          </a:xfrm>
          <a:prstGeom prst="rect">
            <a:avLst/>
          </a:prstGeom>
          <a:noFill/>
        </p:spPr>
      </p:pic>
    </p:spTree>
    <p:extLst>
      <p:ext uri="{BB962C8B-B14F-4D97-AF65-F5344CB8AC3E}">
        <p14:creationId xmlns:p14="http://schemas.microsoft.com/office/powerpoint/2010/main" val="1420793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wheel(4)">
                                      <p:cBhvr>
                                        <p:cTn id="14"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476251"/>
            <a:ext cx="8115300" cy="1926708"/>
          </a:xfrm>
        </p:spPr>
        <p:txBody>
          <a:bodyPr>
            <a:normAutofit fontScale="85000" lnSpcReduction="20000"/>
          </a:bodyPr>
          <a:lstStyle/>
          <a:p>
            <a:pPr algn="just"/>
            <a:r>
              <a:rPr lang="es-ES" u="sng" dirty="0"/>
              <a:t>3.- Gobierno: </a:t>
            </a:r>
            <a:r>
              <a:rPr lang="es-ES" dirty="0"/>
              <a:t>Órgano colegiado formado por un Presidente o Primer Ministro y unos Ministros, al que la Constitución o la norma fundamental de un Estado le atribuye el Poder Ejecutivo. Constituye una parte del Estado, cuyo objetivo directo es lograr el cumplimiento de los fines del mismo, es el centro desde el cual se ejerce el poder político sobre la sociedad. </a:t>
            </a:r>
            <a:endParaRPr lang="es-ES" u="sng" dirty="0"/>
          </a:p>
        </p:txBody>
      </p:sp>
      <p:pic>
        <p:nvPicPr>
          <p:cNvPr id="4" name="Imagen 3"/>
          <p:cNvPicPr>
            <a:picLocks noChangeAspect="1"/>
          </p:cNvPicPr>
          <p:nvPr/>
        </p:nvPicPr>
        <p:blipFill>
          <a:blip r:embed="rId2" cstate="print"/>
          <a:stretch>
            <a:fillRect/>
          </a:stretch>
        </p:blipFill>
        <p:spPr>
          <a:xfrm>
            <a:off x="4193729" y="2677272"/>
            <a:ext cx="3774270" cy="3767979"/>
          </a:xfrm>
          <a:prstGeom prst="rect">
            <a:avLst/>
          </a:prstGeom>
        </p:spPr>
      </p:pic>
    </p:spTree>
    <p:extLst>
      <p:ext uri="{BB962C8B-B14F-4D97-AF65-F5344CB8AC3E}">
        <p14:creationId xmlns:p14="http://schemas.microsoft.com/office/powerpoint/2010/main" val="686656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906</Words>
  <Application>Microsoft Office PowerPoint</Application>
  <PresentationFormat>Panorámica</PresentationFormat>
  <Paragraphs>84</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CONCEPTOS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CONSTITUTIVOS DEL ESTADO: </vt:lpstr>
      <vt:lpstr>Presentación de PowerPoint</vt:lpstr>
      <vt:lpstr>Presentación de PowerPoint</vt:lpstr>
      <vt:lpstr>Presentación de PowerPoint</vt:lpstr>
      <vt:lpstr>Poderes del Estado</vt:lpstr>
      <vt:lpstr>Presentación de PowerPoint</vt:lpstr>
      <vt:lpstr>Presentación de PowerPoint</vt:lpstr>
      <vt:lpstr>Algunas teorías</vt:lpstr>
      <vt:lpstr>Presentación de PowerPoint</vt:lpstr>
      <vt:lpstr>Presentación de PowerPoint</vt:lpstr>
      <vt:lpstr>Presentación de PowerPoint</vt:lpstr>
      <vt:lpstr>Enviar al correo electrónico: joanahistorialab@Gmail.com  INDICANDO EN ASUNTO: NOMBRE DEL ESTUDIANTE, CURSO Y NOMBRE DEL TRABAJO. EJEMPLO: CHARLES ARÁNGUIZ, 2° H, FORMACIÓN CIUDADANA.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 Andre</dc:creator>
  <cp:lastModifiedBy>PATRICIA ANTONIETA GALLEGUILLOS CORONA</cp:lastModifiedBy>
  <cp:revision>1</cp:revision>
  <dcterms:created xsi:type="dcterms:W3CDTF">2020-04-04T00:12:25Z</dcterms:created>
  <dcterms:modified xsi:type="dcterms:W3CDTF">2020-04-04T02:45:45Z</dcterms:modified>
</cp:coreProperties>
</file>