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8" r:id="rId2"/>
    <p:sldId id="295" r:id="rId3"/>
    <p:sldId id="292" r:id="rId4"/>
    <p:sldId id="262" r:id="rId5"/>
    <p:sldId id="276" r:id="rId6"/>
    <p:sldId id="281" r:id="rId7"/>
    <p:sldId id="280" r:id="rId8"/>
    <p:sldId id="282" r:id="rId9"/>
    <p:sldId id="286" r:id="rId10"/>
    <p:sldId id="283" r:id="rId11"/>
    <p:sldId id="285" r:id="rId12"/>
    <p:sldId id="284" r:id="rId13"/>
    <p:sldId id="287" r:id="rId14"/>
    <p:sldId id="288" r:id="rId15"/>
    <p:sldId id="289" r:id="rId16"/>
    <p:sldId id="290" r:id="rId17"/>
    <p:sldId id="277" r:id="rId18"/>
    <p:sldId id="278" r:id="rId19"/>
    <p:sldId id="279" r:id="rId20"/>
    <p:sldId id="296" r:id="rId2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4"/>
    <a:srgbClr val="81CF00"/>
    <a:srgbClr val="FF1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B29A-2680-49FD-B37F-B2EF0661FB92}" type="doc">
      <dgm:prSet loTypeId="urn:microsoft.com/office/officeart/2005/8/layout/vList3#1" loCatId="list" qsTypeId="urn:microsoft.com/office/officeart/2005/8/quickstyle/simple1" qsCatId="simple" csTypeId="urn:microsoft.com/office/officeart/2005/8/colors/accent1_2" csCatId="accent1" phldr="1"/>
      <dgm:spPr/>
    </dgm:pt>
    <dgm:pt modelId="{8288C198-22DC-4412-99FB-5C98EA8B338C}">
      <dgm:prSet phldrT="[Texto]"/>
      <dgm: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gm:spPr>
      <dgm:t>
        <a:bodyPr/>
        <a:lstStyle/>
        <a:p>
          <a:r>
            <a:rPr lang="es-CL" dirty="0" smtClean="0">
              <a:solidFill>
                <a:sysClr val="window" lastClr="FFFFFF"/>
              </a:solidFill>
              <a:latin typeface="Calibri" panose="020F0502020204030204"/>
              <a:ea typeface="+mn-ea"/>
              <a:cs typeface="+mn-cs"/>
            </a:rPr>
            <a:t>El</a:t>
          </a:r>
        </a:p>
        <a:p>
          <a:r>
            <a:rPr lang="es-CL" dirty="0" smtClean="0">
              <a:solidFill>
                <a:sysClr val="window" lastClr="FFFFFF"/>
              </a:solidFill>
              <a:latin typeface="Calibri" panose="020F0502020204030204"/>
              <a:ea typeface="+mn-ea"/>
              <a:cs typeface="+mn-cs"/>
            </a:rPr>
            <a:t>Neoliberalismo </a:t>
          </a:r>
          <a:endParaRPr lang="es-CL" dirty="0">
            <a:solidFill>
              <a:sysClr val="window" lastClr="FFFFFF"/>
            </a:solidFill>
            <a:latin typeface="Calibri" panose="020F0502020204030204"/>
            <a:ea typeface="+mn-ea"/>
            <a:cs typeface="+mn-cs"/>
          </a:endParaRPr>
        </a:p>
      </dgm:t>
    </dgm:pt>
    <dgm:pt modelId="{D675D322-D123-4050-9D2D-96DDC848BA5D}" type="parTrans" cxnId="{D49216AB-73A5-4EFC-9D42-9CA64D81B383}">
      <dgm:prSet/>
      <dgm:spPr/>
      <dgm:t>
        <a:bodyPr/>
        <a:lstStyle/>
        <a:p>
          <a:endParaRPr lang="es-CL"/>
        </a:p>
      </dgm:t>
    </dgm:pt>
    <dgm:pt modelId="{5E7154C3-9359-4305-ACC3-4C9112A58D9F}" type="sibTrans" cxnId="{D49216AB-73A5-4EFC-9D42-9CA64D81B383}">
      <dgm:prSet/>
      <dgm:spPr/>
      <dgm:t>
        <a:bodyPr/>
        <a:lstStyle/>
        <a:p>
          <a:endParaRPr lang="es-CL"/>
        </a:p>
      </dgm:t>
    </dgm:pt>
    <dgm:pt modelId="{CFF0DE95-6F1F-4515-A172-B0A47F9FFF04}" type="pres">
      <dgm:prSet presAssocID="{4BDCB29A-2680-49FD-B37F-B2EF0661FB92}" presName="linearFlow" presStyleCnt="0">
        <dgm:presLayoutVars>
          <dgm:dir/>
          <dgm:resizeHandles val="exact"/>
        </dgm:presLayoutVars>
      </dgm:prSet>
      <dgm:spPr/>
    </dgm:pt>
    <dgm:pt modelId="{8E312D16-8280-4BCC-A04E-3737E49858B2}" type="pres">
      <dgm:prSet presAssocID="{8288C198-22DC-4412-99FB-5C98EA8B338C}" presName="composite" presStyleCnt="0"/>
      <dgm:spPr/>
    </dgm:pt>
    <dgm:pt modelId="{73DF5B4F-0B04-4496-9731-DDFB9198443A}" type="pres">
      <dgm:prSet presAssocID="{8288C198-22DC-4412-99FB-5C98EA8B338C}" presName="imgShp" presStyleLbl="fgImgPlace1" presStyleIdx="0" presStyleCnt="1" custScaleX="118763" custLinFactNeighborX="-2706" custLinFactNeighborY="-22779"/>
      <dgm:spPr>
        <a:xfrm>
          <a:off x="755578" y="770988"/>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82950CDF-FB91-4815-A4CF-F90A31C5ED2D}" type="pres">
      <dgm:prSet presAssocID="{8288C198-22DC-4412-99FB-5C98EA8B338C}" presName="txShp" presStyleLbl="node1" presStyleIdx="0" presStyleCnt="1" custLinFactNeighborY="-22296">
        <dgm:presLayoutVars>
          <dgm:bulletEnabled val="1"/>
        </dgm:presLayoutVars>
      </dgm:prSet>
      <dgm:spPr/>
      <dgm:t>
        <a:bodyPr/>
        <a:lstStyle/>
        <a:p>
          <a:endParaRPr lang="es-ES"/>
        </a:p>
      </dgm:t>
    </dgm:pt>
  </dgm:ptLst>
  <dgm:cxnLst>
    <dgm:cxn modelId="{D49216AB-73A5-4EFC-9D42-9CA64D81B383}" srcId="{4BDCB29A-2680-49FD-B37F-B2EF0661FB92}" destId="{8288C198-22DC-4412-99FB-5C98EA8B338C}" srcOrd="0" destOrd="0" parTransId="{D675D322-D123-4050-9D2D-96DDC848BA5D}" sibTransId="{5E7154C3-9359-4305-ACC3-4C9112A58D9F}"/>
    <dgm:cxn modelId="{C678309B-BCE5-40CE-8E60-2C03D109B1B8}" type="presOf" srcId="{8288C198-22DC-4412-99FB-5C98EA8B338C}" destId="{82950CDF-FB91-4815-A4CF-F90A31C5ED2D}" srcOrd="0" destOrd="0" presId="urn:microsoft.com/office/officeart/2005/8/layout/vList3#1"/>
    <dgm:cxn modelId="{1F3BA991-2A1A-4A49-B0C4-A0C5900CD7D9}" type="presOf" srcId="{4BDCB29A-2680-49FD-B37F-B2EF0661FB92}" destId="{CFF0DE95-6F1F-4515-A172-B0A47F9FFF04}" srcOrd="0" destOrd="0" presId="urn:microsoft.com/office/officeart/2005/8/layout/vList3#1"/>
    <dgm:cxn modelId="{1C5CC091-7AC9-42EC-8F01-AAA4B8947FF8}" type="presParOf" srcId="{CFF0DE95-6F1F-4515-A172-B0A47F9FFF04}" destId="{8E312D16-8280-4BCC-A04E-3737E49858B2}" srcOrd="0" destOrd="0" presId="urn:microsoft.com/office/officeart/2005/8/layout/vList3#1"/>
    <dgm:cxn modelId="{4B239D1D-1E28-4D7D-880E-3F83F1557F70}" type="presParOf" srcId="{8E312D16-8280-4BCC-A04E-3737E49858B2}" destId="{73DF5B4F-0B04-4496-9731-DDFB9198443A}" srcOrd="0" destOrd="0" presId="urn:microsoft.com/office/officeart/2005/8/layout/vList3#1"/>
    <dgm:cxn modelId="{FD6F670F-9A77-4E6D-A172-37197FC1992F}" type="presParOf" srcId="{8E312D16-8280-4BCC-A04E-3737E49858B2}" destId="{82950CDF-FB91-4815-A4CF-F90A31C5ED2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0CDF-FB91-4815-A4CF-F90A31C5ED2D}">
      <dsp:nvSpPr>
        <dsp:cNvPr id="0" name=""/>
        <dsp:cNvSpPr/>
      </dsp:nvSpPr>
      <dsp:spPr>
        <a:xfrm rot="10800000">
          <a:off x="2441118"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175260" rIns="327152" bIns="175260" numCol="1" spcCol="1270" anchor="ctr" anchorCtr="0">
          <a:noAutofit/>
        </a:bodyPr>
        <a:lstStyle/>
        <a:p>
          <a:pPr lvl="0" algn="ctr" defTabSz="2044700">
            <a:lnSpc>
              <a:spcPct val="90000"/>
            </a:lnSpc>
            <a:spcBef>
              <a:spcPct val="0"/>
            </a:spcBef>
            <a:spcAft>
              <a:spcPct val="35000"/>
            </a:spcAft>
          </a:pPr>
          <a:r>
            <a:rPr lang="es-CL" sz="4600" kern="1200" dirty="0" smtClean="0">
              <a:solidFill>
                <a:sysClr val="window" lastClr="FFFFFF"/>
              </a:solidFill>
              <a:latin typeface="Calibri" panose="020F0502020204030204"/>
              <a:ea typeface="+mn-ea"/>
              <a:cs typeface="+mn-cs"/>
            </a:rPr>
            <a:t>El</a:t>
          </a:r>
        </a:p>
        <a:p>
          <a:pPr lvl="0" algn="ctr" defTabSz="2044700">
            <a:lnSpc>
              <a:spcPct val="90000"/>
            </a:lnSpc>
            <a:spcBef>
              <a:spcPct val="0"/>
            </a:spcBef>
            <a:spcAft>
              <a:spcPct val="35000"/>
            </a:spcAft>
          </a:pPr>
          <a:r>
            <a:rPr lang="es-CL" sz="4600" kern="1200" dirty="0" smtClean="0">
              <a:solidFill>
                <a:sysClr val="window" lastClr="FFFFFF"/>
              </a:solidFill>
              <a:latin typeface="Calibri" panose="020F0502020204030204"/>
              <a:ea typeface="+mn-ea"/>
              <a:cs typeface="+mn-cs"/>
            </a:rPr>
            <a:t>Neoliberalismo </a:t>
          </a:r>
          <a:endParaRPr lang="es-CL" sz="4600" kern="1200" dirty="0">
            <a:solidFill>
              <a:sysClr val="window" lastClr="FFFFFF"/>
            </a:solidFill>
            <a:latin typeface="Calibri" panose="020F0502020204030204"/>
            <a:ea typeface="+mn-ea"/>
            <a:cs typeface="+mn-cs"/>
          </a:endParaRPr>
        </a:p>
      </dsp:txBody>
      <dsp:txXfrm rot="10800000">
        <a:off x="3206928" y="785784"/>
        <a:ext cx="5314950" cy="3063240"/>
      </dsp:txXfrm>
    </dsp:sp>
    <dsp:sp modelId="{73DF5B4F-0B04-4496-9731-DDFB9198443A}">
      <dsp:nvSpPr>
        <dsp:cNvPr id="0" name=""/>
        <dsp:cNvSpPr/>
      </dsp:nvSpPr>
      <dsp:spPr>
        <a:xfrm>
          <a:off x="539229" y="770988"/>
          <a:ext cx="3637995"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FBDFA-A3BA-434B-8600-E274D7C15433}" type="datetimeFigureOut">
              <a:rPr lang="es-CL" smtClean="0"/>
              <a:pPr/>
              <a:t>02-04-2020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38DA0-FE28-4FDD-B213-97BCC7346F5B}" type="slidenum">
              <a:rPr lang="es-CL" smtClean="0"/>
              <a:pPr/>
              <a:t>‹Nº›</a:t>
            </a:fld>
            <a:endParaRPr lang="es-CL"/>
          </a:p>
        </p:txBody>
      </p:sp>
    </p:spTree>
    <p:extLst>
      <p:ext uri="{BB962C8B-B14F-4D97-AF65-F5344CB8AC3E}">
        <p14:creationId xmlns:p14="http://schemas.microsoft.com/office/powerpoint/2010/main" val="68164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5E593F-7E91-4A21-AF32-001870212F96}" type="datetimeFigureOut">
              <a:rPr lang="es-CL" smtClean="0"/>
              <a:pPr/>
              <a:t>02-04-2020</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02-04-2020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2D2D60-DCC0-4ADE-A94F-2D628DDE277A}"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FF5E593F-7E91-4A21-AF32-001870212F96}" type="datetimeFigureOut">
              <a:rPr lang="es-CL" smtClean="0"/>
              <a:pPr/>
              <a:t>02-04-2020</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D2D2D60-DCC0-4ADE-A94F-2D628DDE277A}"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02-04-2020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5E593F-7E91-4A21-AF32-001870212F96}" type="datetimeFigureOut">
              <a:rPr lang="es-CL" smtClean="0"/>
              <a:pPr/>
              <a:t>02-04-2020</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FF5E593F-7E91-4A21-AF32-001870212F96}" type="datetimeFigureOut">
              <a:rPr lang="es-CL" smtClean="0"/>
              <a:pPr/>
              <a:t>02-04-2020</a:t>
            </a:fld>
            <a:endParaRPr lang="es-CL"/>
          </a:p>
        </p:txBody>
      </p:sp>
      <p:sp>
        <p:nvSpPr>
          <p:cNvPr id="10" name="9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FF5E593F-7E91-4A21-AF32-001870212F96}" type="datetimeFigureOut">
              <a:rPr lang="es-CL" smtClean="0"/>
              <a:pPr/>
              <a:t>02-04-2020</a:t>
            </a:fld>
            <a:endParaRPr lang="es-CL"/>
          </a:p>
        </p:txBody>
      </p:sp>
      <p:sp>
        <p:nvSpPr>
          <p:cNvPr id="12" name="11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5E593F-7E91-4A21-AF32-001870212F96}" type="datetimeFigureOut">
              <a:rPr lang="es-CL" smtClean="0"/>
              <a:pPr/>
              <a:t>02-04-2020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5E593F-7E91-4A21-AF32-001870212F96}" type="datetimeFigureOut">
              <a:rPr lang="es-CL" smtClean="0"/>
              <a:pPr/>
              <a:t>02-04-2020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5E593F-7E91-4A21-AF32-001870212F96}" type="datetimeFigureOut">
              <a:rPr lang="es-CL" smtClean="0"/>
              <a:pPr/>
              <a:t>02-04-2020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FF5E593F-7E91-4A21-AF32-001870212F96}" type="datetimeFigureOut">
              <a:rPr lang="es-CL" smtClean="0"/>
              <a:pPr/>
              <a:t>02-04-2020</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5E593F-7E91-4A21-AF32-001870212F96}" type="datetimeFigureOut">
              <a:rPr lang="es-CL" smtClean="0"/>
              <a:pPr/>
              <a:t>02-04-2020</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D2D60-DCC0-4ADE-A94F-2D628DDE277A}"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hyperlink" Target="mailto:profesora.galleguilloscorona@gmail.com"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clH7Cwnbjw&amp;t=4s" TargetMode="External"/><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hyperlink" Target="https://www.youtube.com/watch?v=UGiHCGLFzVU&amp;t=39s" TargetMode="External"/><Relationship Id="rId4" Type="http://schemas.openxmlformats.org/officeDocument/2006/relationships/hyperlink" Target="https://www.youtube.com/watch?v=Lje0CyMXsGg&amp;t=111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1406" y="5634054"/>
            <a:ext cx="9001156" cy="1081094"/>
          </a:xfrm>
          <a:prstGeom prst="rect">
            <a:avLst/>
          </a:prstGeom>
          <a:solidFill>
            <a:srgbClr val="005FA4"/>
          </a:solid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4 Diagrama"/>
          <p:cNvGraphicFramePr/>
          <p:nvPr>
            <p:extLst>
              <p:ext uri="{D42A27DB-BD31-4B8C-83A1-F6EECF244321}">
                <p14:modId xmlns:p14="http://schemas.microsoft.com/office/powerpoint/2010/main" val="2549316931"/>
              </p:ext>
            </p:extLst>
          </p:nvPr>
        </p:nvGraphicFramePr>
        <p:xfrm>
          <a:off x="0" y="785818"/>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2411760" y="260648"/>
            <a:ext cx="6120680" cy="1150064"/>
          </a:xfrm>
          <a:prstGeom prst="rect">
            <a:avLst/>
          </a:prstGeom>
          <a:solidFill>
            <a:schemeClr val="bg1"/>
          </a:solidFill>
          <a:ln>
            <a:solidFill>
              <a:srgbClr val="81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b="1" dirty="0">
                <a:solidFill>
                  <a:srgbClr val="005FA4"/>
                </a:solidFill>
              </a:rPr>
              <a:t>Unidad 0: La Dictadura Militar.</a:t>
            </a:r>
          </a:p>
          <a:p>
            <a:pPr algn="just"/>
            <a:r>
              <a:rPr lang="es-CL" sz="1400" b="1" dirty="0">
                <a:solidFill>
                  <a:srgbClr val="005FA4"/>
                </a:solidFill>
              </a:rPr>
              <a:t>Curso: </a:t>
            </a:r>
            <a:r>
              <a:rPr lang="es-CL" sz="1400" b="1" dirty="0" err="1">
                <a:solidFill>
                  <a:srgbClr val="005FA4"/>
                </a:solidFill>
              </a:rPr>
              <a:t>III°</a:t>
            </a:r>
            <a:r>
              <a:rPr lang="es-CL" sz="1400" b="1" dirty="0">
                <a:solidFill>
                  <a:srgbClr val="005FA4"/>
                </a:solidFill>
              </a:rPr>
              <a:t> Medio – Optativo de Religión.</a:t>
            </a:r>
          </a:p>
          <a:p>
            <a:pPr algn="just"/>
            <a:r>
              <a:rPr lang="es-CL" sz="1400" b="1" dirty="0">
                <a:solidFill>
                  <a:srgbClr val="005FA4"/>
                </a:solidFill>
              </a:rPr>
              <a:t>Profesora: Patricia Galleguillos Corona</a:t>
            </a:r>
          </a:p>
          <a:p>
            <a:pPr algn="just"/>
            <a:r>
              <a:rPr lang="es-CL" sz="1400" b="1" dirty="0">
                <a:solidFill>
                  <a:srgbClr val="005FA4"/>
                </a:solidFill>
              </a:rPr>
              <a:t>Mail: </a:t>
            </a:r>
            <a:r>
              <a:rPr lang="es-CL" sz="1400" b="1" dirty="0">
                <a:solidFill>
                  <a:srgbClr val="005FA4"/>
                </a:solidFill>
                <a:hlinkClick r:id="rId7"/>
              </a:rPr>
              <a:t>profesora.galleguilloscorona@gmail.com</a:t>
            </a:r>
            <a:endParaRPr lang="es-CL" sz="1400" b="1" dirty="0">
              <a:solidFill>
                <a:srgbClr val="005FA4"/>
              </a:solidFill>
            </a:endParaRPr>
          </a:p>
          <a:p>
            <a:pPr algn="just"/>
            <a:r>
              <a:rPr lang="es-CL" sz="1400" b="1" dirty="0">
                <a:solidFill>
                  <a:srgbClr val="005FA4"/>
                </a:solidFill>
              </a:rPr>
              <a:t>N° de </a:t>
            </a:r>
            <a:r>
              <a:rPr lang="es-CL" sz="1400" b="1" dirty="0" err="1">
                <a:solidFill>
                  <a:srgbClr val="005FA4"/>
                </a:solidFill>
              </a:rPr>
              <a:t>ppt</a:t>
            </a:r>
            <a:r>
              <a:rPr lang="es-CL" sz="1400" b="1" dirty="0">
                <a:solidFill>
                  <a:srgbClr val="005FA4"/>
                </a:solidFill>
              </a:rPr>
              <a:t>: </a:t>
            </a:r>
            <a:r>
              <a:rPr lang="es-CL" sz="1400" b="1" dirty="0" smtClean="0">
                <a:solidFill>
                  <a:srgbClr val="005FA4"/>
                </a:solidFill>
              </a:rPr>
              <a:t>03</a:t>
            </a:r>
            <a:endParaRPr lang="es-CL" sz="1400" b="1" dirty="0">
              <a:solidFill>
                <a:srgbClr val="005FA4"/>
              </a:solidFill>
            </a:endParaRPr>
          </a:p>
        </p:txBody>
      </p:sp>
      <p:sp>
        <p:nvSpPr>
          <p:cNvPr id="9" name="8 CuadroTexto"/>
          <p:cNvSpPr txBox="1"/>
          <p:nvPr/>
        </p:nvSpPr>
        <p:spPr>
          <a:xfrm>
            <a:off x="71406" y="5702874"/>
            <a:ext cx="9001156" cy="923330"/>
          </a:xfrm>
          <a:prstGeom prst="rect">
            <a:avLst/>
          </a:prstGeom>
          <a:noFill/>
        </p:spPr>
        <p:txBody>
          <a:bodyPr wrap="square" rtlCol="0">
            <a:spAutoFit/>
          </a:bodyPr>
          <a:lstStyle/>
          <a:p>
            <a:r>
              <a:rPr lang="es-CL" b="1" dirty="0" smtClean="0">
                <a:solidFill>
                  <a:schemeClr val="bg1"/>
                </a:solidFill>
              </a:rPr>
              <a:t>Objetivos de la Clase: Analizar las principales características del sistema económico neoliberal, y su implementación en Chile durante el gobierno militar.</a:t>
            </a:r>
            <a:endParaRPr lang="es-CL" dirty="0" smtClean="0">
              <a:solidFill>
                <a:schemeClr val="bg1"/>
              </a:solidFill>
            </a:endParaRPr>
          </a:p>
          <a:p>
            <a:endParaRPr lang="es-CL" b="1" dirty="0">
              <a:solidFill>
                <a:schemeClr val="bg1"/>
              </a:solidFill>
            </a:endParaRPr>
          </a:p>
        </p:txBody>
      </p:sp>
      <p:sp>
        <p:nvSpPr>
          <p:cNvPr id="10" name="9 Rectángulo"/>
          <p:cNvSpPr/>
          <p:nvPr/>
        </p:nvSpPr>
        <p:spPr>
          <a:xfrm>
            <a:off x="71406" y="71414"/>
            <a:ext cx="9001156" cy="5429288"/>
          </a:xfrm>
          <a:prstGeom prst="rect">
            <a:avLst/>
          </a:prstGeom>
          <a:no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8"/>
          <a:stretch>
            <a:fillRect/>
          </a:stretch>
        </p:blipFill>
        <p:spPr>
          <a:xfrm>
            <a:off x="214282" y="160924"/>
            <a:ext cx="1117358" cy="15270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92" y="0"/>
            <a:ext cx="8153400" cy="990600"/>
          </a:xfrm>
        </p:spPr>
        <p:txBody>
          <a:bodyPr/>
          <a:lstStyle/>
          <a:p>
            <a:r>
              <a:rPr lang="es-CL" dirty="0" smtClean="0"/>
              <a:t>Reflexionemos:</a:t>
            </a:r>
            <a:endParaRPr lang="es-CL" dirty="0"/>
          </a:p>
        </p:txBody>
      </p:sp>
      <p:sp>
        <p:nvSpPr>
          <p:cNvPr id="3" name="Marcador de contenido 2"/>
          <p:cNvSpPr>
            <a:spLocks noGrp="1"/>
          </p:cNvSpPr>
          <p:nvPr>
            <p:ph sz="quarter" idx="1"/>
          </p:nvPr>
        </p:nvSpPr>
        <p:spPr>
          <a:xfrm>
            <a:off x="0" y="6165304"/>
            <a:ext cx="9144000" cy="692696"/>
          </a:xfrm>
        </p:spPr>
        <p:txBody>
          <a:bodyPr>
            <a:normAutofit fontScale="62500" lnSpcReduction="20000"/>
          </a:bodyPr>
          <a:lstStyle/>
          <a:p>
            <a:pPr marL="0" indent="0">
              <a:buNone/>
            </a:pPr>
            <a:r>
              <a:rPr lang="es-CL" b="1" dirty="0"/>
              <a:t>¿Por qué afectarían los acuerdos bilaterales la instalación de una zona de </a:t>
            </a:r>
            <a:r>
              <a:rPr lang="es-CL" b="1" dirty="0" smtClean="0"/>
              <a:t>“libre</a:t>
            </a:r>
            <a:endParaRPr lang="es-CL" b="1" dirty="0"/>
          </a:p>
          <a:p>
            <a:pPr marL="0" indent="0">
              <a:buNone/>
            </a:pPr>
            <a:r>
              <a:rPr lang="es-CL" b="1" dirty="0" smtClean="0"/>
              <a:t>Comercio”?</a:t>
            </a:r>
            <a:endParaRPr lang="es-CL" b="1" dirty="0"/>
          </a:p>
        </p:txBody>
      </p:sp>
      <p:pic>
        <p:nvPicPr>
          <p:cNvPr id="4" name="Imagen 3"/>
          <p:cNvPicPr>
            <a:picLocks noChangeAspect="1"/>
          </p:cNvPicPr>
          <p:nvPr/>
        </p:nvPicPr>
        <p:blipFill>
          <a:blip r:embed="rId2"/>
          <a:stretch>
            <a:fillRect/>
          </a:stretch>
        </p:blipFill>
        <p:spPr>
          <a:xfrm>
            <a:off x="0" y="0"/>
            <a:ext cx="9144000" cy="6165304"/>
          </a:xfrm>
          <a:prstGeom prst="rect">
            <a:avLst/>
          </a:prstGeom>
        </p:spPr>
      </p:pic>
    </p:spTree>
    <p:extLst>
      <p:ext uri="{BB962C8B-B14F-4D97-AF65-F5344CB8AC3E}">
        <p14:creationId xmlns:p14="http://schemas.microsoft.com/office/powerpoint/2010/main" val="7020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42" y="116632"/>
            <a:ext cx="8060950" cy="990600"/>
          </a:xfrm>
        </p:spPr>
        <p:txBody>
          <a:bodyPr>
            <a:normAutofit fontScale="90000"/>
          </a:bodyPr>
          <a:lstStyle/>
          <a:p>
            <a:r>
              <a:rPr lang="es-CL" dirty="0"/>
              <a:t>La implementación del </a:t>
            </a:r>
            <a:r>
              <a:rPr lang="es-CL" dirty="0" smtClean="0"/>
              <a:t>neoliberalismo en Chile:</a:t>
            </a:r>
            <a:endParaRPr lang="es-CL" dirty="0"/>
          </a:p>
        </p:txBody>
      </p:sp>
      <p:sp>
        <p:nvSpPr>
          <p:cNvPr id="3" name="Marcador de contenido 2"/>
          <p:cNvSpPr>
            <a:spLocks noGrp="1"/>
          </p:cNvSpPr>
          <p:nvPr>
            <p:ph sz="quarter" idx="1"/>
          </p:nvPr>
        </p:nvSpPr>
        <p:spPr>
          <a:xfrm>
            <a:off x="0" y="1600200"/>
            <a:ext cx="9130352" cy="5257800"/>
          </a:xfrm>
        </p:spPr>
        <p:txBody>
          <a:bodyPr>
            <a:normAutofit fontScale="85000" lnSpcReduction="10000"/>
          </a:bodyPr>
          <a:lstStyle/>
          <a:p>
            <a:r>
              <a:rPr lang="es-CL" u="sng" dirty="0"/>
              <a:t>En nuestro país se adoptó el modelo Neoliberal a </a:t>
            </a:r>
            <a:r>
              <a:rPr lang="es-CL" u="sng" dirty="0" smtClean="0"/>
              <a:t>partir del </a:t>
            </a:r>
            <a:r>
              <a:rPr lang="es-CL" u="sng" dirty="0"/>
              <a:t>Golpe Militar de 1973. </a:t>
            </a:r>
            <a:r>
              <a:rPr lang="es-CL" dirty="0"/>
              <a:t>El establecimiento de </a:t>
            </a:r>
            <a:r>
              <a:rPr lang="es-CL" dirty="0" smtClean="0"/>
              <a:t>esta doctrina </a:t>
            </a:r>
            <a:r>
              <a:rPr lang="es-CL" dirty="0"/>
              <a:t>económica se justificó debido a la </a:t>
            </a:r>
            <a:r>
              <a:rPr lang="es-CL" dirty="0" smtClean="0"/>
              <a:t>profunda crisis </a:t>
            </a:r>
            <a:r>
              <a:rPr lang="es-CL" dirty="0"/>
              <a:t>económica que arrastraba Chile en esos </a:t>
            </a:r>
            <a:r>
              <a:rPr lang="es-CL" dirty="0" smtClean="0"/>
              <a:t>años, con </a:t>
            </a:r>
            <a:r>
              <a:rPr lang="es-CL" dirty="0"/>
              <a:t>una altísima tasa de inflación que alcanzaba </a:t>
            </a:r>
            <a:r>
              <a:rPr lang="es-CL" dirty="0" smtClean="0"/>
              <a:t>casi el 1000%.</a:t>
            </a:r>
          </a:p>
          <a:p>
            <a:pPr marL="228600" lvl="0" indent="-228600" algn="just">
              <a:lnSpc>
                <a:spcPct val="90000"/>
              </a:lnSpc>
              <a:spcBef>
                <a:spcPts val="1000"/>
              </a:spcBef>
              <a:buClrTx/>
              <a:buSzTx/>
              <a:buFont typeface="Arial" panose="020B0604020202020204" pitchFamily="34" charset="0"/>
              <a:buChar char="•"/>
            </a:pPr>
            <a:r>
              <a:rPr lang="es-CL" sz="2600" dirty="0">
                <a:solidFill>
                  <a:prstClr val="black"/>
                </a:solidFill>
                <a:latin typeface="Tahoma" panose="020B0604030504040204" pitchFamily="34" charset="0"/>
              </a:rPr>
              <a:t>Producto de la nula inversión, y de la estatización de los principales productos. (Cobre).</a:t>
            </a:r>
          </a:p>
          <a:p>
            <a:pPr marL="228600" lvl="0" indent="-228600" algn="just">
              <a:lnSpc>
                <a:spcPct val="90000"/>
              </a:lnSpc>
              <a:spcBef>
                <a:spcPts val="1000"/>
              </a:spcBef>
              <a:buClrTx/>
              <a:buSzTx/>
              <a:buFont typeface="Arial" panose="020B0604020202020204" pitchFamily="34" charset="0"/>
              <a:buChar char="•"/>
            </a:pPr>
            <a:r>
              <a:rPr lang="es-CL" sz="2600" dirty="0">
                <a:solidFill>
                  <a:prstClr val="black"/>
                </a:solidFill>
                <a:latin typeface="Calibri" panose="020F0502020204030204"/>
              </a:rPr>
              <a:t>Para implementar el Neoliberalismo económico en nuestro país, </a:t>
            </a:r>
            <a:r>
              <a:rPr lang="es-CL" sz="2600" dirty="0">
                <a:solidFill>
                  <a:srgbClr val="FF0000"/>
                </a:solidFill>
                <a:latin typeface="Calibri" panose="020F0502020204030204"/>
              </a:rPr>
              <a:t>se eliminaron todas aquellas políticas destinadas a proteger el producto nacional; de esta manera, se pretendía liberalizar el mercado</a:t>
            </a:r>
            <a:r>
              <a:rPr lang="es-CL" sz="2600" dirty="0">
                <a:solidFill>
                  <a:prstClr val="black"/>
                </a:solidFill>
                <a:latin typeface="Calibri" panose="020F0502020204030204"/>
              </a:rPr>
              <a:t>. Poco a poco se privatizaron las principales empresas y servicios estatales de Chile, como por ejemplo, el sistema de Pensiones (INP) que fue sustituido por las AFP (Administradoras de Fondos de Pensiones). </a:t>
            </a:r>
          </a:p>
          <a:p>
            <a:pPr marL="228600" lvl="0" indent="-228600" algn="just">
              <a:lnSpc>
                <a:spcPct val="90000"/>
              </a:lnSpc>
              <a:spcBef>
                <a:spcPts val="1000"/>
              </a:spcBef>
              <a:buClrTx/>
              <a:buSzTx/>
              <a:buFont typeface="Arial" panose="020B0604020202020204" pitchFamily="34" charset="0"/>
              <a:buChar char="•"/>
            </a:pPr>
            <a:r>
              <a:rPr lang="es-CL" sz="2600" dirty="0">
                <a:solidFill>
                  <a:prstClr val="black"/>
                </a:solidFill>
                <a:latin typeface="Calibri" panose="020F0502020204030204"/>
              </a:rPr>
              <a:t>El mercado chileno se fue abriendo más y más a nuevos mercados donde exportar sus materias primas, lo que ayudó a disminuir los efectos de la crisis económica.</a:t>
            </a:r>
          </a:p>
          <a:p>
            <a:endParaRPr lang="es-CL" dirty="0" smtClean="0"/>
          </a:p>
          <a:p>
            <a:endParaRPr lang="es-CL" dirty="0"/>
          </a:p>
        </p:txBody>
      </p:sp>
      <p:pic>
        <p:nvPicPr>
          <p:cNvPr id="4" name="Imagen 3"/>
          <p:cNvPicPr>
            <a:picLocks noChangeAspect="1"/>
          </p:cNvPicPr>
          <p:nvPr/>
        </p:nvPicPr>
        <p:blipFill>
          <a:blip r:embed="rId2"/>
          <a:stretch>
            <a:fillRect/>
          </a:stretch>
        </p:blipFill>
        <p:spPr>
          <a:xfrm>
            <a:off x="6423493" y="-33762"/>
            <a:ext cx="2706859" cy="1302522"/>
          </a:xfrm>
          <a:prstGeom prst="rect">
            <a:avLst/>
          </a:prstGeom>
        </p:spPr>
      </p:pic>
    </p:spTree>
    <p:extLst>
      <p:ext uri="{BB962C8B-B14F-4D97-AF65-F5344CB8AC3E}">
        <p14:creationId xmlns:p14="http://schemas.microsoft.com/office/powerpoint/2010/main" val="392868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42" y="116632"/>
            <a:ext cx="9104558" cy="990600"/>
          </a:xfrm>
        </p:spPr>
        <p:txBody>
          <a:bodyPr>
            <a:normAutofit fontScale="90000"/>
          </a:bodyPr>
          <a:lstStyle/>
          <a:p>
            <a:r>
              <a:rPr lang="es-CL" dirty="0"/>
              <a:t>La implementación del </a:t>
            </a:r>
            <a:r>
              <a:rPr lang="es-CL" dirty="0" smtClean="0"/>
              <a:t>neoliberalismo en Chile: Los Chicago </a:t>
            </a:r>
            <a:r>
              <a:rPr lang="es-CL" dirty="0" err="1" smtClean="0"/>
              <a:t>Boys</a:t>
            </a:r>
            <a:endParaRPr lang="es-CL" dirty="0"/>
          </a:p>
        </p:txBody>
      </p:sp>
      <p:sp>
        <p:nvSpPr>
          <p:cNvPr id="3" name="Marcador de contenido 2"/>
          <p:cNvSpPr>
            <a:spLocks noGrp="1"/>
          </p:cNvSpPr>
          <p:nvPr>
            <p:ph sz="quarter" idx="1"/>
          </p:nvPr>
        </p:nvSpPr>
        <p:spPr>
          <a:xfrm>
            <a:off x="179512" y="1600200"/>
            <a:ext cx="8784976" cy="4997152"/>
          </a:xfrm>
        </p:spPr>
        <p:txBody>
          <a:bodyPr>
            <a:normAutofit lnSpcReduction="10000"/>
          </a:bodyPr>
          <a:lstStyle/>
          <a:p>
            <a:pPr marL="0" indent="0" algn="just">
              <a:buNone/>
            </a:pPr>
            <a:r>
              <a:rPr lang="es-CL" dirty="0" smtClean="0"/>
              <a:t>La </a:t>
            </a:r>
            <a:r>
              <a:rPr lang="es-CL" dirty="0"/>
              <a:t>tarea de reflotar el sistema </a:t>
            </a:r>
            <a:r>
              <a:rPr lang="es-CL" dirty="0" smtClean="0"/>
              <a:t>económico, fue llevaba a cabo en 1975</a:t>
            </a:r>
            <a:r>
              <a:rPr lang="es-CL" dirty="0"/>
              <a:t>, </a:t>
            </a:r>
            <a:r>
              <a:rPr lang="es-CL" dirty="0" smtClean="0"/>
              <a:t>por un </a:t>
            </a:r>
            <a:r>
              <a:rPr lang="es-CL" dirty="0"/>
              <a:t>grupo de economistas chilenos formados </a:t>
            </a:r>
            <a:r>
              <a:rPr lang="es-CL" dirty="0" smtClean="0"/>
              <a:t>en </a:t>
            </a:r>
            <a:r>
              <a:rPr lang="es-CL" dirty="0"/>
              <a:t>la Universidad de Chicago, entre ellos </a:t>
            </a:r>
            <a:r>
              <a:rPr lang="es-CL" dirty="0" smtClean="0"/>
              <a:t>(Sergio </a:t>
            </a:r>
            <a:r>
              <a:rPr lang="es-CL" dirty="0"/>
              <a:t>de Castro, Jorge </a:t>
            </a:r>
            <a:r>
              <a:rPr lang="es-CL" dirty="0" err="1"/>
              <a:t>Cauas</a:t>
            </a:r>
            <a:r>
              <a:rPr lang="es-CL" dirty="0"/>
              <a:t>, Pablo Barahona y José </a:t>
            </a:r>
            <a:r>
              <a:rPr lang="es-CL" dirty="0" smtClean="0"/>
              <a:t>Piñera) </a:t>
            </a:r>
            <a:r>
              <a:rPr lang="es-CL" dirty="0"/>
              <a:t>conocidos como los </a:t>
            </a:r>
            <a:r>
              <a:rPr lang="es-CL" b="1" u="sng" dirty="0" smtClean="0"/>
              <a:t>“Chicago </a:t>
            </a:r>
            <a:r>
              <a:rPr lang="es-CL" b="1" u="sng" dirty="0" err="1" smtClean="0"/>
              <a:t>boys</a:t>
            </a:r>
            <a:r>
              <a:rPr lang="es-CL" b="1" u="sng" dirty="0" smtClean="0"/>
              <a:t>”,</a:t>
            </a:r>
          </a:p>
          <a:p>
            <a:pPr marL="0" indent="0" algn="just">
              <a:buNone/>
            </a:pPr>
            <a:r>
              <a:rPr lang="es-CL" dirty="0"/>
              <a:t>L</a:t>
            </a:r>
            <a:r>
              <a:rPr lang="es-CL" dirty="0" smtClean="0"/>
              <a:t>as </a:t>
            </a:r>
            <a:r>
              <a:rPr lang="es-CL" dirty="0"/>
              <a:t>medidas que propusieron </a:t>
            </a:r>
            <a:r>
              <a:rPr lang="es-CL" dirty="0" smtClean="0"/>
              <a:t>fueron conocidas </a:t>
            </a:r>
            <a:r>
              <a:rPr lang="es-CL" dirty="0" err="1" smtClean="0"/>
              <a:t>como“El</a:t>
            </a:r>
            <a:r>
              <a:rPr lang="es-CL" dirty="0" smtClean="0"/>
              <a:t> </a:t>
            </a:r>
            <a:r>
              <a:rPr lang="es-CL" dirty="0"/>
              <a:t>Ladrillo”, el que, basado en las propuestas del neoliberalismo, </a:t>
            </a:r>
            <a:r>
              <a:rPr lang="es-CL" u="sng" dirty="0">
                <a:solidFill>
                  <a:schemeClr val="accent1"/>
                </a:solidFill>
              </a:rPr>
              <a:t>planteó la desregulación, liberalización, apertura hacia el mercado exterior y un rol subsidiario del Estado en la economía.</a:t>
            </a:r>
          </a:p>
        </p:txBody>
      </p:sp>
    </p:spTree>
    <p:extLst>
      <p:ext uri="{BB962C8B-B14F-4D97-AF65-F5344CB8AC3E}">
        <p14:creationId xmlns:p14="http://schemas.microsoft.com/office/powerpoint/2010/main" val="2139056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42" y="116632"/>
            <a:ext cx="9104558" cy="990600"/>
          </a:xfrm>
        </p:spPr>
        <p:txBody>
          <a:bodyPr>
            <a:normAutofit fontScale="90000"/>
          </a:bodyPr>
          <a:lstStyle/>
          <a:p>
            <a:r>
              <a:rPr lang="es-CL" dirty="0" smtClean="0"/>
              <a:t>Los pilares </a:t>
            </a:r>
            <a:r>
              <a:rPr lang="es-CL" dirty="0"/>
              <a:t>del nuevo modelo económico fueron:</a:t>
            </a:r>
          </a:p>
        </p:txBody>
      </p:sp>
      <p:sp>
        <p:nvSpPr>
          <p:cNvPr id="3" name="Marcador de contenido 2"/>
          <p:cNvSpPr>
            <a:spLocks noGrp="1"/>
          </p:cNvSpPr>
          <p:nvPr>
            <p:ph sz="quarter" idx="1"/>
          </p:nvPr>
        </p:nvSpPr>
        <p:spPr>
          <a:xfrm>
            <a:off x="0" y="1600200"/>
            <a:ext cx="9036496" cy="5257800"/>
          </a:xfrm>
        </p:spPr>
        <p:txBody>
          <a:bodyPr>
            <a:normAutofit fontScale="55000" lnSpcReduction="20000"/>
          </a:bodyPr>
          <a:lstStyle/>
          <a:p>
            <a:pPr marL="0" indent="0" algn="just">
              <a:buNone/>
            </a:pPr>
            <a:r>
              <a:rPr lang="es-CL" sz="3100" b="1" dirty="0"/>
              <a:t>Descentralización Económica del </a:t>
            </a:r>
            <a:r>
              <a:rPr lang="es-CL" sz="3100" b="1" dirty="0" smtClean="0"/>
              <a:t>Estado; </a:t>
            </a:r>
            <a:r>
              <a:rPr lang="es-CL" sz="3100" dirty="0"/>
              <a:t>el nuevo modelo postulaba que el mercado sería la principal instancia de asignación de recursos. Para ello, se planteaba que el </a:t>
            </a:r>
            <a:r>
              <a:rPr lang="es-CL" sz="3100" u="sng" dirty="0"/>
              <a:t>Estado debía inhibirse de intervenir en la economía orientándose solo a la regulación de la política monetaria y fiscal.</a:t>
            </a:r>
            <a:r>
              <a:rPr lang="es-CL" sz="3100" dirty="0"/>
              <a:t> En esta perspectiva se implantó el principio de </a:t>
            </a:r>
            <a:r>
              <a:rPr lang="es-CL" sz="3100" dirty="0">
                <a:solidFill>
                  <a:schemeClr val="accent1"/>
                </a:solidFill>
              </a:rPr>
              <a:t>Estado subsidiario que quiere decir que, solo por excepción, el Estado participa en la economía (invirtiendo, o gestionando recursos), cuando los privados no pueden hacerlo por sí mismos. </a:t>
            </a:r>
            <a:endParaRPr lang="es-CL" sz="3100" dirty="0" smtClean="0">
              <a:solidFill>
                <a:schemeClr val="accent1"/>
              </a:solidFill>
            </a:endParaRPr>
          </a:p>
          <a:p>
            <a:pPr marL="0" indent="0" algn="just">
              <a:buNone/>
            </a:pPr>
            <a:r>
              <a:rPr lang="es-CL" sz="3100" b="1" dirty="0" smtClean="0"/>
              <a:t>Apertura </a:t>
            </a:r>
            <a:r>
              <a:rPr lang="es-CL" sz="3100" b="1" dirty="0"/>
              <a:t>comercial </a:t>
            </a:r>
            <a:r>
              <a:rPr lang="es-CL" sz="3100" b="1" dirty="0" smtClean="0"/>
              <a:t>exterior; </a:t>
            </a:r>
            <a:r>
              <a:rPr lang="es-CL" sz="3100" dirty="0"/>
              <a:t>mediante la rebaja generalizada de los aranceles a un nivel cercano al 30% (como objetivo inicial), la cual era pareja para todos los productos; la eliminación de las prohibiciones de importación de aquellos productos que afectaban la competitividad de la industria nacional; aumento y valoración del tipo de cambio (aumento del valor de la moneda nacional en relación al dólar) y mantenimiento de este tipo de cambio en el tiempo, proporcionando créditos para promover las exportaciones, y rediseño de las política de endeudamiento externo y de inversiones extranjeras</a:t>
            </a:r>
            <a:r>
              <a:rPr lang="es-CL" sz="3100" dirty="0" smtClean="0"/>
              <a:t>.</a:t>
            </a:r>
          </a:p>
          <a:p>
            <a:pPr marL="0" indent="0" algn="just">
              <a:buNone/>
            </a:pPr>
            <a:r>
              <a:rPr lang="es-CL" sz="3100" dirty="0" smtClean="0"/>
              <a:t> </a:t>
            </a:r>
            <a:r>
              <a:rPr lang="es-CL" sz="3100" b="1" dirty="0"/>
              <a:t>Liberalización de los </a:t>
            </a:r>
            <a:r>
              <a:rPr lang="es-CL" sz="3100" b="1" dirty="0" smtClean="0"/>
              <a:t>precios; </a:t>
            </a:r>
            <a:r>
              <a:rPr lang="es-CL" sz="3100" dirty="0"/>
              <a:t>eliminando los controles de precios que se habían establecido sobre la economía. Control de la inflación, mediante el control de las remuneraciones públicas, la reducción del gasto fiscal, y cambios impositivos para aumentar los recursos del Fisco. Se creó un nuevo impuesto de valor agregado a todos los productos (IVA). </a:t>
            </a:r>
            <a:endParaRPr lang="es-CL" sz="3100" dirty="0" smtClean="0"/>
          </a:p>
          <a:p>
            <a:pPr marL="0" indent="0" algn="just">
              <a:buNone/>
            </a:pPr>
            <a:r>
              <a:rPr lang="es-CL" sz="3100" b="1" dirty="0">
                <a:solidFill>
                  <a:schemeClr val="accent1"/>
                </a:solidFill>
              </a:rPr>
              <a:t>La implantación de este nuevo sistema de mercado debía comprender </a:t>
            </a:r>
            <a:r>
              <a:rPr lang="es-CL" b="1" dirty="0">
                <a:solidFill>
                  <a:schemeClr val="accent1"/>
                </a:solidFill>
              </a:rPr>
              <a:t>necesariamente </a:t>
            </a:r>
            <a:r>
              <a:rPr lang="es-CL" b="1" dirty="0" smtClean="0">
                <a:solidFill>
                  <a:schemeClr val="accent1"/>
                </a:solidFill>
              </a:rPr>
              <a:t>la restricción </a:t>
            </a:r>
            <a:r>
              <a:rPr lang="es-CL" b="1" dirty="0">
                <a:solidFill>
                  <a:schemeClr val="accent1"/>
                </a:solidFill>
              </a:rPr>
              <a:t>de la libertad política y social para asegurar el éxito del modelo. Por ello no </a:t>
            </a:r>
            <a:r>
              <a:rPr lang="es-CL" b="1" dirty="0" smtClean="0">
                <a:solidFill>
                  <a:schemeClr val="accent1"/>
                </a:solidFill>
              </a:rPr>
              <a:t>se permitiría </a:t>
            </a:r>
            <a:r>
              <a:rPr lang="es-CL" b="1" dirty="0">
                <a:solidFill>
                  <a:schemeClr val="accent1"/>
                </a:solidFill>
              </a:rPr>
              <a:t>la actividad sindical que pusiese obstáculos al crecimiento. Ello porque la </a:t>
            </a:r>
            <a:r>
              <a:rPr lang="es-CL" b="1" dirty="0" smtClean="0">
                <a:solidFill>
                  <a:schemeClr val="accent1"/>
                </a:solidFill>
              </a:rPr>
              <a:t>confianza está </a:t>
            </a:r>
            <a:r>
              <a:rPr lang="es-CL" b="1" dirty="0">
                <a:solidFill>
                  <a:schemeClr val="accent1"/>
                </a:solidFill>
              </a:rPr>
              <a:t>puesta en la gestión de la empresa privada y no en la gestión estatal. </a:t>
            </a:r>
          </a:p>
        </p:txBody>
      </p:sp>
    </p:spTree>
    <p:extLst>
      <p:ext uri="{BB962C8B-B14F-4D97-AF65-F5344CB8AC3E}">
        <p14:creationId xmlns:p14="http://schemas.microsoft.com/office/powerpoint/2010/main" val="1752829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687" y="116632"/>
            <a:ext cx="9036496" cy="990600"/>
          </a:xfrm>
        </p:spPr>
        <p:txBody>
          <a:bodyPr>
            <a:normAutofit fontScale="90000"/>
          </a:bodyPr>
          <a:lstStyle/>
          <a:p>
            <a:r>
              <a:rPr lang="es-CL" dirty="0" smtClean="0"/>
              <a:t>Ámbitos que afectó el neoliberalismo en Chile:</a:t>
            </a:r>
            <a:endParaRPr lang="es-CL" dirty="0"/>
          </a:p>
        </p:txBody>
      </p:sp>
      <p:sp>
        <p:nvSpPr>
          <p:cNvPr id="3" name="Marcador de contenido 2"/>
          <p:cNvSpPr>
            <a:spLocks noGrp="1"/>
          </p:cNvSpPr>
          <p:nvPr>
            <p:ph sz="quarter" idx="1"/>
          </p:nvPr>
        </p:nvSpPr>
        <p:spPr>
          <a:xfrm>
            <a:off x="118687" y="1600200"/>
            <a:ext cx="8845801" cy="5069160"/>
          </a:xfrm>
        </p:spPr>
        <p:txBody>
          <a:bodyPr>
            <a:normAutofit fontScale="92500" lnSpcReduction="20000"/>
          </a:bodyPr>
          <a:lstStyle/>
          <a:p>
            <a:pPr marL="0" indent="0" algn="just">
              <a:buNone/>
            </a:pPr>
            <a:r>
              <a:rPr lang="es-CL" b="1" dirty="0" smtClean="0"/>
              <a:t>El sistema </a:t>
            </a:r>
            <a:r>
              <a:rPr lang="es-CL" b="1" dirty="0"/>
              <a:t>de pensiones: </a:t>
            </a:r>
            <a:r>
              <a:rPr lang="es-CL" dirty="0"/>
              <a:t>En 1980 se transformó el sistema de pensiones, </a:t>
            </a:r>
            <a:r>
              <a:rPr lang="es-CL" u="sng" dirty="0"/>
              <a:t>argumentando el otorgar mayor </a:t>
            </a:r>
            <a:r>
              <a:rPr lang="es-CL" u="sng" dirty="0" smtClean="0"/>
              <a:t>eficiencia al </a:t>
            </a:r>
            <a:r>
              <a:rPr lang="es-CL" u="sng" dirty="0"/>
              <a:t>sistema, y cuya principal característica fue la capitalización individual de las </a:t>
            </a:r>
            <a:r>
              <a:rPr lang="es-CL" u="sng" dirty="0" smtClean="0"/>
              <a:t>cotizaciones obligatorias</a:t>
            </a:r>
            <a:r>
              <a:rPr lang="es-CL" u="sng" dirty="0"/>
              <a:t>, administración privada de los fondos a través de las Administradoras </a:t>
            </a:r>
            <a:r>
              <a:rPr lang="es-CL" u="sng" dirty="0" smtClean="0"/>
              <a:t>de Fondos </a:t>
            </a:r>
            <a:r>
              <a:rPr lang="es-CL" u="sng" dirty="0"/>
              <a:t>de Pensiones (AFP) y la libertad de </a:t>
            </a:r>
            <a:r>
              <a:rPr lang="es-CL" u="sng" dirty="0" smtClean="0"/>
              <a:t>afiliación de </a:t>
            </a:r>
            <a:r>
              <a:rPr lang="es-CL" u="sng" dirty="0"/>
              <a:t>cada trabajador. </a:t>
            </a:r>
            <a:endParaRPr lang="es-CL" u="sng" dirty="0" smtClean="0"/>
          </a:p>
          <a:p>
            <a:pPr marL="0" indent="0" algn="just">
              <a:buNone/>
            </a:pPr>
            <a:r>
              <a:rPr lang="es-CL" b="1" dirty="0"/>
              <a:t>El mercado del trabajo se desregularizó y </a:t>
            </a:r>
            <a:r>
              <a:rPr lang="es-CL" b="1" dirty="0" smtClean="0"/>
              <a:t>flexibilizó; </a:t>
            </a:r>
            <a:r>
              <a:rPr lang="es-CL" dirty="0"/>
              <a:t>en consonancia con la adopción </a:t>
            </a:r>
            <a:r>
              <a:rPr lang="es-CL" dirty="0" smtClean="0"/>
              <a:t>de una </a:t>
            </a:r>
            <a:r>
              <a:rPr lang="es-CL" dirty="0"/>
              <a:t>economía de mercado. Se reformó la legislación </a:t>
            </a:r>
            <a:r>
              <a:rPr lang="es-CL" dirty="0" smtClean="0"/>
              <a:t>laboral, </a:t>
            </a:r>
            <a:r>
              <a:rPr lang="es-CL" dirty="0"/>
              <a:t>que pasó </a:t>
            </a:r>
            <a:r>
              <a:rPr lang="es-CL" dirty="0" smtClean="0"/>
              <a:t>a establecer </a:t>
            </a:r>
            <a:r>
              <a:rPr lang="es-CL" dirty="0"/>
              <a:t>la afiliación voluntaria, lo que terminó por disminuir notoriamente toda </a:t>
            </a:r>
            <a:r>
              <a:rPr lang="es-CL" dirty="0" smtClean="0"/>
              <a:t>capacidad de </a:t>
            </a:r>
            <a:r>
              <a:rPr lang="es-CL" dirty="0"/>
              <a:t>presión de los trabajadores frente al empleador. El Estado se limitó solo a la </a:t>
            </a:r>
            <a:r>
              <a:rPr lang="es-CL" dirty="0" smtClean="0"/>
              <a:t>regulación del </a:t>
            </a:r>
            <a:r>
              <a:rPr lang="es-CL" dirty="0"/>
              <a:t>salario mínimo.</a:t>
            </a:r>
          </a:p>
        </p:txBody>
      </p:sp>
    </p:spTree>
    <p:extLst>
      <p:ext uri="{BB962C8B-B14F-4D97-AF65-F5344CB8AC3E}">
        <p14:creationId xmlns:p14="http://schemas.microsoft.com/office/powerpoint/2010/main" val="4291637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687" y="116632"/>
            <a:ext cx="9036496" cy="990600"/>
          </a:xfrm>
        </p:spPr>
        <p:txBody>
          <a:bodyPr>
            <a:normAutofit fontScale="90000"/>
          </a:bodyPr>
          <a:lstStyle/>
          <a:p>
            <a:r>
              <a:rPr lang="es-CL" dirty="0" smtClean="0"/>
              <a:t>Ámbitos que afectó el neoliberalismo en Chile:</a:t>
            </a:r>
            <a:endParaRPr lang="es-CL" dirty="0"/>
          </a:p>
        </p:txBody>
      </p:sp>
      <p:sp>
        <p:nvSpPr>
          <p:cNvPr id="3" name="Marcador de contenido 2"/>
          <p:cNvSpPr>
            <a:spLocks noGrp="1"/>
          </p:cNvSpPr>
          <p:nvPr>
            <p:ph sz="quarter" idx="1"/>
          </p:nvPr>
        </p:nvSpPr>
        <p:spPr>
          <a:xfrm>
            <a:off x="118687" y="1600200"/>
            <a:ext cx="8845801" cy="5069160"/>
          </a:xfrm>
        </p:spPr>
        <p:txBody>
          <a:bodyPr>
            <a:normAutofit fontScale="70000" lnSpcReduction="20000"/>
          </a:bodyPr>
          <a:lstStyle/>
          <a:p>
            <a:pPr marL="0" indent="0" algn="just">
              <a:buNone/>
            </a:pPr>
            <a:r>
              <a:rPr lang="es-CL" b="1" dirty="0" smtClean="0"/>
              <a:t>El sistema educativo; </a:t>
            </a:r>
            <a:r>
              <a:rPr lang="es-CL" dirty="0"/>
              <a:t>desde principios de la década de 1980, el Estado </a:t>
            </a:r>
            <a:r>
              <a:rPr lang="es-CL" u="sng" dirty="0" smtClean="0"/>
              <a:t>traspasó la </a:t>
            </a:r>
            <a:r>
              <a:rPr lang="es-CL" u="sng" dirty="0"/>
              <a:t>administración de la educación primaria y secundaria a las municipalidades</a:t>
            </a:r>
            <a:r>
              <a:rPr lang="es-CL" dirty="0"/>
              <a:t>, </a:t>
            </a:r>
            <a:r>
              <a:rPr lang="es-CL" dirty="0" smtClean="0"/>
              <a:t>señalando que </a:t>
            </a:r>
            <a:r>
              <a:rPr lang="es-CL" dirty="0"/>
              <a:t>con dicho proceso la administración local buscaría soluciones más directas a </a:t>
            </a:r>
            <a:r>
              <a:rPr lang="es-CL" dirty="0" smtClean="0"/>
              <a:t>los problemas </a:t>
            </a:r>
            <a:r>
              <a:rPr lang="es-CL" dirty="0"/>
              <a:t>y se mejoraría la eficiencia del gasto en educación. La misma suerte corrió </a:t>
            </a:r>
            <a:r>
              <a:rPr lang="es-CL" dirty="0" smtClean="0"/>
              <a:t>la educación </a:t>
            </a:r>
            <a:r>
              <a:rPr lang="es-CL" dirty="0"/>
              <a:t>superior, que también se descentraliza: la Universidad de Chile y la </a:t>
            </a:r>
            <a:r>
              <a:rPr lang="es-CL" dirty="0" smtClean="0"/>
              <a:t>Universidad Técnica </a:t>
            </a:r>
            <a:r>
              <a:rPr lang="es-CL" dirty="0"/>
              <a:t>del Estado </a:t>
            </a:r>
            <a:r>
              <a:rPr lang="es-CL" dirty="0" smtClean="0"/>
              <a:t>que </a:t>
            </a:r>
            <a:r>
              <a:rPr lang="es-CL" dirty="0"/>
              <a:t>pasó a denominarse Universidad de Santiago de </a:t>
            </a:r>
            <a:r>
              <a:rPr lang="es-CL" dirty="0" smtClean="0"/>
              <a:t>Chile fueron despojadas </a:t>
            </a:r>
            <a:r>
              <a:rPr lang="es-CL" dirty="0"/>
              <a:t>de sus sedes, que pasaron a ser universidades regionales desvinculadas </a:t>
            </a:r>
            <a:r>
              <a:rPr lang="es-CL" dirty="0" smtClean="0"/>
              <a:t>entre sí</a:t>
            </a:r>
            <a:r>
              <a:rPr lang="es-CL" dirty="0"/>
              <a:t>. </a:t>
            </a:r>
            <a:r>
              <a:rPr lang="es-CL" u="sng" dirty="0"/>
              <a:t>El Estado dejó de administrarlas, entregando a partir de 1981 a las llamadas </a:t>
            </a:r>
            <a:r>
              <a:rPr lang="es-CL" u="sng" dirty="0" smtClean="0"/>
              <a:t>universidades tradicionales </a:t>
            </a:r>
            <a:r>
              <a:rPr lang="es-CL" u="sng" dirty="0"/>
              <a:t>(las existentes en 1980), un Aporte Fiscal Directo,</a:t>
            </a:r>
            <a:r>
              <a:rPr lang="es-CL" dirty="0"/>
              <a:t> pese a lo cual, </a:t>
            </a:r>
            <a:r>
              <a:rPr lang="es-CL" dirty="0" smtClean="0"/>
              <a:t>estos planteles</a:t>
            </a:r>
            <a:r>
              <a:rPr lang="es-CL" dirty="0"/>
              <a:t>, agrupados en el Consejo de Rectores, debieron competir, con las </a:t>
            </a:r>
            <a:r>
              <a:rPr lang="es-CL" dirty="0" smtClean="0"/>
              <a:t>nuevas universidades </a:t>
            </a:r>
            <a:r>
              <a:rPr lang="es-CL" dirty="0"/>
              <a:t>privadas</a:t>
            </a:r>
            <a:r>
              <a:rPr lang="es-CL" dirty="0" smtClean="0"/>
              <a:t>.</a:t>
            </a:r>
          </a:p>
          <a:p>
            <a:pPr marL="0" indent="0" algn="just">
              <a:buNone/>
            </a:pPr>
            <a:r>
              <a:rPr lang="es-CL" b="1" dirty="0" smtClean="0"/>
              <a:t>El sistema </a:t>
            </a:r>
            <a:r>
              <a:rPr lang="es-CL" b="1" dirty="0"/>
              <a:t>de </a:t>
            </a:r>
            <a:r>
              <a:rPr lang="es-CL" b="1" dirty="0" smtClean="0"/>
              <a:t>salud; </a:t>
            </a:r>
            <a:r>
              <a:rPr lang="es-CL" dirty="0"/>
              <a:t>se redefinieron las funciones del ministerio a cargo, se creó el </a:t>
            </a:r>
            <a:r>
              <a:rPr lang="es-CL" dirty="0" smtClean="0"/>
              <a:t>Fondo Nacional </a:t>
            </a:r>
            <a:r>
              <a:rPr lang="es-CL" dirty="0"/>
              <a:t>de Salud </a:t>
            </a:r>
            <a:r>
              <a:rPr lang="es-CL" u="sng" dirty="0">
                <a:solidFill>
                  <a:schemeClr val="accent1"/>
                </a:solidFill>
              </a:rPr>
              <a:t>(Fonasa) </a:t>
            </a:r>
            <a:r>
              <a:rPr lang="es-CL" dirty="0"/>
              <a:t>y se municipalizaron los centros de atención </a:t>
            </a:r>
            <a:r>
              <a:rPr lang="es-CL" dirty="0" smtClean="0"/>
              <a:t>primaria. </a:t>
            </a:r>
            <a:r>
              <a:rPr lang="es-CL" u="sng" dirty="0" smtClean="0"/>
              <a:t>Adicionalmente</a:t>
            </a:r>
            <a:r>
              <a:rPr lang="es-CL" u="sng" dirty="0"/>
              <a:t>, se creó un sistema previsional de salud privado con el establecimiento </a:t>
            </a:r>
            <a:r>
              <a:rPr lang="es-CL" u="sng" dirty="0" smtClean="0"/>
              <a:t>y reglamentación </a:t>
            </a:r>
            <a:r>
              <a:rPr lang="es-CL" u="sng" dirty="0"/>
              <a:t>de las Instituciones de Salud Previsional (</a:t>
            </a:r>
            <a:r>
              <a:rPr lang="es-CL" u="sng" dirty="0" err="1"/>
              <a:t>Isapres</a:t>
            </a:r>
            <a:r>
              <a:rPr lang="es-CL" u="sng" dirty="0"/>
              <a:t>).</a:t>
            </a:r>
          </a:p>
          <a:p>
            <a:pPr marL="0" indent="0" algn="just">
              <a:buNone/>
            </a:pPr>
            <a:endParaRPr lang="es-CL" dirty="0" smtClean="0"/>
          </a:p>
          <a:p>
            <a:pPr marL="0" indent="0" algn="just">
              <a:buNone/>
            </a:pPr>
            <a:endParaRPr lang="es-CL" dirty="0"/>
          </a:p>
        </p:txBody>
      </p:sp>
    </p:spTree>
    <p:extLst>
      <p:ext uri="{BB962C8B-B14F-4D97-AF65-F5344CB8AC3E}">
        <p14:creationId xmlns:p14="http://schemas.microsoft.com/office/powerpoint/2010/main" val="2639454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La Crisis:</a:t>
            </a:r>
            <a:endParaRPr lang="es-CL" dirty="0"/>
          </a:p>
        </p:txBody>
      </p:sp>
      <p:sp>
        <p:nvSpPr>
          <p:cNvPr id="3" name="Marcador de contenido 2"/>
          <p:cNvSpPr>
            <a:spLocks noGrp="1"/>
          </p:cNvSpPr>
          <p:nvPr>
            <p:ph sz="quarter" idx="1"/>
          </p:nvPr>
        </p:nvSpPr>
        <p:spPr>
          <a:xfrm>
            <a:off x="0" y="1556792"/>
            <a:ext cx="9144000" cy="5069160"/>
          </a:xfrm>
        </p:spPr>
        <p:txBody>
          <a:bodyPr>
            <a:normAutofit fontScale="70000" lnSpcReduction="20000"/>
          </a:bodyPr>
          <a:lstStyle/>
          <a:p>
            <a:pPr marL="0" indent="0" algn="just">
              <a:buNone/>
            </a:pPr>
            <a:r>
              <a:rPr lang="es-CL" dirty="0"/>
              <a:t>Sin embargo, la bonanza económica que entusiasmó a inversionistas y consumidores </a:t>
            </a:r>
            <a:r>
              <a:rPr lang="es-CL" dirty="0" smtClean="0"/>
              <a:t>que gastaban </a:t>
            </a:r>
            <a:r>
              <a:rPr lang="es-CL" dirty="0"/>
              <a:t>y se endeudaban, </a:t>
            </a:r>
            <a:r>
              <a:rPr lang="es-CL" u="sng" dirty="0"/>
              <a:t>se acaba cuando en 1979 se presenta una aguda crisis </a:t>
            </a:r>
            <a:r>
              <a:rPr lang="es-CL" u="sng" dirty="0" smtClean="0"/>
              <a:t>mundial</a:t>
            </a:r>
            <a:r>
              <a:rPr lang="es-CL" dirty="0" smtClean="0"/>
              <a:t>. </a:t>
            </a:r>
            <a:r>
              <a:rPr lang="es-CL" b="1" dirty="0" smtClean="0">
                <a:solidFill>
                  <a:srgbClr val="FF0000"/>
                </a:solidFill>
              </a:rPr>
              <a:t>La </a:t>
            </a:r>
            <a:r>
              <a:rPr lang="es-CL" b="1" dirty="0">
                <a:solidFill>
                  <a:srgbClr val="FF0000"/>
                </a:solidFill>
              </a:rPr>
              <a:t>demanda por exportaciones (base de la nueva política neoliberal) </a:t>
            </a:r>
            <a:r>
              <a:rPr lang="es-CL" b="1" dirty="0" smtClean="0">
                <a:solidFill>
                  <a:srgbClr val="FF0000"/>
                </a:solidFill>
              </a:rPr>
              <a:t>disminuyó dramáticamente</a:t>
            </a:r>
            <a:r>
              <a:rPr lang="es-CL" b="1" dirty="0"/>
              <a:t>. </a:t>
            </a:r>
            <a:r>
              <a:rPr lang="es-CL" dirty="0"/>
              <a:t>Los efectos en Chile se hicieron sentir a fines de 1981, muchas </a:t>
            </a:r>
            <a:r>
              <a:rPr lang="es-CL" dirty="0" smtClean="0"/>
              <a:t>empresas cayeron </a:t>
            </a:r>
            <a:r>
              <a:rPr lang="es-CL" dirty="0"/>
              <a:t>en la bancarrota y les siguieron muy pronto los bancos nacionales. El </a:t>
            </a:r>
            <a:r>
              <a:rPr lang="es-CL" dirty="0" smtClean="0"/>
              <a:t>desempleo obligó </a:t>
            </a:r>
            <a:r>
              <a:rPr lang="es-CL" dirty="0"/>
              <a:t>al gobierno a crear un nuevo </a:t>
            </a:r>
            <a:r>
              <a:rPr lang="es-CL" u="sng" dirty="0"/>
              <a:t>Programa Ocupacional para Jefes de Hogar (POJH) </a:t>
            </a:r>
            <a:r>
              <a:rPr lang="es-CL" dirty="0"/>
              <a:t>y </a:t>
            </a:r>
            <a:r>
              <a:rPr lang="es-CL" dirty="0" smtClean="0"/>
              <a:t>se vio </a:t>
            </a:r>
            <a:r>
              <a:rPr lang="es-CL" dirty="0"/>
              <a:t>en la obligación de devaluar el peso. Mientras tanto el </a:t>
            </a:r>
            <a:r>
              <a:rPr lang="es-CL" dirty="0" smtClean="0"/>
              <a:t>Banco Central </a:t>
            </a:r>
            <a:r>
              <a:rPr lang="es-CL" dirty="0"/>
              <a:t>debió asumir </a:t>
            </a:r>
            <a:r>
              <a:rPr lang="es-CL" dirty="0" smtClean="0"/>
              <a:t>la deuda </a:t>
            </a:r>
            <a:r>
              <a:rPr lang="es-CL" dirty="0"/>
              <a:t>de los bancos en </a:t>
            </a:r>
            <a:r>
              <a:rPr lang="es-CL" dirty="0" smtClean="0"/>
              <a:t>quiebra. A </a:t>
            </a:r>
            <a:r>
              <a:rPr lang="es-CL" dirty="0"/>
              <a:t>pesar de la grave crisis, el gobierno no abandona el modelo económico. De hecho </a:t>
            </a:r>
            <a:r>
              <a:rPr lang="es-CL" dirty="0" smtClean="0"/>
              <a:t>durante </a:t>
            </a:r>
            <a:r>
              <a:rPr lang="es-CL" u="sng" dirty="0" smtClean="0">
                <a:solidFill>
                  <a:schemeClr val="tx2"/>
                </a:solidFill>
              </a:rPr>
              <a:t>la </a:t>
            </a:r>
            <a:r>
              <a:rPr lang="es-CL" u="sng" dirty="0">
                <a:solidFill>
                  <a:schemeClr val="tx2"/>
                </a:solidFill>
              </a:rPr>
              <a:t>década del 80 se continúa con la segunda ronda de privatizaciones: grandes </a:t>
            </a:r>
            <a:r>
              <a:rPr lang="es-CL" u="sng" dirty="0" smtClean="0">
                <a:solidFill>
                  <a:schemeClr val="tx2"/>
                </a:solidFill>
              </a:rPr>
              <a:t>empresas estatales </a:t>
            </a:r>
            <a:r>
              <a:rPr lang="es-CL" u="sng" dirty="0">
                <a:solidFill>
                  <a:schemeClr val="tx2"/>
                </a:solidFill>
              </a:rPr>
              <a:t>como la </a:t>
            </a:r>
            <a:r>
              <a:rPr lang="es-CL" u="sng" dirty="0" smtClean="0">
                <a:solidFill>
                  <a:schemeClr val="tx2"/>
                </a:solidFill>
              </a:rPr>
              <a:t>CAP, SOQUIMICH</a:t>
            </a:r>
            <a:r>
              <a:rPr lang="es-CL" u="sng" dirty="0">
                <a:solidFill>
                  <a:schemeClr val="tx2"/>
                </a:solidFill>
              </a:rPr>
              <a:t>, ENDESA, CHILECTRA e IANSA se privatizan</a:t>
            </a:r>
            <a:r>
              <a:rPr lang="es-CL" dirty="0"/>
              <a:t>. </a:t>
            </a:r>
            <a:endParaRPr lang="es-CL" dirty="0" smtClean="0"/>
          </a:p>
          <a:p>
            <a:pPr marL="0" indent="0" algn="just">
              <a:buNone/>
            </a:pPr>
            <a:r>
              <a:rPr lang="es-CL" b="1" dirty="0"/>
              <a:t>La recesión de 1982 va a ser finalmente </a:t>
            </a:r>
            <a:r>
              <a:rPr lang="es-CL" b="1" dirty="0" smtClean="0"/>
              <a:t>superada en </a:t>
            </a:r>
            <a:r>
              <a:rPr lang="es-CL" b="1" dirty="0"/>
              <a:t>lo económico hacia 1985</a:t>
            </a:r>
            <a:r>
              <a:rPr lang="es-CL" dirty="0"/>
              <a:t>, la </a:t>
            </a:r>
            <a:r>
              <a:rPr lang="es-CL" dirty="0" smtClean="0"/>
              <a:t>expansión económica </a:t>
            </a:r>
            <a:r>
              <a:rPr lang="es-CL" dirty="0"/>
              <a:t>se prolongó hasta la década del </a:t>
            </a:r>
            <a:r>
              <a:rPr lang="es-CL" dirty="0" smtClean="0"/>
              <a:t>90, dando </a:t>
            </a:r>
            <a:r>
              <a:rPr lang="es-CL" dirty="0"/>
              <a:t>lugar al denominado “Milagro Chileno”. </a:t>
            </a:r>
            <a:r>
              <a:rPr lang="es-CL" dirty="0" smtClean="0"/>
              <a:t>En ello </a:t>
            </a:r>
            <a:r>
              <a:rPr lang="es-CL" dirty="0"/>
              <a:t>destaca el protagonismo de un nuevo </a:t>
            </a:r>
            <a:r>
              <a:rPr lang="es-CL" dirty="0" smtClean="0"/>
              <a:t>equipo económico </a:t>
            </a:r>
            <a:r>
              <a:rPr lang="es-CL" dirty="0"/>
              <a:t>liderado por </a:t>
            </a:r>
            <a:r>
              <a:rPr lang="es-CL" b="1" dirty="0"/>
              <a:t>Hernán </a:t>
            </a:r>
            <a:r>
              <a:rPr lang="es-CL" b="1" dirty="0" err="1"/>
              <a:t>Büchi</a:t>
            </a:r>
            <a:r>
              <a:rPr lang="es-CL" b="1" dirty="0"/>
              <a:t>, </a:t>
            </a:r>
            <a:r>
              <a:rPr lang="es-CL" dirty="0" smtClean="0"/>
              <a:t>menos ortodoxo </a:t>
            </a:r>
            <a:r>
              <a:rPr lang="es-CL" dirty="0"/>
              <a:t>y más pragmático, de hecho </a:t>
            </a:r>
            <a:r>
              <a:rPr lang="es-CL" dirty="0" smtClean="0"/>
              <a:t>un economista </a:t>
            </a:r>
            <a:r>
              <a:rPr lang="es-CL" dirty="0"/>
              <a:t>con estudios en Columbia y no </a:t>
            </a:r>
            <a:r>
              <a:rPr lang="es-CL" dirty="0" smtClean="0"/>
              <a:t>en Chicago</a:t>
            </a:r>
            <a:r>
              <a:rPr lang="es-CL" dirty="0"/>
              <a:t>. </a:t>
            </a:r>
            <a:r>
              <a:rPr lang="es-CL" u="sng" dirty="0"/>
              <a:t>Las redes comerciales de Chile se </a:t>
            </a:r>
            <a:r>
              <a:rPr lang="es-CL" u="sng" dirty="0" smtClean="0"/>
              <a:t>siguen extendiendo </a:t>
            </a:r>
            <a:r>
              <a:rPr lang="es-CL" u="sng" dirty="0"/>
              <a:t>y su base económica se profundiza.</a:t>
            </a:r>
          </a:p>
        </p:txBody>
      </p:sp>
      <p:pic>
        <p:nvPicPr>
          <p:cNvPr id="4" name="Imagen 3"/>
          <p:cNvPicPr>
            <a:picLocks noChangeAspect="1"/>
          </p:cNvPicPr>
          <p:nvPr/>
        </p:nvPicPr>
        <p:blipFill>
          <a:blip r:embed="rId2"/>
          <a:stretch>
            <a:fillRect/>
          </a:stretch>
        </p:blipFill>
        <p:spPr>
          <a:xfrm>
            <a:off x="5364089" y="1556792"/>
            <a:ext cx="3779912" cy="5301208"/>
          </a:xfrm>
          <a:prstGeom prst="rect">
            <a:avLst/>
          </a:prstGeom>
        </p:spPr>
      </p:pic>
    </p:spTree>
    <p:extLst>
      <p:ext uri="{BB962C8B-B14F-4D97-AF65-F5344CB8AC3E}">
        <p14:creationId xmlns:p14="http://schemas.microsoft.com/office/powerpoint/2010/main" val="47573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Pregunta</a:t>
            </a:r>
            <a:endParaRPr lang="es-CL" dirty="0"/>
          </a:p>
        </p:txBody>
      </p:sp>
      <p:sp>
        <p:nvSpPr>
          <p:cNvPr id="3" name="Marcador de contenido 2"/>
          <p:cNvSpPr>
            <a:spLocks noGrp="1"/>
          </p:cNvSpPr>
          <p:nvPr>
            <p:ph sz="quarter" idx="1"/>
          </p:nvPr>
        </p:nvSpPr>
        <p:spPr>
          <a:xfrm>
            <a:off x="0" y="1628800"/>
            <a:ext cx="9144000" cy="5229200"/>
          </a:xfrm>
        </p:spPr>
        <p:txBody>
          <a:bodyPr>
            <a:normAutofit fontScale="70000" lnSpcReduction="20000"/>
          </a:bodyPr>
          <a:lstStyle/>
          <a:p>
            <a:pPr marL="0" indent="0">
              <a:buNone/>
            </a:pPr>
            <a:r>
              <a:rPr lang="es-CL" sz="3100" b="1" dirty="0"/>
              <a:t>En 1975 el gobierno implementó un Plan de Ajuste económico, que </a:t>
            </a:r>
            <a:r>
              <a:rPr lang="es-CL" sz="3100" b="1" dirty="0" smtClean="0"/>
              <a:t>se conoció </a:t>
            </a:r>
            <a:r>
              <a:rPr lang="es-CL" sz="3100" b="1" dirty="0"/>
              <a:t>como El Ladrillo. Este Plan tenía por objetivo(s), el (los)</a:t>
            </a:r>
          </a:p>
          <a:p>
            <a:pPr marL="0" indent="0">
              <a:buNone/>
            </a:pPr>
            <a:r>
              <a:rPr lang="es-CL" sz="3100" b="1" dirty="0"/>
              <a:t>siguiente(s):</a:t>
            </a:r>
          </a:p>
          <a:p>
            <a:pPr marL="0" indent="0">
              <a:buNone/>
            </a:pPr>
            <a:r>
              <a:rPr lang="es-CL" sz="3100" dirty="0"/>
              <a:t>I. Proteger la producción nacional para acelerar la </a:t>
            </a:r>
            <a:r>
              <a:rPr lang="es-CL" sz="3100" dirty="0" smtClean="0"/>
              <a:t>industrialización nacional</a:t>
            </a:r>
            <a:r>
              <a:rPr lang="es-CL" sz="3100" dirty="0"/>
              <a:t>.</a:t>
            </a:r>
          </a:p>
          <a:p>
            <a:pPr marL="0" indent="0">
              <a:buNone/>
            </a:pPr>
            <a:r>
              <a:rPr lang="es-CL" sz="3100" dirty="0"/>
              <a:t>II. Reducir los aranceles aduaneros para incentivar </a:t>
            </a:r>
            <a:r>
              <a:rPr lang="es-CL" sz="3100" dirty="0" smtClean="0"/>
              <a:t>las exportaciones </a:t>
            </a:r>
            <a:r>
              <a:rPr lang="es-CL" sz="3100" dirty="0"/>
              <a:t>e importaciones.</a:t>
            </a:r>
          </a:p>
          <a:p>
            <a:pPr marL="0" indent="0">
              <a:buNone/>
            </a:pPr>
            <a:r>
              <a:rPr lang="es-CL" sz="3100" dirty="0"/>
              <a:t>III. Privatizar empresas estatales, para aumentar la </a:t>
            </a:r>
            <a:r>
              <a:rPr lang="es-CL" sz="3100" dirty="0" smtClean="0"/>
              <a:t>competitividad del </a:t>
            </a:r>
            <a:r>
              <a:rPr lang="es-CL" sz="3100" dirty="0"/>
              <a:t>mercado interno.</a:t>
            </a:r>
          </a:p>
          <a:p>
            <a:pPr marL="0" indent="0">
              <a:buNone/>
            </a:pPr>
            <a:r>
              <a:rPr lang="es-CL" sz="3100" dirty="0"/>
              <a:t>A) Solo I</a:t>
            </a:r>
          </a:p>
          <a:p>
            <a:pPr marL="0" indent="0">
              <a:buNone/>
            </a:pPr>
            <a:r>
              <a:rPr lang="es-CL" sz="3100" dirty="0"/>
              <a:t>B) Solo III</a:t>
            </a:r>
          </a:p>
          <a:p>
            <a:pPr marL="0" indent="0">
              <a:buNone/>
            </a:pPr>
            <a:r>
              <a:rPr lang="es-CL" sz="3100" dirty="0"/>
              <a:t>C) Solo I y III</a:t>
            </a:r>
          </a:p>
          <a:p>
            <a:pPr marL="0" indent="0">
              <a:buNone/>
            </a:pPr>
            <a:r>
              <a:rPr lang="es-CL" sz="3100" dirty="0"/>
              <a:t>D) Solo II y III</a:t>
            </a:r>
          </a:p>
          <a:p>
            <a:pPr marL="0" indent="0">
              <a:buNone/>
            </a:pPr>
            <a:r>
              <a:rPr lang="es-CL" sz="3100" dirty="0"/>
              <a:t>E) I, II y III</a:t>
            </a:r>
          </a:p>
          <a:p>
            <a:pPr marL="0" indent="0">
              <a:buNone/>
            </a:pPr>
            <a:endParaRPr lang="es-CL" dirty="0"/>
          </a:p>
        </p:txBody>
      </p:sp>
    </p:spTree>
    <p:extLst>
      <p:ext uri="{BB962C8B-B14F-4D97-AF65-F5344CB8AC3E}">
        <p14:creationId xmlns:p14="http://schemas.microsoft.com/office/powerpoint/2010/main" val="2210219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Pregunta</a:t>
            </a:r>
            <a:endParaRPr lang="es-CL" dirty="0"/>
          </a:p>
        </p:txBody>
      </p:sp>
      <p:sp>
        <p:nvSpPr>
          <p:cNvPr id="3" name="Marcador de contenido 2"/>
          <p:cNvSpPr>
            <a:spLocks noGrp="1"/>
          </p:cNvSpPr>
          <p:nvPr>
            <p:ph sz="quarter" idx="1"/>
          </p:nvPr>
        </p:nvSpPr>
        <p:spPr>
          <a:xfrm>
            <a:off x="0" y="1628800"/>
            <a:ext cx="9144000" cy="5229200"/>
          </a:xfrm>
        </p:spPr>
        <p:txBody>
          <a:bodyPr>
            <a:normAutofit fontScale="70000" lnSpcReduction="20000"/>
          </a:bodyPr>
          <a:lstStyle/>
          <a:p>
            <a:pPr marL="0" indent="0">
              <a:buNone/>
            </a:pPr>
            <a:r>
              <a:rPr lang="es-CL" sz="3100" b="1" dirty="0"/>
              <a:t>En 1975 el gobierno implementó un Plan de Ajuste económico, que </a:t>
            </a:r>
            <a:r>
              <a:rPr lang="es-CL" sz="3100" b="1" dirty="0" smtClean="0"/>
              <a:t>se conoció </a:t>
            </a:r>
            <a:r>
              <a:rPr lang="es-CL" sz="3100" b="1" dirty="0"/>
              <a:t>como El Ladrillo. Este Plan tenía por objetivo(s), el (los)</a:t>
            </a:r>
          </a:p>
          <a:p>
            <a:pPr marL="0" indent="0">
              <a:buNone/>
            </a:pPr>
            <a:r>
              <a:rPr lang="es-CL" sz="3100" b="1" dirty="0"/>
              <a:t>siguiente(s):</a:t>
            </a:r>
          </a:p>
          <a:p>
            <a:pPr marL="0" indent="0">
              <a:buNone/>
            </a:pPr>
            <a:r>
              <a:rPr lang="es-CL" sz="3100" dirty="0"/>
              <a:t>I. Proteger la producción nacional para acelerar la </a:t>
            </a:r>
            <a:r>
              <a:rPr lang="es-CL" sz="3100" dirty="0" smtClean="0"/>
              <a:t>industrialización nacional</a:t>
            </a:r>
            <a:r>
              <a:rPr lang="es-CL" sz="3100" dirty="0"/>
              <a:t>.</a:t>
            </a:r>
          </a:p>
          <a:p>
            <a:pPr marL="0" indent="0">
              <a:buNone/>
            </a:pPr>
            <a:r>
              <a:rPr lang="es-CL" sz="3100" dirty="0"/>
              <a:t>II. Reducir los aranceles aduaneros para incentivar </a:t>
            </a:r>
            <a:r>
              <a:rPr lang="es-CL" sz="3100" dirty="0" smtClean="0"/>
              <a:t>las exportaciones </a:t>
            </a:r>
            <a:r>
              <a:rPr lang="es-CL" sz="3100" dirty="0"/>
              <a:t>e importaciones.</a:t>
            </a:r>
          </a:p>
          <a:p>
            <a:pPr marL="0" indent="0">
              <a:buNone/>
            </a:pPr>
            <a:r>
              <a:rPr lang="es-CL" sz="3100" dirty="0"/>
              <a:t>III. Privatizar empresas estatales, para aumentar la </a:t>
            </a:r>
            <a:r>
              <a:rPr lang="es-CL" sz="3100" dirty="0" smtClean="0"/>
              <a:t>competitividad del </a:t>
            </a:r>
            <a:r>
              <a:rPr lang="es-CL" sz="3100" dirty="0"/>
              <a:t>mercado interno.</a:t>
            </a:r>
          </a:p>
          <a:p>
            <a:pPr marL="0" indent="0">
              <a:buNone/>
            </a:pPr>
            <a:r>
              <a:rPr lang="es-CL" sz="3100" dirty="0"/>
              <a:t>A) Solo I</a:t>
            </a:r>
          </a:p>
          <a:p>
            <a:pPr marL="0" indent="0">
              <a:buNone/>
            </a:pPr>
            <a:r>
              <a:rPr lang="es-CL" sz="3100" dirty="0"/>
              <a:t>B) Solo III</a:t>
            </a:r>
          </a:p>
          <a:p>
            <a:pPr marL="0" indent="0">
              <a:buNone/>
            </a:pPr>
            <a:r>
              <a:rPr lang="es-CL" sz="3100" dirty="0"/>
              <a:t>C) Solo I y III</a:t>
            </a:r>
          </a:p>
          <a:p>
            <a:pPr marL="0" indent="0">
              <a:buNone/>
            </a:pPr>
            <a:r>
              <a:rPr lang="es-CL" sz="3100" b="1" dirty="0">
                <a:solidFill>
                  <a:srgbClr val="FF0000"/>
                </a:solidFill>
              </a:rPr>
              <a:t>D) Solo II y III</a:t>
            </a:r>
          </a:p>
          <a:p>
            <a:pPr marL="0" indent="0">
              <a:buNone/>
            </a:pPr>
            <a:r>
              <a:rPr lang="es-CL" sz="3100" dirty="0"/>
              <a:t>E) I, II y III</a:t>
            </a:r>
          </a:p>
          <a:p>
            <a:pPr marL="0" indent="0">
              <a:buNone/>
            </a:pPr>
            <a:endParaRPr lang="es-CL" dirty="0"/>
          </a:p>
        </p:txBody>
      </p:sp>
    </p:spTree>
    <p:extLst>
      <p:ext uri="{BB962C8B-B14F-4D97-AF65-F5344CB8AC3E}">
        <p14:creationId xmlns:p14="http://schemas.microsoft.com/office/powerpoint/2010/main" val="2945301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Actividad:</a:t>
            </a:r>
            <a:endParaRPr lang="es-CL" dirty="0"/>
          </a:p>
        </p:txBody>
      </p:sp>
      <p:sp>
        <p:nvSpPr>
          <p:cNvPr id="3" name="Marcador de contenido 2"/>
          <p:cNvSpPr>
            <a:spLocks noGrp="1"/>
          </p:cNvSpPr>
          <p:nvPr>
            <p:ph sz="quarter" idx="1"/>
          </p:nvPr>
        </p:nvSpPr>
        <p:spPr>
          <a:xfrm>
            <a:off x="7020" y="1573852"/>
            <a:ext cx="9136979" cy="5257800"/>
          </a:xfrm>
        </p:spPr>
        <p:txBody>
          <a:bodyPr>
            <a:normAutofit fontScale="55000" lnSpcReduction="20000"/>
          </a:bodyPr>
          <a:lstStyle/>
          <a:p>
            <a:pPr marL="0" indent="0">
              <a:buNone/>
            </a:pPr>
            <a:r>
              <a:rPr lang="es-CL" sz="2600" b="1" dirty="0"/>
              <a:t>Crea un mapa conceptual con los </a:t>
            </a:r>
            <a:r>
              <a:rPr lang="es-CL" sz="2600" b="1" dirty="0" smtClean="0"/>
              <a:t>siguientes conceptos </a:t>
            </a:r>
            <a:r>
              <a:rPr lang="es-CL" sz="2600" b="1" dirty="0"/>
              <a:t>del </a:t>
            </a:r>
            <a:r>
              <a:rPr lang="es-CL" sz="2600" b="1" dirty="0" smtClean="0"/>
              <a:t>Neoliberalismo, según lo estudiado en esta clase. (Créalo en tu cuaderno de clases).</a:t>
            </a:r>
            <a:endParaRPr lang="es-CL" sz="2600" b="1" dirty="0"/>
          </a:p>
          <a:p>
            <a:pPr marL="0" indent="0">
              <a:buNone/>
            </a:pPr>
            <a:r>
              <a:rPr lang="es-CL" sz="2400" dirty="0"/>
              <a:t>1.	Orden Interno</a:t>
            </a:r>
          </a:p>
          <a:p>
            <a:pPr marL="0" indent="0">
              <a:buNone/>
            </a:pPr>
            <a:r>
              <a:rPr lang="es-CL" sz="2400" dirty="0"/>
              <a:t>2.	</a:t>
            </a:r>
            <a:r>
              <a:rPr lang="es-CL" sz="2400" dirty="0" smtClean="0"/>
              <a:t>Doctrina económica</a:t>
            </a:r>
            <a:endParaRPr lang="es-CL" sz="2400" dirty="0"/>
          </a:p>
          <a:p>
            <a:pPr marL="0" indent="0">
              <a:buNone/>
            </a:pPr>
            <a:r>
              <a:rPr lang="es-CL" sz="2400" dirty="0"/>
              <a:t>3.	Golpe </a:t>
            </a:r>
            <a:r>
              <a:rPr lang="es-CL" sz="2400" dirty="0" smtClean="0"/>
              <a:t>militar</a:t>
            </a:r>
            <a:endParaRPr lang="es-CL" sz="2400" dirty="0"/>
          </a:p>
          <a:p>
            <a:pPr marL="0" indent="0">
              <a:buNone/>
            </a:pPr>
            <a:r>
              <a:rPr lang="es-CL" sz="2400" dirty="0"/>
              <a:t>4.	Política internacional</a:t>
            </a:r>
          </a:p>
          <a:p>
            <a:pPr marL="0" indent="0">
              <a:buNone/>
            </a:pPr>
            <a:r>
              <a:rPr lang="es-CL" sz="2400" dirty="0"/>
              <a:t>5.	Liberalismo</a:t>
            </a:r>
          </a:p>
          <a:p>
            <a:pPr marL="0" indent="0">
              <a:buNone/>
            </a:pPr>
            <a:r>
              <a:rPr lang="es-CL" sz="2400" dirty="0"/>
              <a:t>6.	Asegurar la apertura del mercado al mundo</a:t>
            </a:r>
          </a:p>
          <a:p>
            <a:pPr marL="0" indent="0">
              <a:buNone/>
            </a:pPr>
            <a:r>
              <a:rPr lang="es-CL" sz="2400" dirty="0"/>
              <a:t>7.	Crecimiento de desigualdades económicas</a:t>
            </a:r>
          </a:p>
          <a:p>
            <a:pPr marL="0" indent="0">
              <a:buNone/>
            </a:pPr>
            <a:r>
              <a:rPr lang="es-CL" sz="2400" dirty="0"/>
              <a:t>8.	Oferta y Demanda</a:t>
            </a:r>
          </a:p>
          <a:p>
            <a:pPr marL="0" indent="0">
              <a:buNone/>
            </a:pPr>
            <a:r>
              <a:rPr lang="es-CL" sz="2400" dirty="0"/>
              <a:t>9.	Privatización</a:t>
            </a:r>
          </a:p>
          <a:p>
            <a:pPr marL="0" indent="0">
              <a:buNone/>
            </a:pPr>
            <a:r>
              <a:rPr lang="es-CL" sz="2400" dirty="0"/>
              <a:t>10.	Debilitamiento </a:t>
            </a:r>
            <a:r>
              <a:rPr lang="es-CL" sz="2400" dirty="0" smtClean="0"/>
              <a:t>de la idea de comunidad </a:t>
            </a:r>
            <a:r>
              <a:rPr lang="es-CL" sz="2400" dirty="0"/>
              <a:t>y del </a:t>
            </a:r>
            <a:r>
              <a:rPr lang="es-CL" sz="2400" dirty="0" smtClean="0"/>
              <a:t>apoyo mutuo</a:t>
            </a:r>
            <a:endParaRPr lang="es-CL" sz="2400" dirty="0"/>
          </a:p>
          <a:p>
            <a:pPr marL="0" indent="0">
              <a:buNone/>
            </a:pPr>
            <a:r>
              <a:rPr lang="es-CL" sz="2400" dirty="0"/>
              <a:t>11.	</a:t>
            </a:r>
            <a:r>
              <a:rPr lang="es-CL" sz="2400" dirty="0" err="1"/>
              <a:t>Keynisianismo</a:t>
            </a:r>
            <a:endParaRPr lang="es-CL" sz="2400" dirty="0"/>
          </a:p>
          <a:p>
            <a:pPr marL="0" indent="0">
              <a:buNone/>
            </a:pPr>
            <a:r>
              <a:rPr lang="es-CL" sz="2400" dirty="0"/>
              <a:t>12.	</a:t>
            </a:r>
            <a:r>
              <a:rPr lang="es-CL" sz="2400" dirty="0" err="1"/>
              <a:t>Adan</a:t>
            </a:r>
            <a:r>
              <a:rPr lang="es-CL" sz="2400" dirty="0"/>
              <a:t> Smith</a:t>
            </a:r>
          </a:p>
          <a:p>
            <a:pPr marL="0" indent="0">
              <a:buNone/>
            </a:pPr>
            <a:r>
              <a:rPr lang="es-CL" sz="2400" dirty="0"/>
              <a:t>13.	Crisis económica de 1929</a:t>
            </a:r>
          </a:p>
          <a:p>
            <a:pPr marL="0" indent="0">
              <a:buNone/>
            </a:pPr>
            <a:r>
              <a:rPr lang="es-CL" sz="2400" dirty="0"/>
              <a:t>14.	Acceso a las tecnologías</a:t>
            </a:r>
          </a:p>
          <a:p>
            <a:pPr marL="0" indent="0">
              <a:buNone/>
            </a:pPr>
            <a:r>
              <a:rPr lang="es-CL" sz="2400" dirty="0"/>
              <a:t>15.	Intervención moderada del Estado</a:t>
            </a:r>
          </a:p>
          <a:p>
            <a:pPr marL="0" indent="0">
              <a:buNone/>
            </a:pPr>
            <a:r>
              <a:rPr lang="es-CL" sz="2400" dirty="0"/>
              <a:t>16.	Crecimiento y desarrollo económico</a:t>
            </a:r>
          </a:p>
          <a:p>
            <a:pPr marL="0" indent="0">
              <a:buNone/>
            </a:pPr>
            <a:r>
              <a:rPr lang="es-CL" sz="2400" dirty="0"/>
              <a:t>17.	Individualismo</a:t>
            </a:r>
          </a:p>
          <a:p>
            <a:pPr marL="0" indent="0">
              <a:buNone/>
            </a:pPr>
            <a:r>
              <a:rPr lang="es-CL" sz="2400" dirty="0"/>
              <a:t>18.	Crisis económica de </a:t>
            </a:r>
            <a:r>
              <a:rPr lang="es-CL" sz="2400" dirty="0" smtClean="0"/>
              <a:t>1973</a:t>
            </a:r>
          </a:p>
          <a:p>
            <a:pPr marL="0" indent="0">
              <a:buNone/>
            </a:pPr>
            <a:endParaRPr lang="es-CL" sz="2400" dirty="0"/>
          </a:p>
        </p:txBody>
      </p:sp>
    </p:spTree>
    <p:extLst>
      <p:ext uri="{BB962C8B-B14F-4D97-AF65-F5344CB8AC3E}">
        <p14:creationId xmlns:p14="http://schemas.microsoft.com/office/powerpoint/2010/main" val="422330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4984" y="224814"/>
            <a:ext cx="3275856" cy="6192688"/>
          </a:xfrm>
          <a:prstGeom prst="rect">
            <a:avLst/>
          </a:prstGeom>
        </p:spPr>
      </p:pic>
      <p:sp>
        <p:nvSpPr>
          <p:cNvPr id="3" name="CuadroTexto 2"/>
          <p:cNvSpPr txBox="1"/>
          <p:nvPr/>
        </p:nvSpPr>
        <p:spPr>
          <a:xfrm>
            <a:off x="3330840" y="7450"/>
            <a:ext cx="5616624" cy="7879080"/>
          </a:xfrm>
          <a:prstGeom prst="rect">
            <a:avLst/>
          </a:prstGeom>
          <a:noFill/>
        </p:spPr>
        <p:txBody>
          <a:bodyPr wrap="square" rtlCol="0">
            <a:spAutoFit/>
          </a:bodyPr>
          <a:lstStyle/>
          <a:p>
            <a:pPr marL="514350" indent="-514350" algn="just">
              <a:buAutoNum type="arabicPeriod"/>
            </a:pPr>
            <a:r>
              <a:rPr lang="es-CL" sz="1600" dirty="0" smtClean="0">
                <a:solidFill>
                  <a:schemeClr val="tx2"/>
                </a:solidFill>
              </a:rPr>
              <a:t>Estamos trabajando de forma estructurada y ordenada, haciendo nuestro mejor esfuerzo.</a:t>
            </a:r>
          </a:p>
          <a:p>
            <a:pPr marL="514350" indent="-514350" algn="just">
              <a:buAutoNum type="arabicPeriod"/>
            </a:pPr>
            <a:endParaRPr lang="es-CL" sz="1600" dirty="0" smtClean="0">
              <a:solidFill>
                <a:schemeClr val="tx2"/>
              </a:solidFill>
            </a:endParaRPr>
          </a:p>
          <a:p>
            <a:pPr marL="514350" indent="-514350" algn="just">
              <a:buAutoNum type="arabicPeriod"/>
            </a:pPr>
            <a:r>
              <a:rPr lang="es-CL" sz="1600" dirty="0" smtClean="0">
                <a:solidFill>
                  <a:schemeClr val="tx2"/>
                </a:solidFill>
              </a:rPr>
              <a:t>Este año la calificación no será la acumulación de estas, sino que se evaluará el proceso. Por esta razón cada cosa que realices tendrá una ponderación (%), que serán sumadas, y el total de estas se convertirán en una nota que será el promedio del curso.</a:t>
            </a:r>
          </a:p>
          <a:p>
            <a:pPr marL="514350" indent="-514350" algn="just">
              <a:buAutoNum type="arabicPeriod"/>
            </a:pPr>
            <a:endParaRPr lang="es-CL" sz="1600" dirty="0" smtClean="0">
              <a:solidFill>
                <a:schemeClr val="tx2"/>
              </a:solidFill>
            </a:endParaRPr>
          </a:p>
          <a:p>
            <a:pPr marL="514350" indent="-514350" algn="just">
              <a:buAutoNum type="arabicPeriod"/>
            </a:pPr>
            <a:r>
              <a:rPr lang="es-CL" sz="1600" dirty="0" smtClean="0">
                <a:solidFill>
                  <a:schemeClr val="tx2"/>
                </a:solidFill>
              </a:rPr>
              <a:t>En nuestro caso, nosotros en este curso, estamos trabajando en la elaboración de un comics sobre el periodo de Dictadura en Chile, (recuerda que este debes entregarlo el </a:t>
            </a:r>
            <a:r>
              <a:rPr lang="es-CL" sz="1600" b="1" dirty="0" smtClean="0">
                <a:solidFill>
                  <a:srgbClr val="FF0000"/>
                </a:solidFill>
              </a:rPr>
              <a:t>lunes 13 de abril a las 10.00 AM). </a:t>
            </a:r>
            <a:r>
              <a:rPr lang="es-CL" sz="1600" dirty="0" smtClean="0">
                <a:solidFill>
                  <a:schemeClr val="tx2"/>
                </a:solidFill>
              </a:rPr>
              <a:t>Por tanto, yo te aporto el material para que sepas de que se trata, y tu haces tu mejor intento para poder plasmarlo.</a:t>
            </a:r>
          </a:p>
          <a:p>
            <a:pPr marL="514350" indent="-514350" algn="just">
              <a:buAutoNum type="arabicPeriod"/>
            </a:pPr>
            <a:endParaRPr lang="es-CL" sz="1600" dirty="0" smtClean="0">
              <a:solidFill>
                <a:schemeClr val="tx2"/>
              </a:solidFill>
            </a:endParaRPr>
          </a:p>
          <a:p>
            <a:pPr marL="514350" indent="-514350" algn="just">
              <a:buAutoNum type="arabicPeriod"/>
            </a:pPr>
            <a:r>
              <a:rPr lang="es-CL" sz="1600" dirty="0" smtClean="0">
                <a:solidFill>
                  <a:schemeClr val="tx2"/>
                </a:solidFill>
              </a:rPr>
              <a:t>Te recomiendo que veas los siguientes vídeos, que te servirán como apoyo para realizar tu actividad: </a:t>
            </a:r>
          </a:p>
          <a:p>
            <a:r>
              <a:rPr lang="es-CL" sz="1400" dirty="0" smtClean="0">
                <a:hlinkClick r:id="rId3"/>
              </a:rPr>
              <a:t>https</a:t>
            </a:r>
            <a:r>
              <a:rPr lang="es-CL" sz="1400" dirty="0">
                <a:hlinkClick r:id="rId3"/>
              </a:rPr>
              <a:t>://www.youtube.com/watch?v=SclH7Cwnbjw&amp;t=4s</a:t>
            </a:r>
            <a:endParaRPr lang="es-CL" sz="1400" dirty="0"/>
          </a:p>
          <a:p>
            <a:r>
              <a:rPr lang="es-CL" sz="1400" dirty="0"/>
              <a:t> </a:t>
            </a:r>
            <a:r>
              <a:rPr lang="es-CL" sz="1400" dirty="0">
                <a:hlinkClick r:id="rId4"/>
              </a:rPr>
              <a:t>https://www.youtube.com/watch?v=Lje0CyMXsGg&amp;t=111s</a:t>
            </a:r>
            <a:r>
              <a:rPr lang="es-CL" sz="1400" dirty="0"/>
              <a:t> </a:t>
            </a:r>
            <a:endParaRPr lang="es-CL" sz="1400" dirty="0" smtClean="0"/>
          </a:p>
          <a:p>
            <a:endParaRPr lang="es-CL" sz="1400" dirty="0" smtClean="0"/>
          </a:p>
          <a:p>
            <a:pPr algn="just"/>
            <a:r>
              <a:rPr lang="es-CL" sz="1600" dirty="0" smtClean="0">
                <a:solidFill>
                  <a:schemeClr val="tx2"/>
                </a:solidFill>
              </a:rPr>
              <a:t>5. Por último, me cree un canal en YouTube, donde explico las cosas que hay que hacer, con una breve explicación de clases, a modo de resumen, te invito a suscribirte, ya que ahí estaré subiendo material de igual forma, canal: Profesora Patricia Galleguillos</a:t>
            </a:r>
            <a:endParaRPr lang="es-CL" sz="1400" dirty="0" smtClean="0"/>
          </a:p>
          <a:p>
            <a:r>
              <a:rPr lang="es-CL" sz="1400" dirty="0">
                <a:hlinkClick r:id="rId5"/>
              </a:rPr>
              <a:t>https://</a:t>
            </a:r>
            <a:r>
              <a:rPr lang="es-CL" sz="1400" dirty="0" smtClean="0">
                <a:hlinkClick r:id="rId5"/>
              </a:rPr>
              <a:t>www.youtube.com/watch?v=UGiHCGLFzVU&amp;t=39s</a:t>
            </a:r>
            <a:r>
              <a:rPr lang="es-CL" sz="1400" dirty="0" smtClean="0"/>
              <a:t> </a:t>
            </a:r>
            <a:endParaRPr lang="es-CL" sz="1400" dirty="0"/>
          </a:p>
          <a:p>
            <a:pPr marL="514350" indent="-514350" algn="just">
              <a:buAutoNum type="arabicPeriod"/>
            </a:pPr>
            <a:endParaRPr lang="es-CL" sz="2000" dirty="0" smtClean="0">
              <a:solidFill>
                <a:srgbClr val="FF0000"/>
              </a:solidFill>
            </a:endParaRPr>
          </a:p>
          <a:p>
            <a:pPr marL="457200" indent="-457200" algn="just">
              <a:buFont typeface="Arial" panose="020B0604020202020204" pitchFamily="34" charset="0"/>
              <a:buChar char="•"/>
            </a:pPr>
            <a:endParaRPr lang="es-CL" sz="3200" dirty="0">
              <a:solidFill>
                <a:schemeClr val="tx2"/>
              </a:solidFill>
            </a:endParaRPr>
          </a:p>
        </p:txBody>
      </p:sp>
    </p:spTree>
    <p:extLst>
      <p:ext uri="{BB962C8B-B14F-4D97-AF65-F5344CB8AC3E}">
        <p14:creationId xmlns:p14="http://schemas.microsoft.com/office/powerpoint/2010/main" val="300434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Este </a:t>
            </a:r>
            <a:r>
              <a:rPr lang="es-CL" dirty="0" err="1" smtClean="0"/>
              <a:t>ppt</a:t>
            </a:r>
            <a:r>
              <a:rPr lang="es-CL" dirty="0" smtClean="0"/>
              <a:t>  no lleva nota:</a:t>
            </a:r>
            <a:endParaRPr lang="es-CL" dirty="0"/>
          </a:p>
        </p:txBody>
      </p:sp>
      <p:sp>
        <p:nvSpPr>
          <p:cNvPr id="3" name="Marcador de contenido 2"/>
          <p:cNvSpPr>
            <a:spLocks noGrp="1"/>
          </p:cNvSpPr>
          <p:nvPr>
            <p:ph sz="quarter" idx="1"/>
          </p:nvPr>
        </p:nvSpPr>
        <p:spPr>
          <a:xfrm>
            <a:off x="53090" y="1484784"/>
            <a:ext cx="5238990" cy="5373216"/>
          </a:xfrm>
        </p:spPr>
        <p:txBody>
          <a:bodyPr/>
          <a:lstStyle/>
          <a:p>
            <a:pPr marL="0" indent="0" algn="just">
              <a:buNone/>
            </a:pPr>
            <a:r>
              <a:rPr lang="es-CL" dirty="0" smtClean="0">
                <a:solidFill>
                  <a:schemeClr val="tx2"/>
                </a:solidFill>
              </a:rPr>
              <a:t>Como te dije al inicio, ya que ahora trabajamos proceso, la idea es que no te abrumes respondiendo tantas guías, porque tienen nota, sino más bien que aprendas de forma libre, y sin presión. Por eso, este </a:t>
            </a:r>
            <a:r>
              <a:rPr lang="es-CL" dirty="0" err="1" smtClean="0">
                <a:solidFill>
                  <a:schemeClr val="tx2"/>
                </a:solidFill>
              </a:rPr>
              <a:t>ppt</a:t>
            </a:r>
            <a:r>
              <a:rPr lang="es-CL" dirty="0" smtClean="0">
                <a:solidFill>
                  <a:schemeClr val="tx2"/>
                </a:solidFill>
              </a:rPr>
              <a:t>, es sólo de ejercicios y de complementación para que termines de realizar tu comics.</a:t>
            </a:r>
            <a:endParaRPr lang="es-CL" dirty="0">
              <a:solidFill>
                <a:schemeClr val="tx2"/>
              </a:solidFill>
            </a:endParaRPr>
          </a:p>
        </p:txBody>
      </p:sp>
      <p:pic>
        <p:nvPicPr>
          <p:cNvPr id="4" name="Imagen 3"/>
          <p:cNvPicPr>
            <a:picLocks noChangeAspect="1"/>
          </p:cNvPicPr>
          <p:nvPr/>
        </p:nvPicPr>
        <p:blipFill>
          <a:blip r:embed="rId2"/>
          <a:stretch>
            <a:fillRect/>
          </a:stretch>
        </p:blipFill>
        <p:spPr>
          <a:xfrm>
            <a:off x="5353816" y="1579104"/>
            <a:ext cx="3779912" cy="5184576"/>
          </a:xfrm>
          <a:prstGeom prst="rect">
            <a:avLst/>
          </a:prstGeom>
        </p:spPr>
      </p:pic>
    </p:spTree>
    <p:extLst>
      <p:ext uri="{BB962C8B-B14F-4D97-AF65-F5344CB8AC3E}">
        <p14:creationId xmlns:p14="http://schemas.microsoft.com/office/powerpoint/2010/main" val="26428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Contextualización del curso:</a:t>
            </a:r>
            <a:endParaRPr lang="es-CL" dirty="0"/>
          </a:p>
        </p:txBody>
      </p:sp>
      <p:sp>
        <p:nvSpPr>
          <p:cNvPr id="3" name="Marcador de contenido 2"/>
          <p:cNvSpPr>
            <a:spLocks noGrp="1"/>
          </p:cNvSpPr>
          <p:nvPr>
            <p:ph sz="quarter" idx="1"/>
          </p:nvPr>
        </p:nvSpPr>
        <p:spPr>
          <a:xfrm>
            <a:off x="179512" y="1628800"/>
            <a:ext cx="8856984" cy="5112568"/>
          </a:xfrm>
        </p:spPr>
        <p:txBody>
          <a:bodyPr>
            <a:normAutofit fontScale="92500" lnSpcReduction="20000"/>
          </a:bodyPr>
          <a:lstStyle/>
          <a:p>
            <a:pPr algn="just"/>
            <a:r>
              <a:rPr lang="es-CL" dirty="0" smtClean="0"/>
              <a:t>Empezamos nuestro curso con el contenido de segundo medio que no alcanzamos a revisar, y que es el periodo de Dictaduras militares en Latinoamérica y Chile.</a:t>
            </a:r>
          </a:p>
          <a:p>
            <a:pPr algn="just"/>
            <a:r>
              <a:rPr lang="es-CL" dirty="0" smtClean="0"/>
              <a:t>El </a:t>
            </a:r>
            <a:r>
              <a:rPr lang="es-CL" dirty="0" err="1" smtClean="0"/>
              <a:t>ppt</a:t>
            </a:r>
            <a:r>
              <a:rPr lang="es-CL" dirty="0" smtClean="0"/>
              <a:t> N°1 fue sobre Dictaduras en Latinoamérica.</a:t>
            </a:r>
          </a:p>
          <a:p>
            <a:pPr algn="just"/>
            <a:r>
              <a:rPr lang="es-CL" dirty="0" smtClean="0"/>
              <a:t>El </a:t>
            </a:r>
            <a:r>
              <a:rPr lang="es-CL" dirty="0" err="1" smtClean="0"/>
              <a:t>ppt</a:t>
            </a:r>
            <a:r>
              <a:rPr lang="es-CL" dirty="0" smtClean="0"/>
              <a:t> N°2 contaba sobre el periodo de Dictadura y gobierno militar en Chile y sus principales características.</a:t>
            </a:r>
          </a:p>
          <a:p>
            <a:pPr algn="just"/>
            <a:r>
              <a:rPr lang="es-CL" dirty="0" smtClean="0"/>
              <a:t>Este </a:t>
            </a:r>
            <a:r>
              <a:rPr lang="es-CL" dirty="0" err="1" smtClean="0"/>
              <a:t>ppt</a:t>
            </a:r>
            <a:r>
              <a:rPr lang="es-CL" dirty="0" smtClean="0"/>
              <a:t>, se tratará solamente de conocer en qué consiste en modelo económico neoliberal, cual es la historia de su implementación en el mundo y en Chile. En el final del </a:t>
            </a:r>
            <a:r>
              <a:rPr lang="es-CL" dirty="0" err="1" smtClean="0"/>
              <a:t>ppt</a:t>
            </a:r>
            <a:r>
              <a:rPr lang="es-CL" dirty="0" smtClean="0"/>
              <a:t>, te encontrarás con un ejercicio de ordenar conceptos en un mapa conceptual.</a:t>
            </a:r>
          </a:p>
          <a:p>
            <a:pPr algn="just"/>
            <a:endParaRPr lang="es-CL" dirty="0"/>
          </a:p>
        </p:txBody>
      </p:sp>
    </p:spTree>
    <p:extLst>
      <p:ext uri="{BB962C8B-B14F-4D97-AF65-F5344CB8AC3E}">
        <p14:creationId xmlns:p14="http://schemas.microsoft.com/office/powerpoint/2010/main" val="165404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 Qué es el Neoliberalismo?</a:t>
            </a:r>
          </a:p>
        </p:txBody>
      </p:sp>
      <p:sp>
        <p:nvSpPr>
          <p:cNvPr id="3" name="Marcador de contenido 2"/>
          <p:cNvSpPr>
            <a:spLocks noGrp="1"/>
          </p:cNvSpPr>
          <p:nvPr>
            <p:ph sz="quarter" idx="1"/>
          </p:nvPr>
        </p:nvSpPr>
        <p:spPr>
          <a:xfrm>
            <a:off x="0" y="1484784"/>
            <a:ext cx="9144000" cy="5257800"/>
          </a:xfrm>
        </p:spPr>
        <p:txBody>
          <a:bodyPr>
            <a:normAutofit lnSpcReduction="10000"/>
          </a:bodyPr>
          <a:lstStyle/>
          <a:p>
            <a:pPr marL="228600" lvl="0" indent="-228600" algn="just">
              <a:lnSpc>
                <a:spcPct val="90000"/>
              </a:lnSpc>
              <a:spcBef>
                <a:spcPts val="1000"/>
              </a:spcBef>
              <a:buClrTx/>
              <a:buSzTx/>
              <a:buFont typeface="Arial" panose="020B0604020202020204" pitchFamily="34" charset="0"/>
              <a:buChar char="•"/>
            </a:pPr>
            <a:r>
              <a:rPr lang="es-CL" sz="2600" dirty="0">
                <a:solidFill>
                  <a:prstClr val="black"/>
                </a:solidFill>
                <a:latin typeface="Calibri" panose="020F0502020204030204"/>
              </a:rPr>
              <a:t>El neoliberalismo </a:t>
            </a:r>
            <a:r>
              <a:rPr lang="es-CL" sz="2600" u="sng" dirty="0">
                <a:solidFill>
                  <a:prstClr val="black"/>
                </a:solidFill>
                <a:latin typeface="Calibri" panose="020F0502020204030204"/>
              </a:rPr>
              <a:t>es un modelo económico que se enmarca dentro de las doctrinas del liberalismo económico, a su vez dentro del sistema capitalista.</a:t>
            </a:r>
          </a:p>
          <a:p>
            <a:pPr marL="228600" lvl="0" indent="-228600" algn="just">
              <a:lnSpc>
                <a:spcPct val="90000"/>
              </a:lnSpc>
              <a:spcBef>
                <a:spcPts val="1000"/>
              </a:spcBef>
              <a:buClrTx/>
              <a:buSzTx/>
              <a:buFont typeface="Arial" panose="020B0604020202020204" pitchFamily="34" charset="0"/>
              <a:buChar char="•"/>
            </a:pPr>
            <a:r>
              <a:rPr lang="es-CL" sz="2600" dirty="0">
                <a:solidFill>
                  <a:prstClr val="black"/>
                </a:solidFill>
                <a:latin typeface="Calibri" panose="020F0502020204030204"/>
              </a:rPr>
              <a:t>Quienes defienden al neoliberalismo, llamados neoliberales, muestran su claro apoyo a la </a:t>
            </a:r>
            <a:r>
              <a:rPr lang="es-CL" sz="2600" dirty="0">
                <a:solidFill>
                  <a:srgbClr val="FF0000"/>
                </a:solidFill>
                <a:latin typeface="Calibri" panose="020F0502020204030204"/>
              </a:rPr>
              <a:t>liberalización en materia de economía, lo cual implica que los mercados sean totalmente abiertos, fomentando de este modo el libre comercio, a partir de una desregulación de los mercados. </a:t>
            </a:r>
          </a:p>
          <a:p>
            <a:pPr marL="228600" lvl="0" indent="-228600" algn="just">
              <a:lnSpc>
                <a:spcPct val="90000"/>
              </a:lnSpc>
              <a:spcBef>
                <a:spcPts val="1000"/>
              </a:spcBef>
              <a:buClrTx/>
              <a:buSzTx/>
              <a:buFont typeface="Arial" panose="020B0604020202020204" pitchFamily="34" charset="0"/>
              <a:buChar char="•"/>
            </a:pPr>
            <a:r>
              <a:rPr lang="es-CL" sz="2600" dirty="0">
                <a:solidFill>
                  <a:srgbClr val="0070C0"/>
                </a:solidFill>
                <a:latin typeface="Calibri" panose="020F0502020204030204"/>
              </a:rPr>
              <a:t>el neoliberalismo tiene otra característica fundamental que es la privatización, por la idea de que la administración privada es más eficiente y adecuada que la administración pública. </a:t>
            </a:r>
            <a:r>
              <a:rPr lang="es-CL" sz="2600" dirty="0">
                <a:solidFill>
                  <a:prstClr val="black"/>
                </a:solidFill>
                <a:latin typeface="Calibri" panose="020F0502020204030204"/>
              </a:rPr>
              <a:t>Por eso, de este modo se </a:t>
            </a:r>
            <a:r>
              <a:rPr lang="es-CL" sz="2600" dirty="0">
                <a:solidFill>
                  <a:srgbClr val="FF0000"/>
                </a:solidFill>
                <a:latin typeface="Calibri" panose="020F0502020204030204"/>
              </a:rPr>
              <a:t>“achica” la intervención del Estado </a:t>
            </a:r>
            <a:r>
              <a:rPr lang="es-CL" sz="2600" dirty="0">
                <a:solidFill>
                  <a:prstClr val="black"/>
                </a:solidFill>
                <a:latin typeface="Calibri" panose="020F0502020204030204"/>
              </a:rPr>
              <a:t>tanto en lo que hace referencia a la regulación del mercado como así también al gasto e inversión pública en materia de caminos y rutas, educación, salud.</a:t>
            </a:r>
            <a:endParaRPr lang="es-CL" dirty="0"/>
          </a:p>
        </p:txBody>
      </p:sp>
    </p:spTree>
    <p:extLst>
      <p:ext uri="{BB962C8B-B14F-4D97-AF65-F5344CB8AC3E}">
        <p14:creationId xmlns:p14="http://schemas.microsoft.com/office/powerpoint/2010/main" val="55692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8" y="188640"/>
            <a:ext cx="9150358" cy="990600"/>
          </a:xfrm>
        </p:spPr>
        <p:txBody>
          <a:bodyPr>
            <a:normAutofit fontScale="90000"/>
          </a:bodyPr>
          <a:lstStyle/>
          <a:p>
            <a:r>
              <a:rPr lang="es-CL" dirty="0"/>
              <a:t>¿Cómo nace y se emplea el Liberalismo y posterior neoliberalismo?</a:t>
            </a:r>
          </a:p>
        </p:txBody>
      </p:sp>
      <p:sp>
        <p:nvSpPr>
          <p:cNvPr id="3" name="Marcador de contenido 2"/>
          <p:cNvSpPr>
            <a:spLocks noGrp="1"/>
          </p:cNvSpPr>
          <p:nvPr>
            <p:ph sz="quarter" idx="1"/>
          </p:nvPr>
        </p:nvSpPr>
        <p:spPr>
          <a:xfrm>
            <a:off x="0" y="1600200"/>
            <a:ext cx="9144000" cy="5257800"/>
          </a:xfrm>
        </p:spPr>
        <p:txBody>
          <a:bodyPr>
            <a:normAutofit/>
          </a:bodyPr>
          <a:lstStyle/>
          <a:p>
            <a:pPr algn="just"/>
            <a:endParaRPr lang="es-CL" dirty="0"/>
          </a:p>
          <a:p>
            <a:endParaRPr lang="es-CL" dirty="0"/>
          </a:p>
        </p:txBody>
      </p:sp>
      <p:pic>
        <p:nvPicPr>
          <p:cNvPr id="4" name="Imagen 3"/>
          <p:cNvPicPr>
            <a:picLocks noChangeAspect="1"/>
          </p:cNvPicPr>
          <p:nvPr/>
        </p:nvPicPr>
        <p:blipFill>
          <a:blip r:embed="rId2"/>
          <a:stretch>
            <a:fillRect/>
          </a:stretch>
        </p:blipFill>
        <p:spPr>
          <a:xfrm>
            <a:off x="0" y="1332931"/>
            <a:ext cx="9176742" cy="5525069"/>
          </a:xfrm>
          <a:prstGeom prst="rect">
            <a:avLst/>
          </a:prstGeom>
        </p:spPr>
      </p:pic>
      <p:pic>
        <p:nvPicPr>
          <p:cNvPr id="5" name="Imagen 4"/>
          <p:cNvPicPr>
            <a:picLocks noChangeAspect="1"/>
          </p:cNvPicPr>
          <p:nvPr/>
        </p:nvPicPr>
        <p:blipFill>
          <a:blip r:embed="rId3"/>
          <a:stretch>
            <a:fillRect/>
          </a:stretch>
        </p:blipFill>
        <p:spPr>
          <a:xfrm>
            <a:off x="899592" y="1332931"/>
            <a:ext cx="8244408" cy="5525069"/>
          </a:xfrm>
          <a:prstGeom prst="rect">
            <a:avLst/>
          </a:prstGeom>
        </p:spPr>
      </p:pic>
    </p:spTree>
    <p:extLst>
      <p:ext uri="{BB962C8B-B14F-4D97-AF65-F5344CB8AC3E}">
        <p14:creationId xmlns:p14="http://schemas.microsoft.com/office/powerpoint/2010/main" val="54540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58" y="188640"/>
            <a:ext cx="9150358" cy="990600"/>
          </a:xfrm>
        </p:spPr>
        <p:txBody>
          <a:bodyPr>
            <a:normAutofit fontScale="90000"/>
          </a:bodyPr>
          <a:lstStyle/>
          <a:p>
            <a:r>
              <a:rPr lang="es-CL" dirty="0"/>
              <a:t>¿Cómo nace y se emplea el Liberalismo y posterior neoliberalismo?</a:t>
            </a:r>
          </a:p>
        </p:txBody>
      </p:sp>
      <p:sp>
        <p:nvSpPr>
          <p:cNvPr id="3" name="Marcador de contenido 2"/>
          <p:cNvSpPr>
            <a:spLocks noGrp="1"/>
          </p:cNvSpPr>
          <p:nvPr>
            <p:ph sz="quarter" idx="1"/>
          </p:nvPr>
        </p:nvSpPr>
        <p:spPr>
          <a:xfrm>
            <a:off x="0" y="1600200"/>
            <a:ext cx="9144000" cy="5257800"/>
          </a:xfrm>
        </p:spPr>
        <p:txBody>
          <a:bodyPr>
            <a:normAutofit/>
          </a:bodyPr>
          <a:lstStyle/>
          <a:p>
            <a:pPr algn="just"/>
            <a:endParaRPr lang="es-CL" dirty="0"/>
          </a:p>
          <a:p>
            <a:endParaRPr lang="es-CL" dirty="0"/>
          </a:p>
        </p:txBody>
      </p:sp>
      <p:sp>
        <p:nvSpPr>
          <p:cNvPr id="4" name="Rectángulo 3"/>
          <p:cNvSpPr/>
          <p:nvPr/>
        </p:nvSpPr>
        <p:spPr>
          <a:xfrm>
            <a:off x="25080" y="1600200"/>
            <a:ext cx="9118920" cy="5262979"/>
          </a:xfrm>
          <a:prstGeom prst="rect">
            <a:avLst/>
          </a:prstGeom>
        </p:spPr>
        <p:txBody>
          <a:bodyPr wrap="square">
            <a:spAutoFit/>
          </a:bodyPr>
          <a:lstStyle/>
          <a:p>
            <a:pPr algn="just"/>
            <a:r>
              <a:rPr lang="es-CL" sz="2400" u="sng" dirty="0"/>
              <a:t>El neoliberalismo surgió en 1930, </a:t>
            </a:r>
            <a:r>
              <a:rPr lang="es-CL" sz="2400" u="sng" dirty="0" smtClean="0"/>
              <a:t>en </a:t>
            </a:r>
            <a:r>
              <a:rPr lang="es-CL" sz="2400" u="sng" dirty="0" err="1" smtClean="0"/>
              <a:t>E.E.U.U,como</a:t>
            </a:r>
            <a:r>
              <a:rPr lang="es-CL" sz="2400" u="sng" dirty="0" smtClean="0"/>
              <a:t> </a:t>
            </a:r>
            <a:r>
              <a:rPr lang="es-CL" sz="2400" u="sng" dirty="0"/>
              <a:t>una manera de superar la crisis de la Bolsa de Nueva York en 1929, </a:t>
            </a:r>
            <a:r>
              <a:rPr lang="es-CL" sz="2400" dirty="0"/>
              <a:t>que puso en jaque al mercado de valores. Además, en su conjunto de teorías e ideologías, el neoliberalismo impulsa el fortalecimiento de las economías nacionales, pero a partir de una división del trabajo pensado a gran escala, para de ese modo poder ingresar en un proceso de globalización, lo cual se denominó división internacional del trabajo, donde cada país fortalecía e impulsaba su economía en un sector específico: </a:t>
            </a:r>
            <a:r>
              <a:rPr lang="es-CL" sz="2400" dirty="0">
                <a:solidFill>
                  <a:schemeClr val="tx2"/>
                </a:solidFill>
              </a:rPr>
              <a:t>en el caso de los países de América Latina, la agricultura, la ganadería y otras actividades primarias fueron los principales motores de inserción en esa división internacional, mientras que los países europeos y Estados Unidos empujaron su capacidad industrial y desarrollo tecnológico.</a:t>
            </a:r>
          </a:p>
        </p:txBody>
      </p:sp>
    </p:spTree>
    <p:extLst>
      <p:ext uri="{BB962C8B-B14F-4D97-AF65-F5344CB8AC3E}">
        <p14:creationId xmlns:p14="http://schemas.microsoft.com/office/powerpoint/2010/main" val="139092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153400" cy="990600"/>
          </a:xfrm>
        </p:spPr>
        <p:txBody>
          <a:bodyPr>
            <a:normAutofit fontScale="90000"/>
          </a:bodyPr>
          <a:lstStyle/>
          <a:p>
            <a:r>
              <a:rPr lang="es-CL" dirty="0"/>
              <a:t>Características del Neoliberalismo:</a:t>
            </a:r>
          </a:p>
        </p:txBody>
      </p:sp>
      <p:sp>
        <p:nvSpPr>
          <p:cNvPr id="3" name="Marcador de contenido 2"/>
          <p:cNvSpPr>
            <a:spLocks noGrp="1"/>
          </p:cNvSpPr>
          <p:nvPr>
            <p:ph sz="quarter" idx="1"/>
          </p:nvPr>
        </p:nvSpPr>
        <p:spPr>
          <a:xfrm>
            <a:off x="0" y="1578139"/>
            <a:ext cx="9036496" cy="5257800"/>
          </a:xfrm>
        </p:spPr>
        <p:txBody>
          <a:bodyPr>
            <a:normAutofit fontScale="92500" lnSpcReduction="20000"/>
          </a:bodyPr>
          <a:lstStyle/>
          <a:p>
            <a:pPr marL="228600" lvl="0" indent="-228600" algn="just">
              <a:lnSpc>
                <a:spcPct val="90000"/>
              </a:lnSpc>
              <a:spcBef>
                <a:spcPts val="1000"/>
              </a:spcBef>
              <a:buClrTx/>
              <a:buSzTx/>
              <a:buFont typeface="Arial" panose="020B0604020202020204" pitchFamily="34" charset="0"/>
              <a:buChar char="•"/>
            </a:pPr>
            <a:r>
              <a:rPr lang="es-CL" sz="2600" b="1" dirty="0">
                <a:solidFill>
                  <a:prstClr val="black"/>
                </a:solidFill>
                <a:latin typeface="Calibri" panose="020F0502020204030204"/>
              </a:rPr>
              <a:t>Intervención moderada del Estado: </a:t>
            </a:r>
            <a:r>
              <a:rPr lang="es-CL" sz="2600" dirty="0">
                <a:solidFill>
                  <a:prstClr val="black"/>
                </a:solidFill>
                <a:latin typeface="Calibri" panose="020F0502020204030204"/>
              </a:rPr>
              <a:t>El Neoliberalismo apunta hacia la libertad de acción en todo sentido; por esta razón, el Estado no debe intervenir en las decisiones económicas y debe facilitar la libre competencia; para esto debe eliminar las barreras arancelarias y la protección de los productos de elaboración nacional.</a:t>
            </a:r>
          </a:p>
          <a:p>
            <a:pPr marL="228600" lvl="0" indent="-228600" algn="just">
              <a:lnSpc>
                <a:spcPct val="90000"/>
              </a:lnSpc>
              <a:spcBef>
                <a:spcPts val="1000"/>
              </a:spcBef>
              <a:buClrTx/>
              <a:buSzTx/>
              <a:buFont typeface="Arial" panose="020B0604020202020204" pitchFamily="34" charset="0"/>
              <a:buChar char="•"/>
            </a:pPr>
            <a:r>
              <a:rPr lang="es-CL" sz="2600" b="1" dirty="0">
                <a:solidFill>
                  <a:prstClr val="black"/>
                </a:solidFill>
                <a:latin typeface="Calibri" panose="020F0502020204030204"/>
              </a:rPr>
              <a:t>Individualismo:  </a:t>
            </a:r>
            <a:r>
              <a:rPr lang="es-CL" sz="2600" dirty="0">
                <a:solidFill>
                  <a:prstClr val="black"/>
                </a:solidFill>
                <a:latin typeface="Calibri" panose="020F0502020204030204"/>
              </a:rPr>
              <a:t>La teoría Neoliberal indica que el individuo es quien debe buscar su éxito personal; no existe la idea de colectividad, por lo tanto, las organizaciones de trabajadores dejan de ser importantes, o bien constituyen trabas para el desarrollo de la libertad del mercado. Cada persona debe buscar por sí misma la forma de solucionar sus problemas, con las herramientas que tiene a su disposición.</a:t>
            </a:r>
          </a:p>
          <a:p>
            <a:pPr marL="228600" lvl="0" indent="-228600" algn="just">
              <a:lnSpc>
                <a:spcPct val="90000"/>
              </a:lnSpc>
              <a:spcBef>
                <a:spcPts val="1000"/>
              </a:spcBef>
              <a:buClrTx/>
              <a:buSzTx/>
              <a:buFont typeface="Arial" panose="020B0604020202020204" pitchFamily="34" charset="0"/>
              <a:buChar char="•"/>
            </a:pPr>
            <a:r>
              <a:rPr lang="es-CL" sz="2600" b="1" dirty="0">
                <a:solidFill>
                  <a:prstClr val="black"/>
                </a:solidFill>
                <a:latin typeface="Calibri" panose="020F0502020204030204"/>
              </a:rPr>
              <a:t>Orden interno</a:t>
            </a:r>
            <a:r>
              <a:rPr lang="es-CL" sz="2600" dirty="0">
                <a:solidFill>
                  <a:prstClr val="black"/>
                </a:solidFill>
                <a:latin typeface="Calibri" panose="020F0502020204030204"/>
              </a:rPr>
              <a:t>: Considerando que esta teoría promueve el individualismo, la existencia de movimientos que atenten contra la propiedad privada se asumen como una situación de inestabilidad del modelo. </a:t>
            </a:r>
            <a:r>
              <a:rPr lang="es-CL" sz="2600" u="sng" dirty="0">
                <a:solidFill>
                  <a:prstClr val="black"/>
                </a:solidFill>
                <a:latin typeface="Calibri" panose="020F0502020204030204"/>
              </a:rPr>
              <a:t>Por ello, se apela a la presencia de un mecanismo de control enfatizando la necesidad de mantener un nivel moderado de riesgo país.</a:t>
            </a:r>
          </a:p>
          <a:p>
            <a:endParaRPr lang="es-CL" dirty="0"/>
          </a:p>
        </p:txBody>
      </p:sp>
    </p:spTree>
    <p:extLst>
      <p:ext uri="{BB962C8B-B14F-4D97-AF65-F5344CB8AC3E}">
        <p14:creationId xmlns:p14="http://schemas.microsoft.com/office/powerpoint/2010/main" val="51749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153400" cy="990600"/>
          </a:xfrm>
        </p:spPr>
        <p:txBody>
          <a:bodyPr>
            <a:normAutofit fontScale="90000"/>
          </a:bodyPr>
          <a:lstStyle/>
          <a:p>
            <a:r>
              <a:rPr lang="es-CL" dirty="0"/>
              <a:t>Características del Neoliberalismo:</a:t>
            </a:r>
          </a:p>
        </p:txBody>
      </p:sp>
      <p:sp>
        <p:nvSpPr>
          <p:cNvPr id="3" name="Marcador de contenido 2"/>
          <p:cNvSpPr>
            <a:spLocks noGrp="1"/>
          </p:cNvSpPr>
          <p:nvPr>
            <p:ph sz="quarter" idx="1"/>
          </p:nvPr>
        </p:nvSpPr>
        <p:spPr>
          <a:xfrm>
            <a:off x="107504" y="1600200"/>
            <a:ext cx="8856984" cy="5069160"/>
          </a:xfrm>
        </p:spPr>
        <p:txBody>
          <a:bodyPr>
            <a:normAutofit fontScale="92500" lnSpcReduction="20000"/>
          </a:bodyPr>
          <a:lstStyle/>
          <a:p>
            <a:pPr marL="228600" lvl="0" indent="-228600" algn="just">
              <a:lnSpc>
                <a:spcPct val="90000"/>
              </a:lnSpc>
              <a:spcBef>
                <a:spcPts val="1000"/>
              </a:spcBef>
              <a:buClrTx/>
              <a:buSzTx/>
              <a:buFont typeface="Arial" panose="020B0604020202020204" pitchFamily="34" charset="0"/>
              <a:buChar char="•"/>
            </a:pPr>
            <a:r>
              <a:rPr lang="es-CL" sz="2800" b="1" dirty="0">
                <a:solidFill>
                  <a:prstClr val="black"/>
                </a:solidFill>
                <a:latin typeface="Calibri" panose="020F0502020204030204"/>
              </a:rPr>
              <a:t>Privatización: </a:t>
            </a:r>
            <a:r>
              <a:rPr lang="es-CL" sz="2800" dirty="0">
                <a:solidFill>
                  <a:prstClr val="black"/>
                </a:solidFill>
                <a:latin typeface="Calibri" panose="020F0502020204030204"/>
              </a:rPr>
              <a:t>La principal medida que distingue a este sistema es la adopción de la privatización de empresas y servicios, incluso las más básicas, como la luz o el agua, donde los precios dejan de depender del Estado y pasan a ser regulados por los estándares del mercado y por dueños privados.</a:t>
            </a:r>
          </a:p>
          <a:p>
            <a:pPr marL="228600" lvl="0" indent="-228600" algn="just">
              <a:lnSpc>
                <a:spcPct val="90000"/>
              </a:lnSpc>
              <a:spcBef>
                <a:spcPts val="1000"/>
              </a:spcBef>
              <a:buClrTx/>
              <a:buSzTx/>
              <a:buFont typeface="Arial" panose="020B0604020202020204" pitchFamily="34" charset="0"/>
              <a:buChar char="•"/>
            </a:pPr>
            <a:r>
              <a:rPr lang="es-CL" sz="2800" b="1" dirty="0">
                <a:solidFill>
                  <a:prstClr val="black"/>
                </a:solidFill>
                <a:latin typeface="Calibri" panose="020F0502020204030204"/>
              </a:rPr>
              <a:t>Política internacional: </a:t>
            </a:r>
            <a:r>
              <a:rPr lang="es-CL" sz="2800" dirty="0">
                <a:solidFill>
                  <a:prstClr val="black"/>
                </a:solidFill>
                <a:latin typeface="Calibri" panose="020F0502020204030204"/>
              </a:rPr>
              <a:t>En términos de política internacional, el Neoliberalismo promueve la libre circulación de capitales, es decir, el libre comercio entre los países. Esta política se expresa en los </a:t>
            </a:r>
            <a:r>
              <a:rPr lang="es-CL" sz="2800" u="sng" dirty="0">
                <a:solidFill>
                  <a:prstClr val="black"/>
                </a:solidFill>
                <a:latin typeface="Calibri" panose="020F0502020204030204"/>
              </a:rPr>
              <a:t>Tratados Económicos </a:t>
            </a:r>
            <a:r>
              <a:rPr lang="es-CL" sz="2800" dirty="0">
                <a:solidFill>
                  <a:prstClr val="black"/>
                </a:solidFill>
                <a:latin typeface="Calibri" panose="020F0502020204030204"/>
              </a:rPr>
              <a:t>que se firman hoy en día, llamados Tratados de Libre Comercio (TLC). En ellos, los países se comprometen a asegurar aranceles más bajos en las aduanas, y así contar con mercados seguros donde exportar los productos en un ámbito de cooperación mutua, lo que puede potenciar el crecimiento económico de los países. Además, con ello, los países se especializan en la producción de determinados materias o bienes, lo cual genera una importante dependencia mutua.</a:t>
            </a:r>
            <a:endParaRPr lang="es-CL" sz="2800" u="sng" dirty="0">
              <a:solidFill>
                <a:prstClr val="black"/>
              </a:solidFill>
              <a:latin typeface="Calibri" panose="020F0502020204030204"/>
            </a:endParaRPr>
          </a:p>
          <a:p>
            <a:pPr marL="0" indent="0">
              <a:buNone/>
            </a:pPr>
            <a:endParaRPr lang="es-CL" dirty="0"/>
          </a:p>
        </p:txBody>
      </p:sp>
    </p:spTree>
    <p:extLst>
      <p:ext uri="{BB962C8B-B14F-4D97-AF65-F5344CB8AC3E}">
        <p14:creationId xmlns:p14="http://schemas.microsoft.com/office/powerpoint/2010/main" val="972072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46" y="0"/>
            <a:ext cx="9131853" cy="990600"/>
          </a:xfrm>
        </p:spPr>
        <p:txBody>
          <a:bodyPr>
            <a:normAutofit fontScale="90000"/>
          </a:bodyPr>
          <a:lstStyle/>
          <a:p>
            <a:r>
              <a:rPr lang="es-CL" dirty="0"/>
              <a:t>Consecuencias de la implantación del </a:t>
            </a:r>
            <a:r>
              <a:rPr lang="es-CL" dirty="0" smtClean="0"/>
              <a:t>Neoliberalismo en el mundo:</a:t>
            </a:r>
            <a:endParaRPr lang="es-CL" dirty="0"/>
          </a:p>
        </p:txBody>
      </p:sp>
      <p:sp>
        <p:nvSpPr>
          <p:cNvPr id="3" name="Marcador de contenido 2"/>
          <p:cNvSpPr>
            <a:spLocks noGrp="1"/>
          </p:cNvSpPr>
          <p:nvPr>
            <p:ph sz="quarter" idx="1"/>
          </p:nvPr>
        </p:nvSpPr>
        <p:spPr>
          <a:xfrm>
            <a:off x="107504" y="1600200"/>
            <a:ext cx="8928992" cy="5257800"/>
          </a:xfrm>
        </p:spPr>
        <p:txBody>
          <a:bodyPr>
            <a:normAutofit fontScale="77500" lnSpcReduction="20000"/>
          </a:bodyPr>
          <a:lstStyle/>
          <a:p>
            <a:pPr marL="0" indent="0" algn="just">
              <a:buNone/>
            </a:pPr>
            <a:r>
              <a:rPr lang="es-CL" dirty="0"/>
              <a:t>La implantación del modelo neoliberal ha tenido diversas consecuencias en </a:t>
            </a:r>
            <a:r>
              <a:rPr lang="es-CL" dirty="0" smtClean="0"/>
              <a:t>el mundo</a:t>
            </a:r>
            <a:r>
              <a:rPr lang="es-CL" dirty="0"/>
              <a:t>. </a:t>
            </a:r>
            <a:r>
              <a:rPr lang="es-CL" dirty="0">
                <a:solidFill>
                  <a:schemeClr val="tx2"/>
                </a:solidFill>
              </a:rPr>
              <a:t>En términos positivos, el Neoliberalismo ha generado un </a:t>
            </a:r>
            <a:r>
              <a:rPr lang="es-CL" dirty="0" smtClean="0">
                <a:solidFill>
                  <a:schemeClr val="tx2"/>
                </a:solidFill>
              </a:rPr>
              <a:t>importante crecimiento </a:t>
            </a:r>
            <a:r>
              <a:rPr lang="es-CL" dirty="0">
                <a:solidFill>
                  <a:schemeClr val="tx2"/>
                </a:solidFill>
              </a:rPr>
              <a:t>y desarrollo económico </a:t>
            </a:r>
            <a:r>
              <a:rPr lang="es-CL" dirty="0"/>
              <a:t>en distintos países. Es así, por </a:t>
            </a:r>
            <a:r>
              <a:rPr lang="es-CL" dirty="0" smtClean="0"/>
              <a:t>ejemplo, como </a:t>
            </a:r>
            <a:r>
              <a:rPr lang="es-CL" dirty="0"/>
              <a:t>Chile ocupa una buena posición económica a nivel latinoamericano </a:t>
            </a:r>
            <a:r>
              <a:rPr lang="es-CL" dirty="0" smtClean="0"/>
              <a:t>y mundial</a:t>
            </a:r>
            <a:r>
              <a:rPr lang="es-CL" dirty="0"/>
              <a:t>, teniendo altos índices macroeconómicos</a:t>
            </a:r>
            <a:r>
              <a:rPr lang="es-CL" dirty="0">
                <a:solidFill>
                  <a:schemeClr val="tx2"/>
                </a:solidFill>
              </a:rPr>
              <a:t>. Se destaca también, </a:t>
            </a:r>
            <a:r>
              <a:rPr lang="es-CL" dirty="0" smtClean="0">
                <a:solidFill>
                  <a:schemeClr val="tx2"/>
                </a:solidFill>
              </a:rPr>
              <a:t>el gran </a:t>
            </a:r>
            <a:r>
              <a:rPr lang="es-CL" dirty="0">
                <a:solidFill>
                  <a:schemeClr val="tx2"/>
                </a:solidFill>
              </a:rPr>
              <a:t>acceso que tiene la población a diversas tecnologías </a:t>
            </a:r>
            <a:r>
              <a:rPr lang="es-CL" dirty="0"/>
              <a:t>como, por </a:t>
            </a:r>
            <a:r>
              <a:rPr lang="es-CL" dirty="0" smtClean="0"/>
              <a:t>ejemplo, la </a:t>
            </a:r>
            <a:r>
              <a:rPr lang="es-CL" dirty="0"/>
              <a:t>televisión, Internet, telefonía celular, entre otros. Elementos que, </a:t>
            </a:r>
            <a:r>
              <a:rPr lang="es-CL" dirty="0" smtClean="0"/>
              <a:t>en el </a:t>
            </a:r>
            <a:r>
              <a:rPr lang="es-CL" dirty="0"/>
              <a:t>pasado, podían considerarse como un lujo</a:t>
            </a:r>
            <a:r>
              <a:rPr lang="es-CL" dirty="0" smtClean="0"/>
              <a:t>.</a:t>
            </a:r>
          </a:p>
          <a:p>
            <a:pPr marL="0" indent="0" algn="just">
              <a:buNone/>
            </a:pPr>
            <a:r>
              <a:rPr lang="es-CL" dirty="0"/>
              <a:t>Sin embargo, aun cuando el Neoliberalismo ha traído</a:t>
            </a:r>
          </a:p>
          <a:p>
            <a:pPr marL="0" indent="0" algn="just">
              <a:buNone/>
            </a:pPr>
            <a:r>
              <a:rPr lang="es-CL" dirty="0"/>
              <a:t>algunas ventajas en términos del crecimiento económico</a:t>
            </a:r>
          </a:p>
          <a:p>
            <a:pPr marL="0" indent="0" algn="just">
              <a:buNone/>
            </a:pPr>
            <a:r>
              <a:rPr lang="es-CL" dirty="0"/>
              <a:t>mundial, existen también efectos </a:t>
            </a:r>
            <a:r>
              <a:rPr lang="es-CL" dirty="0" smtClean="0"/>
              <a:t>negativos, </a:t>
            </a:r>
            <a:r>
              <a:rPr lang="es-CL" dirty="0"/>
              <a:t>tales como: </a:t>
            </a:r>
            <a:r>
              <a:rPr lang="es-CL" dirty="0">
                <a:solidFill>
                  <a:srgbClr val="FF0000"/>
                </a:solidFill>
              </a:rPr>
              <a:t>Crecimiento de las desigualdades </a:t>
            </a:r>
            <a:r>
              <a:rPr lang="es-CL" dirty="0" smtClean="0">
                <a:solidFill>
                  <a:srgbClr val="FF0000"/>
                </a:solidFill>
              </a:rPr>
              <a:t>económicas </a:t>
            </a:r>
            <a:r>
              <a:rPr lang="es-CL" dirty="0" smtClean="0"/>
              <a:t>y </a:t>
            </a:r>
            <a:r>
              <a:rPr lang="es-CL" dirty="0"/>
              <a:t>sociales debido a la poca regulación del </a:t>
            </a:r>
            <a:r>
              <a:rPr lang="es-CL" dirty="0" smtClean="0"/>
              <a:t>Estado en </a:t>
            </a:r>
            <a:r>
              <a:rPr lang="es-CL" dirty="0"/>
              <a:t>materia laboral y </a:t>
            </a:r>
            <a:r>
              <a:rPr lang="es-CL" dirty="0">
                <a:solidFill>
                  <a:srgbClr val="FF0000"/>
                </a:solidFill>
              </a:rPr>
              <a:t>Debilitamiento de la idea de comunidad y apoyo </a:t>
            </a:r>
            <a:r>
              <a:rPr lang="es-CL" dirty="0" smtClean="0">
                <a:solidFill>
                  <a:srgbClr val="FF0000"/>
                </a:solidFill>
              </a:rPr>
              <a:t>mutuo, </a:t>
            </a:r>
            <a:r>
              <a:rPr lang="es-CL" dirty="0"/>
              <a:t>dado que se pone un énfasis en la </a:t>
            </a:r>
            <a:r>
              <a:rPr lang="es-CL" dirty="0" smtClean="0"/>
              <a:t>individualidad, lo </a:t>
            </a:r>
            <a:r>
              <a:rPr lang="es-CL" dirty="0"/>
              <a:t>que puede llegar a perder el sentido de comunidad.</a:t>
            </a:r>
            <a:endParaRPr lang="es-CL" dirty="0" smtClean="0"/>
          </a:p>
          <a:p>
            <a:pPr marL="0" indent="0" algn="just">
              <a:buNone/>
            </a:pPr>
            <a:endParaRPr lang="es-CL" dirty="0"/>
          </a:p>
        </p:txBody>
      </p:sp>
    </p:spTree>
    <p:extLst>
      <p:ext uri="{BB962C8B-B14F-4D97-AF65-F5344CB8AC3E}">
        <p14:creationId xmlns:p14="http://schemas.microsoft.com/office/powerpoint/2010/main" val="2964520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3">
      <a:dk1>
        <a:sysClr val="windowText" lastClr="000000"/>
      </a:dk1>
      <a:lt1>
        <a:sysClr val="window" lastClr="FFFFFF"/>
      </a:lt1>
      <a:dk2>
        <a:srgbClr val="005FA4"/>
      </a:dk2>
      <a:lt2>
        <a:srgbClr val="EBDDC3"/>
      </a:lt2>
      <a:accent1>
        <a:srgbClr val="005FA4"/>
      </a:accent1>
      <a:accent2>
        <a:srgbClr val="FF1854"/>
      </a:accent2>
      <a:accent3>
        <a:srgbClr val="81CF00"/>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859</TotalTime>
  <Words>2753</Words>
  <Application>Microsoft Office PowerPoint</Application>
  <PresentationFormat>Presentación en pantalla (4:3)</PresentationFormat>
  <Paragraphs>113</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Tahoma</vt:lpstr>
      <vt:lpstr>Tw Cen MT</vt:lpstr>
      <vt:lpstr>Wingdings</vt:lpstr>
      <vt:lpstr>Wingdings 2</vt:lpstr>
      <vt:lpstr>Intermedio</vt:lpstr>
      <vt:lpstr>Presentación de PowerPoint</vt:lpstr>
      <vt:lpstr>Presentación de PowerPoint</vt:lpstr>
      <vt:lpstr>Contextualización del curso:</vt:lpstr>
      <vt:lpstr>¿ Qué es el Neoliberalismo?</vt:lpstr>
      <vt:lpstr>¿Cómo nace y se emplea el Liberalismo y posterior neoliberalismo?</vt:lpstr>
      <vt:lpstr>¿Cómo nace y se emplea el Liberalismo y posterior neoliberalismo?</vt:lpstr>
      <vt:lpstr>Características del Neoliberalismo:</vt:lpstr>
      <vt:lpstr>Características del Neoliberalismo:</vt:lpstr>
      <vt:lpstr>Consecuencias de la implantación del Neoliberalismo en el mundo:</vt:lpstr>
      <vt:lpstr>Reflexionemos:</vt:lpstr>
      <vt:lpstr>La implementación del neoliberalismo en Chile:</vt:lpstr>
      <vt:lpstr>La implementación del neoliberalismo en Chile: Los Chicago Boys</vt:lpstr>
      <vt:lpstr>Los pilares del nuevo modelo económico fueron:</vt:lpstr>
      <vt:lpstr>Ámbitos que afectó el neoliberalismo en Chile:</vt:lpstr>
      <vt:lpstr>Ámbitos que afectó el neoliberalismo en Chile:</vt:lpstr>
      <vt:lpstr>La Crisis:</vt:lpstr>
      <vt:lpstr>Pregunta</vt:lpstr>
      <vt:lpstr>Pregunta</vt:lpstr>
      <vt:lpstr>Actividad:</vt:lpstr>
      <vt:lpstr>Este ppt  no lleva nota: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CLASE</dc:title>
  <dc:creator>C-dar</dc:creator>
  <cp:lastModifiedBy>PATRICIA ANTONIETA GALLEGUILLOS CORONA</cp:lastModifiedBy>
  <cp:revision>97</cp:revision>
  <dcterms:created xsi:type="dcterms:W3CDTF">2012-12-14T11:39:56Z</dcterms:created>
  <dcterms:modified xsi:type="dcterms:W3CDTF">2020-04-03T02:08:59Z</dcterms:modified>
</cp:coreProperties>
</file>