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56" r:id="rId3"/>
    <p:sldId id="257" r:id="rId4"/>
    <p:sldId id="258" r:id="rId5"/>
    <p:sldId id="264" r:id="rId6"/>
    <p:sldId id="265" r:id="rId7"/>
    <p:sldId id="266" r:id="rId8"/>
    <p:sldId id="267" r:id="rId9"/>
    <p:sldId id="271" r:id="rId10"/>
    <p:sldId id="268" r:id="rId11"/>
    <p:sldId id="269" r:id="rId12"/>
    <p:sldId id="270" r:id="rId13"/>
    <p:sldId id="273" r:id="rId14"/>
    <p:sldId id="262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61" autoAdjust="0"/>
  </p:normalViewPr>
  <p:slideViewPr>
    <p:cSldViewPr>
      <p:cViewPr>
        <p:scale>
          <a:sx n="100" d="100"/>
          <a:sy n="100" d="100"/>
        </p:scale>
        <p:origin x="-5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 sz="1400" dirty="0"/>
              <a:t>Temperaturas mínimas registradas</a:t>
            </a:r>
            <a:r>
              <a:rPr lang="es-CL" sz="1400" baseline="0" dirty="0"/>
              <a:t> </a:t>
            </a:r>
            <a:endParaRPr lang="es-CL" sz="1400" baseline="0" dirty="0" smtClean="0"/>
          </a:p>
          <a:p>
            <a:pPr>
              <a:defRPr/>
            </a:pPr>
            <a:r>
              <a:rPr lang="es-CL" sz="1400" baseline="0" dirty="0" smtClean="0"/>
              <a:t>en </a:t>
            </a:r>
            <a:r>
              <a:rPr lang="es-CL" sz="1400" baseline="0" dirty="0"/>
              <a:t>mayo</a:t>
            </a:r>
            <a:r>
              <a:rPr lang="es-CL" sz="1400" dirty="0"/>
              <a:t>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Hoja1!$D$3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rgbClr val="00B0F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Hoja1!$C$4:$C$13</c:f>
              <c:strCache>
                <c:ptCount val="10"/>
                <c:pt idx="0">
                  <c:v>1°</c:v>
                </c:pt>
                <c:pt idx="1">
                  <c:v>2°</c:v>
                </c:pt>
                <c:pt idx="2">
                  <c:v>3°</c:v>
                </c:pt>
                <c:pt idx="3">
                  <c:v>4°</c:v>
                </c:pt>
                <c:pt idx="4">
                  <c:v>5°</c:v>
                </c:pt>
                <c:pt idx="5">
                  <c:v>6°</c:v>
                </c:pt>
                <c:pt idx="6">
                  <c:v>7°</c:v>
                </c:pt>
                <c:pt idx="7">
                  <c:v>8°</c:v>
                </c:pt>
                <c:pt idx="8">
                  <c:v>9°</c:v>
                </c:pt>
                <c:pt idx="9">
                  <c:v>10°</c:v>
                </c:pt>
              </c:strCache>
            </c:strRef>
          </c:cat>
          <c:val>
            <c:numRef>
              <c:f>Hoja1!$D$4:$D$13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9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14048"/>
        <c:axId val="144115968"/>
      </c:barChart>
      <c:catAx>
        <c:axId val="144114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Temperatura</a:t>
                </a:r>
                <a:r>
                  <a:rPr lang="en-US" dirty="0" smtClean="0"/>
                  <a:t> (°C) 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144115968"/>
        <c:crosses val="autoZero"/>
        <c:auto val="1"/>
        <c:lblAlgn val="ctr"/>
        <c:lblOffset val="100"/>
        <c:noMultiLvlLbl val="0"/>
      </c:catAx>
      <c:valAx>
        <c:axId val="144115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CL" dirty="0" smtClean="0"/>
                  <a:t>Frecuencia</a:t>
                </a:r>
                <a:endParaRPr lang="es-CL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4114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L" sz="1600" dirty="0"/>
              <a:t>Temperaturas</a:t>
            </a:r>
            <a:r>
              <a:rPr lang="es-CL" sz="1600" baseline="0" dirty="0"/>
              <a:t> mínimas registradas</a:t>
            </a:r>
            <a:endParaRPr lang="es-CL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Hoja1!$D$3</c:f>
              <c:strCache>
                <c:ptCount val="1"/>
                <c:pt idx="0">
                  <c:v>Frecuencia</c:v>
                </c:pt>
              </c:strCache>
            </c:strRef>
          </c:tx>
          <c:dPt>
            <c:idx val="0"/>
            <c:bubble3D val="0"/>
            <c:spPr>
              <a:solidFill>
                <a:srgbClr val="FF8BBA"/>
              </a:solidFill>
            </c:spPr>
          </c:dPt>
          <c:dPt>
            <c:idx val="2"/>
            <c:bubble3D val="0"/>
            <c:spPr>
              <a:solidFill>
                <a:srgbClr val="FFFF66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7"/>
            <c:bubble3D val="0"/>
            <c:spPr>
              <a:solidFill>
                <a:srgbClr val="E1FF5B"/>
              </a:solidFill>
            </c:spPr>
          </c:dPt>
          <c:dPt>
            <c:idx val="9"/>
            <c:bubble3D val="0"/>
            <c:spPr>
              <a:solidFill>
                <a:srgbClr val="CC0066"/>
              </a:solidFill>
            </c:spPr>
          </c:dPt>
          <c:cat>
            <c:strRef>
              <c:f>Hoja1!$C$4:$C$13</c:f>
              <c:strCache>
                <c:ptCount val="10"/>
                <c:pt idx="0">
                  <c:v>1°</c:v>
                </c:pt>
                <c:pt idx="1">
                  <c:v>2°</c:v>
                </c:pt>
                <c:pt idx="2">
                  <c:v>3°</c:v>
                </c:pt>
                <c:pt idx="3">
                  <c:v>4°</c:v>
                </c:pt>
                <c:pt idx="4">
                  <c:v>5°</c:v>
                </c:pt>
                <c:pt idx="5">
                  <c:v>6°</c:v>
                </c:pt>
                <c:pt idx="6">
                  <c:v>7°</c:v>
                </c:pt>
                <c:pt idx="7">
                  <c:v>8°</c:v>
                </c:pt>
                <c:pt idx="8">
                  <c:v>9°</c:v>
                </c:pt>
                <c:pt idx="9">
                  <c:v>10°</c:v>
                </c:pt>
              </c:strCache>
            </c:strRef>
          </c:cat>
          <c:val>
            <c:numRef>
              <c:f>Hoja1!$D$4:$D$13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9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5B860-680B-4AD5-ABF7-5B8551C0243E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D8267-9EF7-46E2-973B-BBB760908D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56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8267-9EF7-46E2-973B-BBB760908D5D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75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8267-9EF7-46E2-973B-BBB760908D5D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7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8267-9EF7-46E2-973B-BBB760908D5D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75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8267-9EF7-46E2-973B-BBB760908D5D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7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8267-9EF7-46E2-973B-BBB760908D5D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07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45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5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25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73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31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014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035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547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05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53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46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3670F-A33C-4061-80AE-B5E1D80C086F}" type="datetimeFigureOut">
              <a:rPr lang="es-CL" smtClean="0"/>
              <a:t>02-04-2020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2A06D-1C13-4FD1-8F7B-35E503A7ED8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2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056" y="0"/>
            <a:ext cx="950505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n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9368"/>
            <a:ext cx="806500" cy="9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476672"/>
            <a:ext cx="874846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                       Liceo Andrés Bello A-94</a:t>
            </a:r>
            <a:br>
              <a:rPr lang="es-CL" dirty="0" smtClean="0">
                <a:solidFill>
                  <a:schemeClr val="bg1"/>
                </a:solidFill>
              </a:rPr>
            </a:br>
            <a:r>
              <a:rPr lang="es-CL" dirty="0" smtClean="0">
                <a:solidFill>
                  <a:schemeClr val="bg1"/>
                </a:solidFill>
              </a:rPr>
              <a:t>                       Departamento de Matemática.           </a:t>
            </a:r>
            <a:br>
              <a:rPr lang="es-CL" dirty="0" smtClean="0">
                <a:solidFill>
                  <a:schemeClr val="bg1"/>
                </a:solidFill>
              </a:rPr>
            </a:br>
            <a:r>
              <a:rPr lang="es-CL" dirty="0" smtClean="0">
                <a:solidFill>
                  <a:schemeClr val="bg1"/>
                </a:solidFill>
              </a:rPr>
              <a:t>                       Prof.   Beatriz Muñoz Rojo.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sz="3200" dirty="0" smtClean="0">
                <a:solidFill>
                  <a:schemeClr val="bg1"/>
                </a:solidFill>
              </a:rPr>
              <a:t>UNIDAD 1:</a:t>
            </a:r>
          </a:p>
          <a:p>
            <a:r>
              <a:rPr lang="es-CL" sz="3200" dirty="0" smtClean="0">
                <a:solidFill>
                  <a:schemeClr val="bg1"/>
                </a:solidFill>
              </a:rPr>
              <a:t>« ESTADÍSTICA DESCRIPTIVA»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>NIVEL: 3ERO MEDIO</a:t>
            </a:r>
          </a:p>
          <a:p>
            <a:r>
              <a:rPr lang="es-CL" dirty="0" smtClean="0">
                <a:solidFill>
                  <a:schemeClr val="bg1"/>
                </a:solidFill>
              </a:rPr>
              <a:t>ASIGNATUTRA: PROBABILIDADES Y ESTADÍSTICA DESCRIPTIVA E INFERENCIAL.</a:t>
            </a: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/>
            </a:r>
            <a:br>
              <a:rPr lang="es-CL" dirty="0" smtClean="0">
                <a:solidFill>
                  <a:schemeClr val="bg1"/>
                </a:solidFill>
              </a:rPr>
            </a:b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5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80"/>
          <p:cNvSpPr txBox="1">
            <a:spLocks noChangeArrowheads="1"/>
          </p:cNvSpPr>
          <p:nvPr/>
        </p:nvSpPr>
        <p:spPr bwMode="auto">
          <a:xfrm>
            <a:off x="827584" y="2376788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1800" b="1" u="none" dirty="0" smtClean="0">
                <a:solidFill>
                  <a:srgbClr val="FF0000"/>
                </a:solidFill>
                <a:latin typeface="Verdana" panose="020B0604030504040204" pitchFamily="34" charset="0"/>
              </a:rPr>
              <a:t>Ejemplo:</a:t>
            </a:r>
            <a:endParaRPr lang="es-ES" altLang="es-CL" sz="1800" b="1" u="none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64239" y="2738569"/>
            <a:ext cx="777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Los datos del ejemplo anterior se representan gráficamente de la siguiente manera: </a:t>
            </a: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863144" y="908720"/>
            <a:ext cx="37850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b="1" u="none" dirty="0" smtClean="0">
                <a:solidFill>
                  <a:schemeClr val="accent1">
                    <a:lumMod val="25000"/>
                  </a:schemeClr>
                </a:solidFill>
              </a:rPr>
              <a:t>Gráfico circular o de sectores</a:t>
            </a:r>
            <a:endParaRPr lang="es-ES" altLang="es-CL" sz="2000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6263744" y="3816948"/>
            <a:ext cx="1980000" cy="1080120"/>
            <a:chOff x="6012160" y="3573016"/>
            <a:chExt cx="1980000" cy="1080120"/>
          </a:xfrm>
        </p:grpSpPr>
        <p:sp>
          <p:nvSpPr>
            <p:cNvPr id="12" name="11 Llamada rectangular redondeada"/>
            <p:cNvSpPr/>
            <p:nvPr/>
          </p:nvSpPr>
          <p:spPr>
            <a:xfrm>
              <a:off x="6027295" y="3573016"/>
              <a:ext cx="1944000" cy="1080120"/>
            </a:xfrm>
            <a:prstGeom prst="wedgeRoundRectCallout">
              <a:avLst>
                <a:gd name="adj1" fmla="val -40418"/>
                <a:gd name="adj2" fmla="val 81388"/>
                <a:gd name="adj3" fmla="val 16667"/>
              </a:avLst>
            </a:prstGeom>
            <a:ln>
              <a:solidFill>
                <a:srgbClr val="0066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6012160" y="3645023"/>
              <a:ext cx="1980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s-CL" sz="1400" u="non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El </a:t>
              </a:r>
              <a:r>
                <a:rPr lang="es-CL" sz="1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ángulo de cada sector es proporcional a la frecuencia </a:t>
              </a:r>
              <a:r>
                <a:rPr lang="es-CL" sz="1400" u="non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correspondiente</a:t>
              </a:r>
              <a:r>
                <a:rPr lang="es-CL" sz="1400" u="none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.</a:t>
              </a:r>
            </a:p>
          </p:txBody>
        </p:sp>
      </p:grpSp>
      <p:sp>
        <p:nvSpPr>
          <p:cNvPr id="14" name="13 Rectángulo"/>
          <p:cNvSpPr/>
          <p:nvPr/>
        </p:nvSpPr>
        <p:spPr>
          <a:xfrm>
            <a:off x="863144" y="184482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u="none" dirty="0">
                <a:solidFill>
                  <a:srgbClr val="000000">
                    <a:lumMod val="85000"/>
                    <a:lumOff val="15000"/>
                  </a:srgbClr>
                </a:solidFill>
              </a:rPr>
              <a:t>Comúnmente se representa la frecuencia relativa (porcentual) de cada dato. </a:t>
            </a:r>
          </a:p>
        </p:txBody>
      </p:sp>
      <p:graphicFrame>
        <p:nvGraphicFramePr>
          <p:cNvPr id="1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115146"/>
              </p:ext>
            </p:extLst>
          </p:nvPr>
        </p:nvGraphicFramePr>
        <p:xfrm>
          <a:off x="1939029" y="3249091"/>
          <a:ext cx="5769110" cy="3187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15 Subtítulo"/>
          <p:cNvSpPr>
            <a:spLocks noGrp="1"/>
          </p:cNvSpPr>
          <p:nvPr>
            <p:ph type="subTitle" idx="1"/>
          </p:nvPr>
        </p:nvSpPr>
        <p:spPr>
          <a:xfrm>
            <a:off x="864433" y="1308830"/>
            <a:ext cx="7775575" cy="96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8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 puede utilizar para todo tipo de variables.</a:t>
            </a:r>
          </a:p>
          <a:p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75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Graphic spid="15" grpId="0">
        <p:bldAsOne/>
      </p:bldGraphic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4" name="Text Box 280"/>
          <p:cNvSpPr txBox="1">
            <a:spLocks noChangeArrowheads="1"/>
          </p:cNvSpPr>
          <p:nvPr/>
        </p:nvSpPr>
        <p:spPr bwMode="auto">
          <a:xfrm>
            <a:off x="847855" y="2420888"/>
            <a:ext cx="1655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 smtClean="0">
                <a:solidFill>
                  <a:srgbClr val="FF0000"/>
                </a:solidFill>
                <a:latin typeface="+mn-lt"/>
              </a:rPr>
              <a:t>Ejemplo:</a:t>
            </a:r>
            <a:endParaRPr lang="es-ES" altLang="es-CL" sz="2000" b="1" u="non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51 CuadroTexto"/>
          <p:cNvSpPr txBox="1">
            <a:spLocks noChangeArrowheads="1"/>
          </p:cNvSpPr>
          <p:nvPr/>
        </p:nvSpPr>
        <p:spPr bwMode="auto">
          <a:xfrm>
            <a:off x="847855" y="2793122"/>
            <a:ext cx="79515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tabla adjunta representa las edades de los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integrantes de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equipo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deportivo, agrupadas en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intervalos de edad.</a:t>
            </a:r>
            <a:endParaRPr lang="es-ES" altLang="es-CL" sz="2000" b="1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50446" y="764704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altLang="es-CL" sz="2000" b="1" u="none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Datos agrupados</a:t>
            </a:r>
            <a:endParaRPr lang="es-CL" sz="2000" b="1" u="none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847855" y="1124744"/>
            <a:ext cx="73749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Cuando se tiene una gran cantidad de datos, se distribuyen en </a:t>
            </a:r>
            <a:r>
              <a:rPr lang="es-CL" altLang="es-CL" sz="20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clases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categorías. Los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datos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agrupados son aquellos que se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encuentran clasificados dentro de </a:t>
            </a:r>
            <a:r>
              <a:rPr lang="es-CL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intervalos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 </a:t>
            </a:r>
            <a:r>
              <a:rPr lang="es-CL" altLang="es-CL" sz="20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clases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82060"/>
              </p:ext>
            </p:extLst>
          </p:nvPr>
        </p:nvGraphicFramePr>
        <p:xfrm>
          <a:off x="4837215" y="3754876"/>
          <a:ext cx="2771775" cy="2194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883"/>
                <a:gridCol w="1331892"/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Edad (años)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[8 – 11]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[12 – 15]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[16 – 19]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[20 – 23]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[24 – 27]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07" marB="45707"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2412433" y="5229200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Clase: </a:t>
            </a:r>
            <a:r>
              <a:rPr lang="es-CL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dad</a:t>
            </a:r>
            <a:endParaRPr lang="es-CL" u="none" dirty="0"/>
          </a:p>
        </p:txBody>
      </p:sp>
      <p:sp>
        <p:nvSpPr>
          <p:cNvPr id="10" name="9 Rectángulo"/>
          <p:cNvSpPr/>
          <p:nvPr/>
        </p:nvSpPr>
        <p:spPr>
          <a:xfrm>
            <a:off x="1279065" y="3739400"/>
            <a:ext cx="3544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altLang="es-CL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Muestra:</a:t>
            </a:r>
          </a:p>
          <a:p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Integrantes del equipo deportivo.</a:t>
            </a:r>
            <a:endParaRPr lang="es-CL" u="none" dirty="0"/>
          </a:p>
        </p:txBody>
      </p:sp>
      <p:sp>
        <p:nvSpPr>
          <p:cNvPr id="11" name="10 Rectángulo"/>
          <p:cNvSpPr/>
          <p:nvPr/>
        </p:nvSpPr>
        <p:spPr>
          <a:xfrm>
            <a:off x="1732760" y="4438853"/>
            <a:ext cx="2839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altLang="es-CL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Variable:</a:t>
            </a:r>
          </a:p>
          <a:p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Edad de los participantes.</a:t>
            </a:r>
            <a:endParaRPr lang="es-CL" u="none" dirty="0"/>
          </a:p>
        </p:txBody>
      </p:sp>
      <p:grpSp>
        <p:nvGrpSpPr>
          <p:cNvPr id="12" name="11 Grupo"/>
          <p:cNvGrpSpPr/>
          <p:nvPr/>
        </p:nvGrpSpPr>
        <p:grpSpPr>
          <a:xfrm>
            <a:off x="6854774" y="2702893"/>
            <a:ext cx="2059401" cy="870123"/>
            <a:chOff x="5392919" y="3422973"/>
            <a:chExt cx="2059401" cy="870123"/>
          </a:xfrm>
        </p:grpSpPr>
        <p:sp>
          <p:nvSpPr>
            <p:cNvPr id="13" name="12 Llamada rectangular redondeada"/>
            <p:cNvSpPr/>
            <p:nvPr/>
          </p:nvSpPr>
          <p:spPr>
            <a:xfrm>
              <a:off x="5392919" y="3429000"/>
              <a:ext cx="2059401" cy="864096"/>
            </a:xfrm>
            <a:prstGeom prst="wedgeRoundRectCallout">
              <a:avLst>
                <a:gd name="adj1" fmla="val -40418"/>
                <a:gd name="adj2" fmla="val 81388"/>
                <a:gd name="adj3" fmla="val 16667"/>
              </a:avLst>
            </a:prstGeom>
            <a:ln>
              <a:solidFill>
                <a:srgbClr val="0066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518910" y="3422973"/>
              <a:ext cx="178939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L" sz="1600" u="none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Número de datos pertenecientes a cada clase.</a:t>
              </a:r>
              <a:endParaRPr 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308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grpSp>
        <p:nvGrpSpPr>
          <p:cNvPr id="4" name="3 Grupo"/>
          <p:cNvGrpSpPr/>
          <p:nvPr/>
        </p:nvGrpSpPr>
        <p:grpSpPr>
          <a:xfrm>
            <a:off x="6128271" y="2983136"/>
            <a:ext cx="2116137" cy="2678112"/>
            <a:chOff x="6972038" y="2983285"/>
            <a:chExt cx="2116137" cy="2678112"/>
          </a:xfrm>
        </p:grpSpPr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2365057"/>
                </p:ext>
              </p:extLst>
            </p:nvPr>
          </p:nvGraphicFramePr>
          <p:xfrm>
            <a:off x="6973625" y="2983285"/>
            <a:ext cx="2114550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6" name="Ecuación" r:id="rId5" imgW="1765080" imgH="431640" progId="Equation.3">
                    <p:embed/>
                  </p:oleObj>
                </mc:Choice>
                <mc:Fallback>
                  <p:oleObj name="Ecuación" r:id="rId5" imgW="176508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3625" y="2983285"/>
                          <a:ext cx="2114550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785900"/>
                </p:ext>
              </p:extLst>
            </p:nvPr>
          </p:nvGraphicFramePr>
          <p:xfrm>
            <a:off x="6972038" y="3488110"/>
            <a:ext cx="2116137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7" name="Ecuación" r:id="rId7" imgW="1765080" imgH="431640" progId="Equation.3">
                    <p:embed/>
                  </p:oleObj>
                </mc:Choice>
                <mc:Fallback>
                  <p:oleObj name="Ecuación" r:id="rId7" imgW="176508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2038" y="3488110"/>
                          <a:ext cx="2116137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6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5043204"/>
                </p:ext>
              </p:extLst>
            </p:nvPr>
          </p:nvGraphicFramePr>
          <p:xfrm>
            <a:off x="6972038" y="4064372"/>
            <a:ext cx="2114550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Ecuación" r:id="rId9" imgW="1765080" imgH="431640" progId="Equation.3">
                    <p:embed/>
                  </p:oleObj>
                </mc:Choice>
                <mc:Fallback>
                  <p:oleObj name="Ecuación" r:id="rId9" imgW="176508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2038" y="4064372"/>
                          <a:ext cx="2114550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7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0589157"/>
                </p:ext>
              </p:extLst>
            </p:nvPr>
          </p:nvGraphicFramePr>
          <p:xfrm>
            <a:off x="6979975" y="4567610"/>
            <a:ext cx="2101850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9" name="Ecuación" r:id="rId11" imgW="1752480" imgH="431640" progId="Equation.3">
                    <p:embed/>
                  </p:oleObj>
                </mc:Choice>
                <mc:Fallback>
                  <p:oleObj name="Ecuación" r:id="rId11" imgW="175248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9975" y="4567610"/>
                          <a:ext cx="2101850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8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0460255"/>
                </p:ext>
              </p:extLst>
            </p:nvPr>
          </p:nvGraphicFramePr>
          <p:xfrm>
            <a:off x="7026013" y="5143872"/>
            <a:ext cx="2009775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0" name="Ecuación" r:id="rId13" imgW="1676160" imgH="431640" progId="Equation.3">
                    <p:embed/>
                  </p:oleObj>
                </mc:Choice>
                <mc:Fallback>
                  <p:oleObj name="Ecuación" r:id="rId13" imgW="16761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6013" y="5143872"/>
                          <a:ext cx="2009775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 Box 280"/>
          <p:cNvSpPr txBox="1">
            <a:spLocks noChangeArrowheads="1"/>
          </p:cNvSpPr>
          <p:nvPr/>
        </p:nvSpPr>
        <p:spPr bwMode="auto">
          <a:xfrm>
            <a:off x="576000" y="1196752"/>
            <a:ext cx="1655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 smtClean="0">
                <a:solidFill>
                  <a:srgbClr val="7CB400"/>
                </a:solidFill>
                <a:latin typeface="+mn-lt"/>
              </a:rPr>
              <a:t>Ejemplo:</a:t>
            </a:r>
            <a:endParaRPr lang="es-ES" altLang="es-CL" sz="2000" b="1" u="none" dirty="0">
              <a:solidFill>
                <a:srgbClr val="7CB400"/>
              </a:solidFill>
              <a:latin typeface="+mn-lt"/>
            </a:endParaRPr>
          </a:p>
        </p:txBody>
      </p:sp>
      <p:sp>
        <p:nvSpPr>
          <p:cNvPr id="11" name="51 CuadroTexto"/>
          <p:cNvSpPr txBox="1">
            <a:spLocks noChangeArrowheads="1"/>
          </p:cNvSpPr>
          <p:nvPr/>
        </p:nvSpPr>
        <p:spPr bwMode="auto">
          <a:xfrm>
            <a:off x="576000" y="1628800"/>
            <a:ext cx="79515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tabla adjunta representa las edades de los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integrantes de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equipo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deportivo, agrupadas en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intervalos de edad.</a:t>
            </a:r>
            <a:endParaRPr lang="es-ES" altLang="es-CL" sz="2000" b="1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76000" y="764704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altLang="es-CL" sz="2000" b="1" u="none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Datos agrupados</a:t>
            </a:r>
            <a:endParaRPr lang="es-CL" sz="2000" b="1" u="none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737577"/>
              </p:ext>
            </p:extLst>
          </p:nvPr>
        </p:nvGraphicFramePr>
        <p:xfrm>
          <a:off x="684213" y="2595514"/>
          <a:ext cx="7848227" cy="3065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99"/>
                <a:gridCol w="1368152"/>
                <a:gridCol w="2520280"/>
                <a:gridCol w="2664296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Edad 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(años)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 acumulada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 relativa 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[8 – 11]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[12 – 15]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[16 – 19]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[20 – 23]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[24 – 27]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  <a:tc>
                  <a:txBody>
                    <a:bodyPr/>
                    <a:lstStyle/>
                    <a:p>
                      <a:pPr algn="l"/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3" marR="91453" marT="45707" marB="45707" anchor="ctr"/>
                </a:tc>
              </a:tr>
            </a:tbl>
          </a:graphicData>
        </a:graphic>
      </p:graphicFrame>
      <p:grpSp>
        <p:nvGrpSpPr>
          <p:cNvPr id="14" name="13 Grupo"/>
          <p:cNvGrpSpPr/>
          <p:nvPr/>
        </p:nvGrpSpPr>
        <p:grpSpPr>
          <a:xfrm>
            <a:off x="4798230" y="4509120"/>
            <a:ext cx="1141925" cy="628274"/>
            <a:chOff x="6921523" y="5164208"/>
            <a:chExt cx="1500904" cy="628274"/>
          </a:xfrm>
        </p:grpSpPr>
        <p:sp>
          <p:nvSpPr>
            <p:cNvPr id="15" name="14 Llamada rectangular redondeada"/>
            <p:cNvSpPr/>
            <p:nvPr/>
          </p:nvSpPr>
          <p:spPr>
            <a:xfrm>
              <a:off x="6933562" y="5164208"/>
              <a:ext cx="1320777" cy="628274"/>
            </a:xfrm>
            <a:prstGeom prst="wedgeRoundRectCallout">
              <a:avLst>
                <a:gd name="adj1" fmla="val -50228"/>
                <a:gd name="adj2" fmla="val 86310"/>
                <a:gd name="adj3" fmla="val 16667"/>
              </a:avLst>
            </a:prstGeom>
            <a:solidFill>
              <a:schemeClr val="bg1"/>
            </a:solidFill>
            <a:ln>
              <a:solidFill>
                <a:srgbClr val="CC006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6921523" y="5217052"/>
              <a:ext cx="150090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altLang="es-CL" sz="1400" b="1" u="none" dirty="0" smtClean="0"/>
                <a:t>Total</a:t>
              </a:r>
              <a:r>
                <a:rPr lang="es-CL" altLang="es-CL" sz="1400" u="none" dirty="0" smtClean="0"/>
                <a:t> de integrantes</a:t>
              </a:r>
              <a:endParaRPr lang="es-CL" sz="1400" u="none" dirty="0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4759734" y="3193828"/>
            <a:ext cx="2052009" cy="757232"/>
            <a:chOff x="6902686" y="5035250"/>
            <a:chExt cx="1767656" cy="757232"/>
          </a:xfrm>
        </p:grpSpPr>
        <p:sp>
          <p:nvSpPr>
            <p:cNvPr id="18" name="17 Llamada rectangular redondeada"/>
            <p:cNvSpPr/>
            <p:nvPr/>
          </p:nvSpPr>
          <p:spPr>
            <a:xfrm>
              <a:off x="6933562" y="5035250"/>
              <a:ext cx="1656958" cy="757232"/>
            </a:xfrm>
            <a:prstGeom prst="wedgeRoundRectCallout">
              <a:avLst>
                <a:gd name="adj1" fmla="val -39677"/>
                <a:gd name="adj2" fmla="val 87714"/>
                <a:gd name="adj3" fmla="val 16667"/>
              </a:avLst>
            </a:prstGeom>
            <a:ln>
              <a:solidFill>
                <a:srgbClr val="CC006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6902686" y="5035250"/>
              <a:ext cx="176765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altLang="es-CL" sz="1400" u="none" dirty="0" smtClean="0"/>
                <a:t>Frecuencia de la clase actual más todas las anteriores (16+12+10)</a:t>
              </a:r>
              <a:endParaRPr lang="es-CL" sz="1400" u="none" dirty="0"/>
            </a:p>
          </p:txBody>
        </p:sp>
      </p:grpSp>
      <p:grpSp>
        <p:nvGrpSpPr>
          <p:cNvPr id="20" name="19 Grupo"/>
          <p:cNvGrpSpPr/>
          <p:nvPr/>
        </p:nvGrpSpPr>
        <p:grpSpPr>
          <a:xfrm>
            <a:off x="7236296" y="2996953"/>
            <a:ext cx="1705582" cy="1008111"/>
            <a:chOff x="6850490" y="4554252"/>
            <a:chExt cx="1888416" cy="845034"/>
          </a:xfrm>
        </p:grpSpPr>
        <p:sp>
          <p:nvSpPr>
            <p:cNvPr id="21" name="20 Llamada rectangular redondeada"/>
            <p:cNvSpPr/>
            <p:nvPr/>
          </p:nvSpPr>
          <p:spPr>
            <a:xfrm>
              <a:off x="6850490" y="4559313"/>
              <a:ext cx="1800322" cy="839973"/>
            </a:xfrm>
            <a:prstGeom prst="wedgeRoundRectCallout">
              <a:avLst>
                <a:gd name="adj1" fmla="val 2756"/>
                <a:gd name="adj2" fmla="val 77822"/>
                <a:gd name="adj3" fmla="val 16667"/>
              </a:avLst>
            </a:prstGeom>
            <a:solidFill>
              <a:schemeClr val="bg1"/>
            </a:solidFill>
            <a:ln>
              <a:solidFill>
                <a:srgbClr val="CC006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6855512" y="4554252"/>
              <a:ext cx="1883394" cy="7997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altLang="es-CL" sz="1400" u="none" dirty="0" smtClean="0"/>
                <a:t>Aproximadamente   el 20,4% de los integrantes tienen entre 16 y 19 años</a:t>
              </a:r>
              <a:r>
                <a:rPr lang="es-CL" altLang="es-CL" sz="1400" u="none" dirty="0"/>
                <a:t>. </a:t>
              </a:r>
              <a:endParaRPr lang="es-CL" sz="1400" u="none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33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863664" y="1268760"/>
            <a:ext cx="7740784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Cada intervalo puede ser representado por un solo valor, llamado </a:t>
            </a:r>
            <a:r>
              <a:rPr lang="es-CL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marca de clase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que corresponde al promedio entre los extremos del intervalo.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399346"/>
              </p:ext>
            </p:extLst>
          </p:nvPr>
        </p:nvGraphicFramePr>
        <p:xfrm>
          <a:off x="2533552" y="3573016"/>
          <a:ext cx="4535487" cy="2194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837"/>
                <a:gridCol w="1331849"/>
                <a:gridCol w="1763801"/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Edad (años)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Marca de clase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[8 – 11]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9,5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[12 – 15]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13,5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[16 – 19]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17,5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[20 – 23]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21,5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</a:tr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[24 – 27]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25,5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/>
                </a:tc>
              </a:tr>
            </a:tbl>
          </a:graphicData>
        </a:graphic>
      </p:graphicFrame>
      <p:grpSp>
        <p:nvGrpSpPr>
          <p:cNvPr id="6" name="5 Grupo"/>
          <p:cNvGrpSpPr/>
          <p:nvPr/>
        </p:nvGrpSpPr>
        <p:grpSpPr>
          <a:xfrm>
            <a:off x="6480288" y="3212976"/>
            <a:ext cx="1296144" cy="720080"/>
            <a:chOff x="6228184" y="2708920"/>
            <a:chExt cx="1296144" cy="720080"/>
          </a:xfrm>
        </p:grpSpPr>
        <p:sp>
          <p:nvSpPr>
            <p:cNvPr id="7" name="6 Llamada rectangular redondeada"/>
            <p:cNvSpPr/>
            <p:nvPr/>
          </p:nvSpPr>
          <p:spPr>
            <a:xfrm>
              <a:off x="6228184" y="2708920"/>
              <a:ext cx="1296144" cy="720080"/>
            </a:xfrm>
            <a:prstGeom prst="wedgeRoundRectCallout">
              <a:avLst>
                <a:gd name="adj1" fmla="val -50228"/>
                <a:gd name="adj2" fmla="val 86310"/>
                <a:gd name="adj3" fmla="val 16667"/>
              </a:avLst>
            </a:prstGeom>
            <a:ln>
              <a:solidFill>
                <a:srgbClr val="0066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/>
            </a:p>
          </p:txBody>
        </p:sp>
        <p:graphicFrame>
          <p:nvGraphicFramePr>
            <p:cNvPr id="8" name="7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1985086"/>
                </p:ext>
              </p:extLst>
            </p:nvPr>
          </p:nvGraphicFramePr>
          <p:xfrm>
            <a:off x="6403864" y="2820938"/>
            <a:ext cx="944784" cy="472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cuación" r:id="rId5" imgW="787320" imgH="393480" progId="Equation.3">
                    <p:embed/>
                  </p:oleObj>
                </mc:Choice>
                <mc:Fallback>
                  <p:oleObj name="Ecuación" r:id="rId5" imgW="787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3864" y="2820938"/>
                          <a:ext cx="944784" cy="472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280"/>
          <p:cNvSpPr txBox="1">
            <a:spLocks noChangeArrowheads="1"/>
          </p:cNvSpPr>
          <p:nvPr/>
        </p:nvSpPr>
        <p:spPr bwMode="auto">
          <a:xfrm>
            <a:off x="828104" y="2596842"/>
            <a:ext cx="1655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2000" b="1" u="none" dirty="0" smtClean="0">
                <a:solidFill>
                  <a:srgbClr val="FF0000"/>
                </a:solidFill>
                <a:latin typeface="+mn-lt"/>
              </a:rPr>
              <a:t>Ejemplo:</a:t>
            </a:r>
            <a:endParaRPr lang="es-ES" altLang="es-CL" sz="2000" b="1" u="non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850446" y="764704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altLang="es-CL" sz="2000" b="1" u="none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Datos agrupados</a:t>
            </a:r>
            <a:endParaRPr lang="es-CL" sz="2000" b="1" u="none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950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531" y="6446"/>
            <a:ext cx="92708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5536" y="47667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endParaRPr lang="es-CL" dirty="0" smtClean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  <a:p>
            <a:r>
              <a:rPr lang="es-CL" dirty="0" smtClean="0">
                <a:solidFill>
                  <a:schemeClr val="bg1"/>
                </a:solidFill>
              </a:rPr>
              <a:t/>
            </a:r>
            <a:br>
              <a:rPr lang="es-CL" dirty="0" smtClean="0">
                <a:solidFill>
                  <a:schemeClr val="bg1"/>
                </a:solidFill>
              </a:rPr>
            </a:b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s-CL" b="0" i="0" dirty="0" smtClean="0">
                <a:solidFill>
                  <a:srgbClr val="FF0000"/>
                </a:solidFill>
                <a:effectLst/>
                <a:latin typeface="arial"/>
              </a:rPr>
              <a:t>Isaac Newton </a:t>
            </a:r>
            <a:r>
              <a:rPr lang="es-CL" b="0" i="0" dirty="0" smtClean="0">
                <a:solidFill>
                  <a:schemeClr val="bg1"/>
                </a:solidFill>
                <a:effectLst/>
                <a:latin typeface="arial"/>
              </a:rPr>
              <a:t>dijo... La </a:t>
            </a:r>
            <a:r>
              <a:rPr lang="es-CL" b="1" i="0" dirty="0" smtClean="0">
                <a:solidFill>
                  <a:srgbClr val="FFFF00"/>
                </a:solidFill>
                <a:effectLst/>
                <a:latin typeface="arial"/>
              </a:rPr>
              <a:t>matemática</a:t>
            </a:r>
            <a:r>
              <a:rPr lang="es-CL" b="0" i="0" dirty="0" smtClean="0">
                <a:solidFill>
                  <a:schemeClr val="bg1"/>
                </a:solidFill>
                <a:effectLst/>
                <a:latin typeface="arial"/>
              </a:rPr>
              <a:t> es llave y puerta de la ciencia. ...</a:t>
            </a:r>
          </a:p>
          <a:p>
            <a:endParaRPr lang="es-CL" dirty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r>
              <a:rPr lang="es-CL" dirty="0" smtClean="0">
                <a:solidFill>
                  <a:schemeClr val="bg1"/>
                </a:solidFill>
              </a:rPr>
              <a:t>A continuación en formato </a:t>
            </a:r>
            <a:r>
              <a:rPr lang="es-CL" dirty="0" err="1" smtClean="0">
                <a:solidFill>
                  <a:schemeClr val="bg1"/>
                </a:solidFill>
              </a:rPr>
              <a:t>word</a:t>
            </a:r>
            <a:r>
              <a:rPr lang="es-CL" dirty="0" smtClean="0">
                <a:solidFill>
                  <a:schemeClr val="bg1"/>
                </a:solidFill>
              </a:rPr>
              <a:t> tendrás la primera actividad para trabajar.</a:t>
            </a:r>
          </a:p>
          <a:p>
            <a:pPr marL="0" indent="0">
              <a:buNone/>
            </a:pPr>
            <a:r>
              <a:rPr lang="es-CL" dirty="0" smtClean="0">
                <a:solidFill>
                  <a:schemeClr val="bg1"/>
                </a:solidFill>
              </a:rPr>
              <a:t>Recuerda que estaré en línea para atender tus consultas.</a:t>
            </a:r>
          </a:p>
          <a:p>
            <a:pPr marL="0" indent="0">
              <a:buNone/>
            </a:pPr>
            <a:endParaRPr lang="es-C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sz="4400" b="1" dirty="0" smtClean="0">
                <a:solidFill>
                  <a:schemeClr val="bg1"/>
                </a:solidFill>
              </a:rPr>
              <a:t>                      ¡GRACIAS!</a:t>
            </a:r>
            <a:endParaRPr lang="es-CL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3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490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21600000">
            <a:off x="899592" y="332656"/>
            <a:ext cx="7776864" cy="6336704"/>
          </a:xfrm>
        </p:spPr>
        <p:txBody>
          <a:bodyPr/>
          <a:lstStyle/>
          <a:p>
            <a:pPr marL="45720"/>
            <a:r>
              <a:rPr lang="es-CL" sz="1800" b="1" dirty="0" smtClean="0">
                <a:solidFill>
                  <a:schemeClr val="tx1"/>
                </a:solidFill>
              </a:rPr>
              <a:t>Queridos estudiantes:</a:t>
            </a:r>
          </a:p>
          <a:p>
            <a:pPr marL="45720"/>
            <a:endParaRPr lang="es-CL" sz="18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s-CL" sz="1800" b="1" dirty="0" smtClean="0">
                <a:solidFill>
                  <a:schemeClr val="tx1"/>
                </a:solidFill>
              </a:rPr>
              <a:t>Este primer PPT  servirá de apoyo para que resuelvan su </a:t>
            </a:r>
            <a:r>
              <a:rPr lang="es-CL" sz="1800" b="1" dirty="0" smtClean="0">
                <a:solidFill>
                  <a:schemeClr val="tx1"/>
                </a:solidFill>
              </a:rPr>
              <a:t>primera y segunda guía .</a:t>
            </a:r>
          </a:p>
          <a:p>
            <a:pPr lvl="1">
              <a:buFont typeface="Wingdings" pitchFamily="2" charset="2"/>
              <a:buChar char="ü"/>
            </a:pPr>
            <a:r>
              <a:rPr lang="es-CL" sz="1800" b="1" dirty="0">
                <a:solidFill>
                  <a:schemeClr val="tx1"/>
                </a:solidFill>
              </a:rPr>
              <a:t>E</a:t>
            </a:r>
            <a:r>
              <a:rPr lang="es-CL" sz="1800" b="1" dirty="0" smtClean="0">
                <a:solidFill>
                  <a:schemeClr val="tx1"/>
                </a:solidFill>
              </a:rPr>
              <a:t>nvíen </a:t>
            </a:r>
            <a:r>
              <a:rPr lang="es-CL" sz="1800" b="1" dirty="0" smtClean="0">
                <a:solidFill>
                  <a:schemeClr val="tx1"/>
                </a:solidFill>
              </a:rPr>
              <a:t>sus desarrollos  </a:t>
            </a:r>
            <a:r>
              <a:rPr lang="es-CL" sz="1800" b="1" dirty="0" smtClean="0">
                <a:solidFill>
                  <a:schemeClr val="tx1"/>
                </a:solidFill>
              </a:rPr>
              <a:t>en pantallazos, pegados en documento </a:t>
            </a:r>
            <a:r>
              <a:rPr lang="es-CL" sz="1800" b="1" dirty="0" smtClean="0">
                <a:solidFill>
                  <a:schemeClr val="tx1"/>
                </a:solidFill>
              </a:rPr>
              <a:t>Word adjunto </a:t>
            </a:r>
            <a:r>
              <a:rPr lang="es-CL" sz="1800" b="1" dirty="0" smtClean="0">
                <a:solidFill>
                  <a:schemeClr val="tx1"/>
                </a:solidFill>
              </a:rPr>
              <a:t> al correo </a:t>
            </a:r>
            <a:r>
              <a:rPr lang="es-CL" sz="1800" b="1" dirty="0" smtClean="0">
                <a:solidFill>
                  <a:srgbClr val="FF0000"/>
                </a:solidFill>
              </a:rPr>
              <a:t>beatrizmunozrojo@gmail</a:t>
            </a:r>
            <a:r>
              <a:rPr lang="es-CL" sz="1800" b="1" dirty="0" smtClean="0">
                <a:solidFill>
                  <a:srgbClr val="FF0000"/>
                </a:solidFill>
              </a:rPr>
              <a:t>.com.</a:t>
            </a:r>
            <a:endParaRPr lang="es-CL" sz="1800" b="1" dirty="0" smtClean="0">
              <a:solidFill>
                <a:srgbClr val="FF0000"/>
              </a:solidFill>
            </a:endParaRPr>
          </a:p>
          <a:p>
            <a:pPr marL="45720"/>
            <a:endParaRPr lang="es-CL" sz="1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1800" b="1" dirty="0" smtClean="0">
                <a:solidFill>
                  <a:schemeClr val="tx1"/>
                </a:solidFill>
              </a:rPr>
              <a:t>Desarrollen los ejercicios en su cuaderno, la idea es que si no </a:t>
            </a:r>
            <a:r>
              <a:rPr lang="es-CL" sz="1800" b="1" dirty="0" smtClean="0">
                <a:solidFill>
                  <a:schemeClr val="tx1"/>
                </a:solidFill>
              </a:rPr>
              <a:t>entiendes,</a:t>
            </a:r>
            <a:r>
              <a:rPr lang="es-CL" sz="1800" b="1" dirty="0" smtClean="0">
                <a:solidFill>
                  <a:schemeClr val="tx1"/>
                </a:solidFill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</a:rPr>
              <a:t>podamos comunicarnos vía </a:t>
            </a:r>
            <a:r>
              <a:rPr lang="es-CL" sz="1800" b="1" dirty="0" smtClean="0">
                <a:solidFill>
                  <a:schemeClr val="tx1"/>
                </a:solidFill>
              </a:rPr>
              <a:t>mail, canal de </a:t>
            </a:r>
            <a:r>
              <a:rPr lang="es-CL" sz="1800" b="1" dirty="0" err="1" smtClean="0">
                <a:solidFill>
                  <a:schemeClr val="tx1"/>
                </a:solidFill>
              </a:rPr>
              <a:t>you</a:t>
            </a:r>
            <a:r>
              <a:rPr lang="es-CL" sz="1800" b="1" dirty="0" smtClean="0">
                <a:solidFill>
                  <a:schemeClr val="tx1"/>
                </a:solidFill>
              </a:rPr>
              <a:t> </a:t>
            </a:r>
            <a:r>
              <a:rPr lang="es-CL" sz="1800" b="1" dirty="0" err="1" smtClean="0">
                <a:solidFill>
                  <a:schemeClr val="tx1"/>
                </a:solidFill>
              </a:rPr>
              <a:t>tube</a:t>
            </a:r>
            <a:r>
              <a:rPr lang="es-CL" sz="1800" b="1" dirty="0" smtClean="0">
                <a:solidFill>
                  <a:schemeClr val="tx1"/>
                </a:solidFill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</a:rPr>
              <a:t>y </a:t>
            </a:r>
            <a:r>
              <a:rPr lang="es-CL" sz="1800" b="1" smtClean="0">
                <a:solidFill>
                  <a:schemeClr val="tx1"/>
                </a:solidFill>
              </a:rPr>
              <a:t>resolver </a:t>
            </a:r>
            <a:r>
              <a:rPr lang="es-CL" sz="1800" b="1" smtClean="0">
                <a:solidFill>
                  <a:schemeClr val="tx1"/>
                </a:solidFill>
              </a:rPr>
              <a:t>tus </a:t>
            </a:r>
            <a:r>
              <a:rPr lang="es-CL" sz="1800" b="1" dirty="0" smtClean="0">
                <a:solidFill>
                  <a:schemeClr val="tx1"/>
                </a:solidFill>
              </a:rPr>
              <a:t>dudas.</a:t>
            </a:r>
          </a:p>
          <a:p>
            <a:pPr marL="45720"/>
            <a:endParaRPr lang="es-CL" sz="18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1800" b="1" dirty="0" smtClean="0">
                <a:solidFill>
                  <a:schemeClr val="tx1"/>
                </a:solidFill>
              </a:rPr>
              <a:t>La unidad uno se inicia con estadística descriptiva, sus conceptos básicos</a:t>
            </a:r>
          </a:p>
          <a:p>
            <a:pPr marL="45720"/>
            <a:r>
              <a:rPr lang="es-CL" sz="1800" b="1" dirty="0" smtClean="0">
                <a:solidFill>
                  <a:schemeClr val="tx1"/>
                </a:solidFill>
              </a:rPr>
              <a:t> y medidas de tendencias centrales, les dejo algunos ejemplos para </a:t>
            </a:r>
          </a:p>
          <a:p>
            <a:pPr marL="45720"/>
            <a:r>
              <a:rPr lang="es-CL" sz="1800" b="1" dirty="0" smtClean="0">
                <a:solidFill>
                  <a:schemeClr val="tx1"/>
                </a:solidFill>
              </a:rPr>
              <a:t>que recuerden la forma de trabajarlos.</a:t>
            </a:r>
            <a:endParaRPr lang="es-CL" sz="1800" b="1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1088"/>
            <a:ext cx="2350765" cy="235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6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490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r>
              <a:rPr lang="es-CL" dirty="0" smtClean="0">
                <a:solidFill>
                  <a:srgbClr val="C00000"/>
                </a:solidFill>
              </a:rPr>
              <a:t>Conceptos básicos de Estadística</a:t>
            </a:r>
            <a:endParaRPr lang="es-CL" dirty="0">
              <a:solidFill>
                <a:srgbClr val="C00000"/>
              </a:solidFill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852463" y="1380853"/>
            <a:ext cx="763297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s-CL" sz="2000" u="none" dirty="0">
                <a:latin typeface="+mn-lt"/>
              </a:rPr>
              <a:t>Es una disciplina matemática que a través de recopilar, organizar, presentar y analizar datos permite obtener información, del objeto en estudio.</a:t>
            </a:r>
          </a:p>
        </p:txBody>
      </p:sp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852463" y="3113013"/>
            <a:ext cx="14959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000" b="1" u="none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Población:</a:t>
            </a:r>
            <a:endParaRPr lang="es-ES" sz="2000" b="1" u="none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6" name="Rectangle 42"/>
          <p:cNvSpPr>
            <a:spLocks noChangeArrowheads="1"/>
          </p:cNvSpPr>
          <p:nvPr/>
        </p:nvSpPr>
        <p:spPr bwMode="auto">
          <a:xfrm>
            <a:off x="852463" y="3513132"/>
            <a:ext cx="76329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Colección o conjunto de personas, objetos o eventos  que poseen características </a:t>
            </a: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comunes y 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cuyas propiedades serán analizadas.</a:t>
            </a: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1569044" y="4454260"/>
            <a:ext cx="12522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000" b="1" u="none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Muestra:</a:t>
            </a:r>
            <a:endParaRPr lang="es-ES" sz="2000" b="1" u="none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2463" y="2564904"/>
            <a:ext cx="35413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CL" altLang="es-CL" sz="2000" b="1" u="none" dirty="0" smtClean="0">
                <a:solidFill>
                  <a:srgbClr val="FF0000"/>
                </a:solidFill>
                <a:latin typeface="+mn-lt"/>
              </a:rPr>
              <a:t>Algunos conceptos importantes</a:t>
            </a:r>
            <a:endParaRPr lang="es-CL" sz="2000" b="1" u="non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38418" y="836712"/>
            <a:ext cx="12648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s-ES" altLang="es-CL" sz="2000" b="1" u="none" dirty="0">
                <a:solidFill>
                  <a:srgbClr val="FF0000"/>
                </a:solidFill>
              </a:rPr>
              <a:t>Definición</a:t>
            </a:r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2771801" y="5097378"/>
            <a:ext cx="51845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Subconjunto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representativo </a:t>
            </a: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de 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la población que </a:t>
            </a: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comparte una 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determinada característica.</a:t>
            </a:r>
          </a:p>
        </p:txBody>
      </p:sp>
    </p:spTree>
    <p:extLst>
      <p:ext uri="{BB962C8B-B14F-4D97-AF65-F5344CB8AC3E}">
        <p14:creationId xmlns:p14="http://schemas.microsoft.com/office/powerpoint/2010/main" val="3228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8490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864032" y="1261209"/>
            <a:ext cx="7380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 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cada una de las características o cualidades que poseen los individuos de una </a:t>
            </a: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población.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Existen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dos tipos: </a:t>
            </a:r>
            <a:r>
              <a:rPr lang="es-CL" altLang="es-CL" sz="2000" b="1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cualitativas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</a:t>
            </a:r>
            <a:r>
              <a:rPr lang="es-CL" altLang="es-CL" sz="2000" b="1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cuantitativas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s-CL" altLang="es-CL" sz="2000" b="1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839811" y="3141029"/>
            <a:ext cx="16241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s-CL" altLang="es-CL" b="1" u="none" dirty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s-CL" altLang="es-CL" b="1" u="none" dirty="0" smtClean="0">
                <a:solidFill>
                  <a:schemeClr val="accent1">
                    <a:lumMod val="25000"/>
                  </a:schemeClr>
                </a:solidFill>
              </a:rPr>
              <a:t>Cualitativas</a:t>
            </a:r>
            <a:endParaRPr lang="es-ES" altLang="es-CL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983369" y="3441774"/>
            <a:ext cx="41955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Tienen </a:t>
            </a:r>
            <a:r>
              <a:rPr lang="es-CL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características no numéricas. </a:t>
            </a:r>
            <a:endParaRPr lang="es-CL" altLang="es-CL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</a:t>
            </a:r>
            <a:r>
              <a:rPr lang="es-CL" alt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ejemplo: color de pelo, sexo, estado civil, etc.</a:t>
            </a:r>
          </a:p>
        </p:txBody>
      </p:sp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899592" y="908720"/>
            <a:ext cx="2647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b="1" u="none" dirty="0">
                <a:solidFill>
                  <a:schemeClr val="accent1">
                    <a:lumMod val="25000"/>
                  </a:schemeClr>
                </a:solidFill>
              </a:rPr>
              <a:t>Variable </a:t>
            </a:r>
            <a:r>
              <a:rPr lang="es-ES" altLang="es-CL" sz="2000" b="1" u="none" dirty="0" smtClean="0">
                <a:solidFill>
                  <a:schemeClr val="accent1">
                    <a:lumMod val="25000"/>
                  </a:schemeClr>
                </a:solidFill>
              </a:rPr>
              <a:t>estadística:</a:t>
            </a:r>
            <a:endParaRPr lang="es-ES" altLang="es-CL" sz="2000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4859970" y="2405760"/>
            <a:ext cx="225357" cy="1916486"/>
          </a:xfrm>
          <a:prstGeom prst="leftBrace">
            <a:avLst/>
          </a:prstGeom>
          <a:ln w="19050"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5220072" y="2300679"/>
            <a:ext cx="34929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altLang="es-CL" sz="1600" b="1" u="none" dirty="0" smtClean="0">
                <a:solidFill>
                  <a:srgbClr val="FF0000"/>
                </a:solidFill>
              </a:rPr>
              <a:t>Cualitativa nominal</a:t>
            </a:r>
          </a:p>
          <a:p>
            <a:pPr algn="just" eaLnBrk="1" hangingPunct="1"/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</a:t>
            </a:r>
            <a:r>
              <a:rPr 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admiten un criterio de </a:t>
            </a:r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orden.</a:t>
            </a:r>
            <a:endParaRPr lang="es-CL" altLang="es-CL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ejemplo: </a:t>
            </a:r>
            <a:r>
              <a:rPr 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estado </a:t>
            </a:r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civil </a:t>
            </a:r>
          </a:p>
          <a:p>
            <a:pPr eaLnBrk="1" hangingPunct="1"/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(soltero</a:t>
            </a:r>
            <a:r>
              <a:rPr 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casado, </a:t>
            </a:r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divorciado, viudo).</a:t>
            </a:r>
            <a:endParaRPr lang="es-CL" altLang="es-CL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98714" y="3903439"/>
            <a:ext cx="3614314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altLang="es-CL" sz="1600" b="1" u="none" dirty="0" smtClean="0">
                <a:solidFill>
                  <a:srgbClr val="FF0000"/>
                </a:solidFill>
              </a:rPr>
              <a:t>Cualitativa ordinal</a:t>
            </a:r>
          </a:p>
          <a:p>
            <a:pPr eaLnBrk="1" hangingPunct="1"/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Admiten </a:t>
            </a:r>
            <a:r>
              <a:rPr 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criterio de </a:t>
            </a:r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orden.</a:t>
            </a:r>
            <a:endParaRPr lang="es-CL" altLang="es-CL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ejemplo: evaluación de un servicio (bueno, regular, malo)</a:t>
            </a:r>
            <a:endParaRPr lang="es-CL" altLang="es-CL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78" y="0"/>
            <a:ext cx="912747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1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87829" y="3150260"/>
            <a:ext cx="3959919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Representan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características que se pueden expresar </a:t>
            </a:r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 número. </a:t>
            </a:r>
            <a:endParaRPr lang="es-CL" altLang="es-CL" sz="2000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alt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</a:t>
            </a:r>
            <a:r>
              <a:rPr lang="es-CL" alt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ejemplo: edad, estatura, número de hijos, etc.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27583" y="2780928"/>
            <a:ext cx="1778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s-CL" altLang="es-CL" b="1" u="none" dirty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es-CL" altLang="es-CL" b="1" u="none" dirty="0" smtClean="0">
                <a:solidFill>
                  <a:schemeClr val="accent1">
                    <a:lumMod val="25000"/>
                  </a:schemeClr>
                </a:solidFill>
              </a:rPr>
              <a:t>Cuantitativas</a:t>
            </a:r>
            <a:endParaRPr lang="es-ES" altLang="es-CL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4409728" y="1881989"/>
            <a:ext cx="341065" cy="3384376"/>
          </a:xfrm>
          <a:prstGeom prst="leftBrace">
            <a:avLst/>
          </a:prstGeom>
          <a:ln w="19050"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860032" y="1457489"/>
            <a:ext cx="372469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600" b="1" u="none" dirty="0" smtClean="0">
                <a:solidFill>
                  <a:srgbClr val="FF0000"/>
                </a:solidFill>
              </a:rPr>
              <a:t>Cuantitativa discreta</a:t>
            </a: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 </a:t>
            </a:r>
            <a:r>
              <a:rPr lang="es-CL" alt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 puede asociar un número entero y es imposible fraccionar. </a:t>
            </a:r>
            <a:endParaRPr lang="es-CL" altLang="es-CL" sz="1600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</a:t>
            </a:r>
            <a:r>
              <a:rPr lang="es-CL" alt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ejemplo: número de hijos, </a:t>
            </a:r>
            <a:endParaRPr lang="es-CL" altLang="es-CL" sz="1600" u="none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número </a:t>
            </a:r>
            <a:r>
              <a:rPr lang="es-CL" alt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automóviles. </a:t>
            </a: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4860032" y="4879195"/>
            <a:ext cx="370871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CL" altLang="es-CL" sz="1600" b="1" u="none" dirty="0" smtClean="0">
                <a:solidFill>
                  <a:srgbClr val="FF0000"/>
                </a:solidFill>
              </a:rPr>
              <a:t>Cuantitativa continua</a:t>
            </a: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 les puede asociar cualquier</a:t>
            </a: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número real</a:t>
            </a:r>
            <a:r>
              <a:rPr lang="es-CL" altLang="es-CL" sz="16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dentro de un intervalo.</a:t>
            </a:r>
          </a:p>
          <a:p>
            <a:pPr eaLnBrk="1" hangingPunct="1"/>
            <a:r>
              <a:rPr lang="es-CL" altLang="es-CL" sz="16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ejemplo: peso, estatura, tiempo.</a:t>
            </a:r>
            <a:endParaRPr lang="es-CL" altLang="es-CL" sz="1600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4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83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Subtítulo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422687" y="188913"/>
            <a:ext cx="27304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b="1" u="none" dirty="0" smtClean="0">
                <a:solidFill>
                  <a:schemeClr val="accent1">
                    <a:lumMod val="25000"/>
                  </a:schemeClr>
                </a:solidFill>
              </a:rPr>
              <a:t>Tipos de frecuencias</a:t>
            </a:r>
          </a:p>
          <a:p>
            <a:pPr eaLnBrk="1" hangingPunct="1"/>
            <a:endParaRPr lang="es-ES" altLang="es-CL" sz="2000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2393" y="821324"/>
            <a:ext cx="7488831" cy="97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132" tIns="53958" rIns="57132" bIns="53958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hangingPunct="0">
              <a:buFont typeface="Arial" panose="020B0604020202020204" pitchFamily="34" charset="0"/>
              <a:buChar char="•"/>
            </a:pPr>
            <a:r>
              <a:rPr kumimoji="0" lang="es-CL" altLang="es-C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Frecuencia absoluta </a:t>
            </a:r>
            <a:r>
              <a:rPr lang="es-CL" altLang="es-CL" b="1" i="1" u="non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CL" altLang="es-CL" b="1" i="1" u="none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265113" eaLnBrk="0" hangingPunct="0"/>
            <a:r>
              <a:rPr lang="es-CL" alt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Número de veces que aparece un determinado dato en un estudio estadístico. Generalmente se le denomina solo “frecuencia”.</a:t>
            </a:r>
            <a:r>
              <a:rPr kumimoji="0" lang="es-CL" altLang="es-CL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                    </a:t>
            </a:r>
            <a:r>
              <a:rPr kumimoji="0" lang="es-CL" altLang="es-CL" sz="20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 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7769" y="2238936"/>
            <a:ext cx="7038077" cy="93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132" tIns="53958" rIns="57132" bIns="53958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hangingPunct="0">
              <a:buFont typeface="Arial" panose="020B0604020202020204" pitchFamily="34" charset="0"/>
              <a:buChar char="•"/>
            </a:pPr>
            <a:r>
              <a:rPr kumimoji="0" lang="es-CL" altLang="es-C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Frecuencia acumulada </a:t>
            </a:r>
            <a:r>
              <a:rPr lang="es-CL" altLang="es-CL" b="1" i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CL" altLang="es-CL" b="1" i="1" u="none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kumimoji="0" lang="es-CL" altLang="es-CL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eaLnBrk="0" hangingPunct="0"/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uma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las frecuencias absolutas de todos los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datos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inferiores o iguales al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valor considerado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kumimoji="0" lang="es-CL" altLang="es-CL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                 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15616" y="3860800"/>
            <a:ext cx="7488831" cy="93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7132" tIns="53958" rIns="57132" bIns="53958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 eaLnBrk="0" hangingPunct="0">
              <a:buFont typeface="Arial" panose="020B0604020202020204" pitchFamily="34" charset="0"/>
              <a:buChar char="•"/>
            </a:pPr>
            <a:r>
              <a:rPr kumimoji="0" lang="es-CL" altLang="es-C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Frecuencia relativa</a:t>
            </a:r>
            <a:endParaRPr kumimoji="0" lang="es-CL" altLang="es-CL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eaLnBrk="0" hangingPunct="0"/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Cociente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entre la frecuencia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absoluta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un determinado valor y el número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total de datos. También puede expresarse como porcentaje.</a:t>
            </a:r>
            <a:r>
              <a:rPr kumimoji="0" lang="es-CL" altLang="es-CL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     </a:t>
            </a:r>
          </a:p>
        </p:txBody>
      </p:sp>
    </p:spTree>
    <p:extLst>
      <p:ext uri="{BB962C8B-B14F-4D97-AF65-F5344CB8AC3E}">
        <p14:creationId xmlns:p14="http://schemas.microsoft.com/office/powerpoint/2010/main" val="18467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4" name="Text Box 280"/>
          <p:cNvSpPr txBox="1">
            <a:spLocks noChangeArrowheads="1"/>
          </p:cNvSpPr>
          <p:nvPr/>
        </p:nvSpPr>
        <p:spPr bwMode="auto">
          <a:xfrm>
            <a:off x="971600" y="190093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1800" b="1" u="none" dirty="0" smtClean="0">
                <a:solidFill>
                  <a:srgbClr val="FF0000"/>
                </a:solidFill>
                <a:latin typeface="Verdana" panose="020B0604030504040204" pitchFamily="34" charset="0"/>
              </a:rPr>
              <a:t>Ejemplo:</a:t>
            </a:r>
            <a:endParaRPr lang="es-ES" altLang="es-CL" sz="1800" b="1" u="none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39999" y="153451"/>
            <a:ext cx="61204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Temperaturas </a:t>
            </a:r>
            <a:r>
              <a:rPr lang="es-CL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mínimas registradas durante el mes de mayo en la ciudad de </a:t>
            </a:r>
            <a:r>
              <a:rPr lang="es-CL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Santiago: </a:t>
            </a:r>
            <a:endParaRPr lang="es-CL" sz="2000" u="non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249363"/>
            <a:ext cx="612775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653136"/>
            <a:ext cx="1584325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0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025835" y="260648"/>
            <a:ext cx="35461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b="1" u="none" dirty="0" smtClean="0">
                <a:solidFill>
                  <a:schemeClr val="accent1">
                    <a:lumMod val="25000"/>
                  </a:schemeClr>
                </a:solidFill>
              </a:rPr>
              <a:t>Distribución de frecuencias</a:t>
            </a:r>
            <a:endParaRPr lang="es-ES" altLang="es-CL" sz="2000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936287" y="724832"/>
            <a:ext cx="76682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distribución de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frecuencias es una representación (muchas veces en forma de tabla) de la muestra estadística, donde se asigna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cada </a:t>
            </a:r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dato </a:t>
            </a:r>
            <a:r>
              <a:rPr lang="es-CL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 frecuencia correspondiente. 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6525255" y="1560591"/>
            <a:ext cx="2121382" cy="472834"/>
            <a:chOff x="4451681" y="4036291"/>
            <a:chExt cx="2121382" cy="472834"/>
          </a:xfrm>
        </p:grpSpPr>
        <p:sp>
          <p:nvSpPr>
            <p:cNvPr id="11" name="10 Llamada rectangular redondeada"/>
            <p:cNvSpPr/>
            <p:nvPr/>
          </p:nvSpPr>
          <p:spPr>
            <a:xfrm>
              <a:off x="4451681" y="4036291"/>
              <a:ext cx="2121382" cy="472834"/>
            </a:xfrm>
            <a:prstGeom prst="wedgeRoundRectCallout">
              <a:avLst>
                <a:gd name="adj1" fmla="val -20485"/>
                <a:gd name="adj2" fmla="val 103117"/>
                <a:gd name="adj3" fmla="val 16667"/>
              </a:avLst>
            </a:prstGeom>
            <a:ln>
              <a:solidFill>
                <a:srgbClr val="CC006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u="none" dirty="0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458310" y="4070859"/>
              <a:ext cx="211475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CL" altLang="es-CL" sz="1600" u="none" dirty="0" smtClean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/>
                  <a:cs typeface="Arial" pitchFamily="34" charset="0"/>
                </a:rPr>
                <a:t>Tabla de frecuencias</a:t>
              </a:r>
              <a:endParaRPr lang="es-CL" altLang="es-CL" i="1" u="none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280"/>
          <p:cNvSpPr txBox="1">
            <a:spLocks noChangeArrowheads="1"/>
          </p:cNvSpPr>
          <p:nvPr/>
        </p:nvSpPr>
        <p:spPr bwMode="auto">
          <a:xfrm>
            <a:off x="827584" y="2391519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1800" b="1" u="none" dirty="0" smtClean="0">
                <a:solidFill>
                  <a:schemeClr val="accent1">
                    <a:lumMod val="25000"/>
                  </a:schemeClr>
                </a:solidFill>
                <a:latin typeface="Verdana" panose="020B0604030504040204" pitchFamily="34" charset="0"/>
              </a:rPr>
              <a:t>Ejemplo:</a:t>
            </a:r>
            <a:endParaRPr lang="es-ES" altLang="es-CL" sz="1800" b="1" u="none" dirty="0">
              <a:solidFill>
                <a:schemeClr val="accent1">
                  <a:lumMod val="2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64239" y="2753300"/>
            <a:ext cx="4535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Las temperaturas mínimas registradas durante el mes de mayo en la ciudad de Santiago son las siguientes: </a:t>
            </a: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403648" y="3801814"/>
            <a:ext cx="3852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10°, 10°,  7°, 5°, 4°, 5°, 10°, 7°, 4°, 4°, 5°, 5°, 5°, 3°, 7°, 4°, 4°, 5°, 6°, 8°, 6°, 4°, 5°, 1°, 4°, 5°, 7°, 8°, 6°, 4°, 5°</a:t>
            </a: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323807"/>
              </p:ext>
            </p:extLst>
          </p:nvPr>
        </p:nvGraphicFramePr>
        <p:xfrm>
          <a:off x="5760298" y="2443281"/>
          <a:ext cx="2771686" cy="39621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837"/>
                <a:gridCol w="1331849"/>
              </a:tblGrid>
              <a:tr h="365654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itchFamily="34" charset="0"/>
                          <a:cs typeface="Arial" pitchFamily="34" charset="0"/>
                        </a:rPr>
                        <a:t>Temperatura mínima</a:t>
                      </a:r>
                      <a:r>
                        <a:rPr lang="es-ES" sz="1600" baseline="0" dirty="0" smtClean="0">
                          <a:latin typeface="Arial" pitchFamily="34" charset="0"/>
                          <a:cs typeface="Arial" pitchFamily="34" charset="0"/>
                        </a:rPr>
                        <a:t> (°C)</a:t>
                      </a:r>
                      <a:endParaRPr lang="es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latin typeface="Arial" pitchFamily="34" charset="0"/>
                          <a:cs typeface="Arial" pitchFamily="34" charset="0"/>
                        </a:rPr>
                        <a:t>Frecuencia</a:t>
                      </a:r>
                      <a:endParaRPr lang="es-E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07" marB="4570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1°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1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2°</a:t>
                      </a:r>
                      <a:endParaRPr lang="es-CL" dirty="0"/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0</a:t>
                      </a:r>
                      <a:endParaRPr lang="es-CL" dirty="0"/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3°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1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4°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8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5°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9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6°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3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7°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+mn-lt"/>
                          <a:cs typeface="Arial" pitchFamily="34" charset="0"/>
                        </a:rPr>
                        <a:t>4</a:t>
                      </a:r>
                      <a:endParaRPr lang="es-ES" sz="1600" dirty="0">
                        <a:latin typeface="+mn-lt"/>
                        <a:cs typeface="Arial" pitchFamily="34" charset="0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8°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2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9°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0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10°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+mn-lt"/>
                        </a:rPr>
                        <a:t>3</a:t>
                      </a:r>
                      <a:endParaRPr lang="es-CL" sz="1600" dirty="0">
                        <a:latin typeface="+mn-lt"/>
                      </a:endParaRPr>
                    </a:p>
                  </a:txBody>
                  <a:tcPr marL="91430" marR="91430" marT="45707" marB="4570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50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137"/>
            <a:ext cx="9143999" cy="694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0"/>
            <a:ext cx="7776864" cy="66693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4" name="Text Box 280"/>
          <p:cNvSpPr txBox="1">
            <a:spLocks noChangeArrowheads="1"/>
          </p:cNvSpPr>
          <p:nvPr/>
        </p:nvSpPr>
        <p:spPr bwMode="auto">
          <a:xfrm>
            <a:off x="870707" y="1532691"/>
            <a:ext cx="1655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MX" altLang="es-CL" sz="1800" b="1" u="none" dirty="0" smtClean="0">
                <a:solidFill>
                  <a:srgbClr val="FF0000"/>
                </a:solidFill>
                <a:latin typeface="Verdana" panose="020B0604030504040204" pitchFamily="34" charset="0"/>
              </a:rPr>
              <a:t>Ejemplo</a:t>
            </a:r>
            <a:r>
              <a:rPr lang="es-MX" altLang="es-CL" sz="1800" b="1" u="none" dirty="0" smtClean="0">
                <a:solidFill>
                  <a:srgbClr val="7CB400"/>
                </a:solidFill>
                <a:latin typeface="Verdana" panose="020B0604030504040204" pitchFamily="34" charset="0"/>
              </a:rPr>
              <a:t>:</a:t>
            </a:r>
            <a:endParaRPr lang="es-ES" altLang="es-CL" sz="1800" b="1" u="none" dirty="0">
              <a:solidFill>
                <a:srgbClr val="7CB4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07362" y="1894472"/>
            <a:ext cx="67320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Los datos del ejemplo anterior se representan gráficamente de la siguiente manera: </a:t>
            </a:r>
            <a:endParaRPr lang="es-CL" u="non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557433"/>
              </p:ext>
            </p:extLst>
          </p:nvPr>
        </p:nvGraphicFramePr>
        <p:xfrm>
          <a:off x="2843808" y="2852936"/>
          <a:ext cx="5040560" cy="3264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906267" y="308555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2000" b="1" u="none" dirty="0" smtClean="0">
                <a:solidFill>
                  <a:schemeClr val="accent1">
                    <a:lumMod val="25000"/>
                  </a:schemeClr>
                </a:solidFill>
              </a:rPr>
              <a:t>Gráfico de barras</a:t>
            </a:r>
            <a:endParaRPr lang="es-ES" altLang="es-CL" sz="2000" b="1" u="none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06267" y="681134"/>
            <a:ext cx="6661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u="none" dirty="0">
                <a:solidFill>
                  <a:srgbClr val="000000">
                    <a:lumMod val="85000"/>
                    <a:lumOff val="15000"/>
                  </a:srgbClr>
                </a:solidFill>
              </a:rPr>
              <a:t>Se utiliza para </a:t>
            </a:r>
            <a:r>
              <a:rPr lang="es-CL" u="none" dirty="0" smtClean="0">
                <a:solidFill>
                  <a:srgbClr val="000000">
                    <a:lumMod val="85000"/>
                    <a:lumOff val="15000"/>
                  </a:srgbClr>
                </a:solidFill>
              </a:rPr>
              <a:t>presentar </a:t>
            </a:r>
            <a:r>
              <a:rPr lang="es-CL" u="none" dirty="0">
                <a:solidFill>
                  <a:srgbClr val="000000">
                    <a:lumMod val="85000"/>
                    <a:lumOff val="15000"/>
                  </a:srgbClr>
                </a:solidFill>
              </a:rPr>
              <a:t>datos cualitativos o datos cuantitativos de tipo discreto.</a:t>
            </a:r>
          </a:p>
        </p:txBody>
      </p:sp>
    </p:spTree>
    <p:extLst>
      <p:ext uri="{BB962C8B-B14F-4D97-AF65-F5344CB8AC3E}">
        <p14:creationId xmlns:p14="http://schemas.microsoft.com/office/powerpoint/2010/main" val="379567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Graphic spid="6" grpId="0">
        <p:bldAsOne/>
      </p:bldGraphic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965</Words>
  <Application>Microsoft Office PowerPoint</Application>
  <PresentationFormat>Presentación en pantalla (4:3)</PresentationFormat>
  <Paragraphs>206</Paragraphs>
  <Slides>14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Beatriz Muñoz Rojo</cp:lastModifiedBy>
  <cp:revision>24</cp:revision>
  <dcterms:created xsi:type="dcterms:W3CDTF">2020-03-18T13:31:39Z</dcterms:created>
  <dcterms:modified xsi:type="dcterms:W3CDTF">2020-04-03T04:06:09Z</dcterms:modified>
</cp:coreProperties>
</file>