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5" r:id="rId6"/>
    <p:sldId id="266" r:id="rId7"/>
    <p:sldId id="267" r:id="rId8"/>
    <p:sldId id="277" r:id="rId9"/>
    <p:sldId id="276" r:id="rId10"/>
    <p:sldId id="268" r:id="rId11"/>
    <p:sldId id="275" r:id="rId12"/>
    <p:sldId id="272" r:id="rId13"/>
    <p:sldId id="278" r:id="rId14"/>
    <p:sldId id="270" r:id="rId15"/>
    <p:sldId id="279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8141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64718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48453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58491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1177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4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27815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30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21634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71014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98840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F39342-7A75-486C-BA8E-D9ED0B3AF764}" type="datetimeFigureOut">
              <a:rPr lang="es-CL" smtClean="0"/>
              <a:t>22-03-2020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EF93B-D1D0-46F8-91BB-0BDE32B9E03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34484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gQYVD0f2SH4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s://www.youtube.com/watch?v=pqnyMmT8nc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Qllizy5Gb8" TargetMode="External"/><Relationship Id="rId5" Type="http://schemas.openxmlformats.org/officeDocument/2006/relationships/hyperlink" Target="https://www.youtube.com/watch?v=s4hrxXz5ln4" TargetMode="External"/><Relationship Id="rId4" Type="http://schemas.openxmlformats.org/officeDocument/2006/relationships/hyperlink" Target="https://www.youtube.com/watch?v=FLW-7U3BsVE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0" y="0"/>
            <a:ext cx="12179380" cy="6858000"/>
          </a:xfrm>
          <a:prstGeom prst="rect">
            <a:avLst/>
          </a:prstGeom>
        </p:spPr>
      </p:pic>
      <p:pic>
        <p:nvPicPr>
          <p:cNvPr id="5" name="Imagen 4"/>
          <p:cNvPicPr/>
          <p:nvPr/>
        </p:nvPicPr>
        <p:blipFill>
          <a:blip r:embed="rId3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635" y="656744"/>
            <a:ext cx="942456" cy="1013609"/>
          </a:xfrm>
          <a:prstGeom prst="rect">
            <a:avLst/>
          </a:prstGeom>
          <a:noFill/>
        </p:spPr>
      </p:pic>
      <p:sp>
        <p:nvSpPr>
          <p:cNvPr id="6" name="CuadroTexto 5"/>
          <p:cNvSpPr txBox="1"/>
          <p:nvPr/>
        </p:nvSpPr>
        <p:spPr>
          <a:xfrm>
            <a:off x="2309091" y="695116"/>
            <a:ext cx="356523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b="1" dirty="0"/>
              <a:t>Liceo Andrés Bello A-94</a:t>
            </a:r>
          </a:p>
          <a:p>
            <a:r>
              <a:rPr lang="es-CL" b="1" dirty="0"/>
              <a:t>Departamento de Matemática</a:t>
            </a:r>
          </a:p>
          <a:p>
            <a:r>
              <a:rPr lang="es-ES" b="1" dirty="0"/>
              <a:t>Prof. Nancy Miranda D.</a:t>
            </a:r>
            <a:endParaRPr lang="es-CL" b="1" dirty="0"/>
          </a:p>
        </p:txBody>
      </p:sp>
      <p:sp>
        <p:nvSpPr>
          <p:cNvPr id="7" name="Rectángulo 6"/>
          <p:cNvSpPr/>
          <p:nvPr/>
        </p:nvSpPr>
        <p:spPr>
          <a:xfrm>
            <a:off x="820345" y="3699502"/>
            <a:ext cx="719974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2800" dirty="0">
                <a:latin typeface="Arial Rounded MT Bold" panose="020F0704030504030204" pitchFamily="34" charset="0"/>
              </a:rPr>
              <a:t>UNIDAD CERO</a:t>
            </a:r>
            <a:r>
              <a:rPr lang="es-CL" sz="2800" dirty="0" smtClean="0">
                <a:latin typeface="Arial Rounded MT Bold" panose="020F0704030504030204" pitchFamily="34" charset="0"/>
              </a:rPr>
              <a:t>: ECUACIONES LINEALES</a:t>
            </a:r>
            <a:endParaRPr lang="es-CL" sz="2800" dirty="0">
              <a:latin typeface="Arial Rounded MT Bold" panose="020F07040305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882073" y="4723632"/>
            <a:ext cx="402647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CL" sz="2800" b="1" dirty="0" smtClean="0"/>
              <a:t>Nivel: Primero Medio</a:t>
            </a:r>
            <a:endParaRPr lang="es-CL" sz="28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7931" y="2891466"/>
            <a:ext cx="2518596" cy="3076905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782296" y="1823855"/>
            <a:ext cx="5315522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CL" sz="6000" b="1" dirty="0" smtClean="0">
                <a:ln w="9525">
                  <a:solidFill>
                    <a:schemeClr val="bg2">
                      <a:lumMod val="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TRABAJO N° 2</a:t>
            </a:r>
            <a:endParaRPr lang="es-CL" sz="6000" dirty="0">
              <a:ln w="9525">
                <a:solidFill>
                  <a:schemeClr val="bg2">
                    <a:lumMod val="10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0408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3" y="-4763"/>
            <a:ext cx="12392025" cy="6867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6" y="1783511"/>
            <a:ext cx="9044709" cy="4526674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782618" y="535709"/>
            <a:ext cx="803563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Arial Rounded MT Bold" panose="020F0704030504030204" pitchFamily="34" charset="0"/>
              </a:rPr>
              <a:t>2) El perímetro del triángulo es de 36    </a:t>
            </a:r>
          </a:p>
          <a:p>
            <a:r>
              <a:rPr lang="es-CL" sz="3200" dirty="0">
                <a:latin typeface="Arial Rounded MT Bold" panose="020F0704030504030204" pitchFamily="34" charset="0"/>
              </a:rPr>
              <a:t> </a:t>
            </a:r>
            <a:r>
              <a:rPr lang="es-CL" sz="3200" dirty="0" smtClean="0">
                <a:latin typeface="Arial Rounded MT Bold" panose="020F0704030504030204" pitchFamily="34" charset="0"/>
              </a:rPr>
              <a:t>    cm ¿cuánto mide x?</a:t>
            </a:r>
            <a:endParaRPr lang="es-CL" sz="3200" dirty="0">
              <a:latin typeface="Arial Rounded MT Bold" panose="020F07040305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434508" y="5965864"/>
            <a:ext cx="25642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Respuesta al final del PPT</a:t>
            </a:r>
          </a:p>
        </p:txBody>
      </p:sp>
    </p:spTree>
    <p:extLst>
      <p:ext uri="{BB962C8B-B14F-4D97-AF65-F5344CB8AC3E}">
        <p14:creationId xmlns:p14="http://schemas.microsoft.com/office/powerpoint/2010/main" val="25742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0013" y="-4763"/>
            <a:ext cx="12392025" cy="68675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331" y="2264206"/>
            <a:ext cx="6134100" cy="35433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1930399" y="694421"/>
            <a:ext cx="82942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3600" dirty="0" smtClean="0">
                <a:latin typeface="Arial Rounded MT Bold" panose="020F0704030504030204" pitchFamily="34" charset="0"/>
              </a:rPr>
              <a:t>3) Si el </a:t>
            </a:r>
            <a:r>
              <a:rPr lang="es-CL" sz="3600" dirty="0">
                <a:latin typeface="Arial Rounded MT Bold" panose="020F0704030504030204" pitchFamily="34" charset="0"/>
              </a:rPr>
              <a:t>perímetro del </a:t>
            </a:r>
            <a:r>
              <a:rPr lang="es-CL" sz="3600" dirty="0" smtClean="0">
                <a:latin typeface="Arial Rounded MT Bold" panose="020F0704030504030204" pitchFamily="34" charset="0"/>
              </a:rPr>
              <a:t>trapecio </a:t>
            </a:r>
            <a:r>
              <a:rPr lang="es-CL" sz="3600" dirty="0">
                <a:latin typeface="Arial Rounded MT Bold" panose="020F0704030504030204" pitchFamily="34" charset="0"/>
              </a:rPr>
              <a:t>es de </a:t>
            </a:r>
            <a:endParaRPr lang="es-CL" sz="3600" dirty="0" smtClean="0">
              <a:latin typeface="Arial Rounded MT Bold" panose="020F0704030504030204" pitchFamily="34" charset="0"/>
            </a:endParaRPr>
          </a:p>
          <a:p>
            <a:r>
              <a:rPr lang="es-CL" sz="3600" dirty="0">
                <a:latin typeface="Arial Rounded MT Bold" panose="020F0704030504030204" pitchFamily="34" charset="0"/>
              </a:rPr>
              <a:t> </a:t>
            </a:r>
            <a:r>
              <a:rPr lang="es-CL" sz="3600" dirty="0" smtClean="0">
                <a:latin typeface="Arial Rounded MT Bold" panose="020F0704030504030204" pitchFamily="34" charset="0"/>
              </a:rPr>
              <a:t>   49 </a:t>
            </a:r>
            <a:r>
              <a:rPr lang="es-CL" sz="3600" dirty="0">
                <a:latin typeface="Arial Rounded MT Bold" panose="020F0704030504030204" pitchFamily="34" charset="0"/>
              </a:rPr>
              <a:t>cm ¿cuánto mide </a:t>
            </a:r>
            <a:r>
              <a:rPr lang="es-CL" sz="3600" dirty="0" smtClean="0">
                <a:latin typeface="Arial Rounded MT Bold" panose="020F0704030504030204" pitchFamily="34" charset="0"/>
              </a:rPr>
              <a:t>m?</a:t>
            </a:r>
            <a:endParaRPr lang="es-CL" sz="3600" dirty="0">
              <a:latin typeface="Arial Rounded MT Bold" panose="020F0704030504030204" pitchFamily="34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660362" y="5807506"/>
            <a:ext cx="256429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CL" dirty="0"/>
              <a:t>Respuesta al final del PPT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10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844"/>
            <a:ext cx="12192000" cy="70294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736436" y="881063"/>
            <a:ext cx="4719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latin typeface="Arial Rounded MT Bold" panose="020F0704030504030204" pitchFamily="34" charset="0"/>
              </a:rPr>
              <a:t>Respuestas</a:t>
            </a:r>
            <a:r>
              <a:rPr lang="es-CL" dirty="0" smtClean="0"/>
              <a:t>:</a:t>
            </a:r>
            <a:endParaRPr lang="es-CL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1188" y="1753394"/>
            <a:ext cx="7153275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9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"/>
            <a:ext cx="12192000" cy="7029450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7517" y="1078995"/>
            <a:ext cx="4486275" cy="432435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78995"/>
            <a:ext cx="4781550" cy="4248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72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3993" y="0"/>
            <a:ext cx="12858750" cy="7000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061" y="607541"/>
            <a:ext cx="6944158" cy="136308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339274" y="2213041"/>
            <a:ext cx="107603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u="sng" dirty="0">
                <a:hlinkClick r:id="rId4"/>
              </a:rPr>
              <a:t>https://www.youtube.com/watch?v=FLW-7U3BsVE</a:t>
            </a:r>
            <a:r>
              <a:rPr lang="es-CL" dirty="0"/>
              <a:t>  clase para saber por qué se pasa restando o </a:t>
            </a:r>
            <a:r>
              <a:rPr lang="es-CL" dirty="0" smtClean="0"/>
              <a:t>sumando</a:t>
            </a:r>
          </a:p>
          <a:p>
            <a:endParaRPr lang="es-CL" dirty="0"/>
          </a:p>
          <a:p>
            <a:r>
              <a:rPr lang="es-CL" u="sng" dirty="0">
                <a:hlinkClick r:id="rId5"/>
              </a:rPr>
              <a:t>https://www.youtube.com/watch?v=s4hrxXz5ln4</a:t>
            </a:r>
            <a:r>
              <a:rPr lang="es-CL" dirty="0"/>
              <a:t>  Cómo despejar x en el orden </a:t>
            </a:r>
            <a:r>
              <a:rPr lang="es-CL" dirty="0" smtClean="0"/>
              <a:t>correcto</a:t>
            </a:r>
          </a:p>
          <a:p>
            <a:endParaRPr lang="es-CL" dirty="0"/>
          </a:p>
          <a:p>
            <a:r>
              <a:rPr lang="es-CL" u="sng" dirty="0">
                <a:hlinkClick r:id="rId6"/>
              </a:rPr>
              <a:t>https://www.youtube.com/watch?v=QQllizy5Gb8</a:t>
            </a:r>
            <a:r>
              <a:rPr lang="es-CL" dirty="0"/>
              <a:t>  Cómo eliminar </a:t>
            </a:r>
            <a:r>
              <a:rPr lang="es-CL" dirty="0" smtClean="0"/>
              <a:t>paréntesis</a:t>
            </a:r>
          </a:p>
          <a:p>
            <a:endParaRPr lang="es-CL" dirty="0"/>
          </a:p>
          <a:p>
            <a:r>
              <a:rPr lang="es-CL" u="sng" dirty="0">
                <a:hlinkClick r:id="rId7"/>
              </a:rPr>
              <a:t>https://www.youtube.com/watch?v=pqnyMmT8ncg</a:t>
            </a:r>
            <a:r>
              <a:rPr lang="es-CL" dirty="0"/>
              <a:t> Ecuaciones con fracciones fáciles (usa MCM</a:t>
            </a:r>
            <a:r>
              <a:rPr lang="es-CL" dirty="0" smtClean="0"/>
              <a:t>)</a:t>
            </a:r>
          </a:p>
          <a:p>
            <a:endParaRPr lang="es-CL" dirty="0"/>
          </a:p>
          <a:p>
            <a:r>
              <a:rPr lang="es-CL" u="sng" dirty="0">
                <a:hlinkClick r:id="rId8"/>
              </a:rPr>
              <a:t>https://www.youtube.com/watch?v=gQYVD0f2SH4</a:t>
            </a:r>
            <a:r>
              <a:rPr lang="es-CL" dirty="0"/>
              <a:t>  Ecuaciones con fracciones (usa MCM)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9844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979" y="0"/>
            <a:ext cx="12041621" cy="66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50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1600" y="0"/>
            <a:ext cx="12293600" cy="7038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1682" y="1893093"/>
            <a:ext cx="3670827" cy="3526559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587933" y="536902"/>
            <a:ext cx="94887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Arial Rounded MT Bold" panose="020F0704030504030204" pitchFamily="34" charset="0"/>
              </a:rPr>
              <a:t>Recordemos, las ecuaciones lineales son como una balanza en perfecto equilibrio, lo que esta a la derecha vale lo mismo que aquello que está a la izquierda. </a:t>
            </a:r>
            <a:endParaRPr lang="es-CL" sz="2400" b="1" dirty="0">
              <a:latin typeface="Arial Rounded MT Bold" panose="020F07040305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412509" y="1939636"/>
            <a:ext cx="61883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dirty="0" smtClean="0">
                <a:latin typeface="Arial Rounded MT Bold" panose="020F0704030504030204" pitchFamily="34" charset="0"/>
              </a:rPr>
              <a:t>Pero como no podemos sumar o restar elementos distintos, por ejemplo: dos zapatos más tres manzanas, debemos dejar a la izquierda o derecha las letras (variables) y al otro lado los números.</a:t>
            </a:r>
            <a:endParaRPr lang="es-CL" sz="2400" dirty="0">
              <a:latin typeface="Arial Rounded MT Bold" panose="020F070403050403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676899" y="3967022"/>
            <a:ext cx="4316846" cy="1843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+ 2 = 5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 = 5 – 2</a:t>
            </a:r>
          </a:p>
          <a:p>
            <a:r>
              <a:rPr lang="es-CL" sz="3200" dirty="0">
                <a:latin typeface="Arial Rounded MT Bold" panose="020F0704030504030204" pitchFamily="34" charset="0"/>
                <a:ea typeface="Calibri" panose="020F0502020204030204" pitchFamily="34" charset="0"/>
              </a:rPr>
              <a:t>X = 3</a:t>
            </a:r>
            <a:endParaRPr lang="es-CL" sz="3200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89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95200" cy="69246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423" y="1290979"/>
            <a:ext cx="6419850" cy="374332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7366108" y="2322976"/>
            <a:ext cx="4715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Eliminamos los paréntesis</a:t>
            </a:r>
            <a:endParaRPr lang="es-CL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7301273" y="3129281"/>
            <a:ext cx="3301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Dejamos variables a un lado y números al otro</a:t>
            </a:r>
            <a:endParaRPr lang="es-CL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0316" y="4954369"/>
            <a:ext cx="1393104" cy="1271558"/>
          </a:xfrm>
          <a:prstGeom prst="rect">
            <a:avLst/>
          </a:prstGeom>
        </p:spPr>
      </p:pic>
      <p:sp>
        <p:nvSpPr>
          <p:cNvPr id="10" name="CuadroTexto 9"/>
          <p:cNvSpPr txBox="1"/>
          <p:nvPr/>
        </p:nvSpPr>
        <p:spPr>
          <a:xfrm>
            <a:off x="3103420" y="5148664"/>
            <a:ext cx="8654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Redujimos términos semejantes y Listo!!!</a:t>
            </a:r>
            <a:endParaRPr lang="es-CL" sz="3600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923635" y="435785"/>
            <a:ext cx="84512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000" dirty="0" smtClean="0">
                <a:latin typeface="Corbel" panose="020B0503020204020204" pitchFamily="34" charset="0"/>
              </a:rPr>
              <a:t>EJEMPLO DE RESOLUCIÓN:</a:t>
            </a:r>
            <a:endParaRPr lang="es-CL" sz="4000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4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568" y="780653"/>
            <a:ext cx="3857625" cy="96202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4868" y="1991519"/>
            <a:ext cx="4838700" cy="4019550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6918037" y="2226576"/>
            <a:ext cx="3546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Una roja más una verde pesan 8 kg entre las dos</a:t>
            </a:r>
            <a:endParaRPr lang="es-CL" b="1" dirty="0"/>
          </a:p>
        </p:txBody>
      </p:sp>
      <p:sp>
        <p:nvSpPr>
          <p:cNvPr id="12" name="CuadroTexto 11"/>
          <p:cNvSpPr txBox="1"/>
          <p:nvPr/>
        </p:nvSpPr>
        <p:spPr>
          <a:xfrm>
            <a:off x="6918037" y="3465651"/>
            <a:ext cx="38977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Ya sabemos que una </a:t>
            </a:r>
            <a:r>
              <a:rPr lang="es-CL" b="1" dirty="0"/>
              <a:t>roja más una verde pesan 8 </a:t>
            </a:r>
            <a:r>
              <a:rPr lang="es-CL" b="1" dirty="0" smtClean="0"/>
              <a:t>kg, entonces la azul pesa lo que falta para 15 kg, es decir 7 kg</a:t>
            </a:r>
            <a:endParaRPr lang="es-CL" b="1" dirty="0"/>
          </a:p>
          <a:p>
            <a:r>
              <a:rPr lang="es-CL" dirty="0" smtClean="0"/>
              <a:t> </a:t>
            </a:r>
            <a:endParaRPr lang="es-CL" dirty="0"/>
          </a:p>
        </p:txBody>
      </p:sp>
      <p:sp>
        <p:nvSpPr>
          <p:cNvPr id="13" name="CuadroTexto 12"/>
          <p:cNvSpPr txBox="1"/>
          <p:nvPr/>
        </p:nvSpPr>
        <p:spPr>
          <a:xfrm>
            <a:off x="7010399" y="4993461"/>
            <a:ext cx="39808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 smtClean="0"/>
              <a:t>La azul pesa 7 kg, restamos y tenemos que la verde pesa 3 kg, luego la roja pesa 5 kg</a:t>
            </a:r>
            <a:endParaRPr lang="es-CL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1468582" y="2373745"/>
            <a:ext cx="378691" cy="368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L" dirty="0"/>
          </a:p>
        </p:txBody>
      </p:sp>
      <p:sp>
        <p:nvSpPr>
          <p:cNvPr id="15" name="CuadroTexto 14"/>
          <p:cNvSpPr txBox="1"/>
          <p:nvPr/>
        </p:nvSpPr>
        <p:spPr>
          <a:xfrm>
            <a:off x="1657927" y="804139"/>
            <a:ext cx="4904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s-CL" sz="2000" b="1" dirty="0" smtClean="0"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Ejemplo de aplicación de una  ecuación lineal </a:t>
            </a:r>
            <a:endParaRPr lang="es-CL" sz="2000" b="1" dirty="0"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2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6238" y="-95250"/>
            <a:ext cx="12944475" cy="70485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317" y="573664"/>
            <a:ext cx="7614228" cy="5710671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7303510" y="5915003"/>
            <a:ext cx="427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 smtClean="0"/>
              <a:t>Respuesta al final del PPT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830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1687" y="0"/>
            <a:ext cx="12495357" cy="713422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7246" y="2169149"/>
            <a:ext cx="6301928" cy="330418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847991" y="871518"/>
            <a:ext cx="863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800" b="1" dirty="0" smtClean="0">
                <a:solidFill>
                  <a:schemeClr val="accent5">
                    <a:lumMod val="50000"/>
                  </a:schemeClr>
                </a:solidFill>
              </a:rPr>
              <a:t>Mira este ejemplo, escribe la ecuación en forma algebraica y resuelve:</a:t>
            </a:r>
            <a:endParaRPr lang="es-CL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33375" y="-142875"/>
            <a:ext cx="12858750" cy="7000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53" y="1283133"/>
            <a:ext cx="11952443" cy="4286394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1228437" y="382802"/>
            <a:ext cx="3786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600" b="1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latin typeface="Arial Rounded MT Bold" panose="020F0704030504030204" pitchFamily="34" charset="0"/>
              </a:rPr>
              <a:t>SOLUCIÓN:</a:t>
            </a:r>
            <a:endParaRPr lang="es-CL" sz="3600" b="1" dirty="0">
              <a:ln w="22225">
                <a:solidFill>
                  <a:schemeClr val="tx1"/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31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43725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1468583" y="2347868"/>
            <a:ext cx="10092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3200" b="1" dirty="0" smtClean="0"/>
              <a:t>Procedemos del mismo modo, las fracciones se operan de </a:t>
            </a:r>
          </a:p>
          <a:p>
            <a:r>
              <a:rPr lang="es-CL" sz="3200" b="1" dirty="0" smtClean="0"/>
              <a:t>manera ya conocida, es decir sumas y restas igualamos </a:t>
            </a:r>
          </a:p>
          <a:p>
            <a:r>
              <a:rPr lang="es-CL" sz="3200" b="1" dirty="0"/>
              <a:t>d</a:t>
            </a:r>
            <a:r>
              <a:rPr lang="es-CL" sz="3200" b="1" dirty="0" smtClean="0"/>
              <a:t>enominadores (si tu utilizas otro método está bien)</a:t>
            </a:r>
            <a:endParaRPr lang="es-CL" sz="32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6927" y="4122141"/>
            <a:ext cx="3963402" cy="1926035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7128" y="644213"/>
            <a:ext cx="9236362" cy="1327772"/>
          </a:xfrm>
          <a:prstGeom prst="rect">
            <a:avLst/>
          </a:prstGeom>
        </p:spPr>
      </p:pic>
      <p:sp>
        <p:nvSpPr>
          <p:cNvPr id="11" name="CuadroTexto 10"/>
          <p:cNvSpPr txBox="1"/>
          <p:nvPr/>
        </p:nvSpPr>
        <p:spPr>
          <a:xfrm>
            <a:off x="1764145" y="4128845"/>
            <a:ext cx="24845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4400" b="1" dirty="0" smtClean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</a:rPr>
              <a:t>Ejemplo:</a:t>
            </a:r>
            <a:endParaRPr lang="es-CL" sz="44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9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70389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27906"/>
            <a:ext cx="1088707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433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344</Words>
  <Application>Microsoft Office PowerPoint</Application>
  <PresentationFormat>Panorámica</PresentationFormat>
  <Paragraphs>43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Comic Sans MS</vt:lpstr>
      <vt:lpstr>Corbel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Guillermo</dc:creator>
  <cp:lastModifiedBy>Guillermo</cp:lastModifiedBy>
  <cp:revision>33</cp:revision>
  <dcterms:created xsi:type="dcterms:W3CDTF">2020-03-22T19:19:02Z</dcterms:created>
  <dcterms:modified xsi:type="dcterms:W3CDTF">2020-03-23T01:47:43Z</dcterms:modified>
</cp:coreProperties>
</file>