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66" r:id="rId7"/>
    <p:sldId id="267" r:id="rId8"/>
    <p:sldId id="277" r:id="rId9"/>
    <p:sldId id="276" r:id="rId10"/>
    <p:sldId id="268" r:id="rId11"/>
    <p:sldId id="275" r:id="rId12"/>
    <p:sldId id="272" r:id="rId13"/>
    <p:sldId id="278" r:id="rId14"/>
    <p:sldId id="270" r:id="rId15"/>
    <p:sldId id="279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814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71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845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849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117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45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781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0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163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101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884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39342-7A75-486C-BA8E-D9ED0B3AF764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48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QYVD0f2SH4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www.youtube.com/watch?v=pqnyMmT8nc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Qllizy5Gb8" TargetMode="External"/><Relationship Id="rId5" Type="http://schemas.openxmlformats.org/officeDocument/2006/relationships/hyperlink" Target="https://www.youtube.com/watch?v=s4hrxXz5ln4" TargetMode="External"/><Relationship Id="rId4" Type="http://schemas.openxmlformats.org/officeDocument/2006/relationships/hyperlink" Target="https://www.youtube.com/watch?v=FLW-7U3BsV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" y="-11579"/>
            <a:ext cx="12179380" cy="685800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757970"/>
            <a:ext cx="896274" cy="997661"/>
          </a:xfrm>
          <a:prstGeom prst="rect">
            <a:avLst/>
          </a:prstGeom>
          <a:noFill/>
        </p:spPr>
      </p:pic>
      <p:sp>
        <p:nvSpPr>
          <p:cNvPr id="6" name="CuadroTexto 5"/>
          <p:cNvSpPr txBox="1"/>
          <p:nvPr/>
        </p:nvSpPr>
        <p:spPr>
          <a:xfrm>
            <a:off x="1727547" y="757970"/>
            <a:ext cx="356523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b="1" dirty="0"/>
              <a:t>Liceo Andrés Bello A-94</a:t>
            </a:r>
          </a:p>
          <a:p>
            <a:r>
              <a:rPr lang="es-CL" b="1" dirty="0"/>
              <a:t>Departamento de Matemática</a:t>
            </a:r>
          </a:p>
          <a:p>
            <a:r>
              <a:rPr lang="es-ES" b="1" dirty="0"/>
              <a:t>Prof. Nancy Miranda D.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617046" y="3063956"/>
            <a:ext cx="47400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</a:rPr>
              <a:t>UNIDAD CERO</a:t>
            </a:r>
            <a:r>
              <a:rPr lang="es-CL" sz="2800" dirty="0" smtClean="0">
                <a:latin typeface="Arial Rounded MT Bold" panose="020F0704030504030204" pitchFamily="34" charset="0"/>
              </a:rPr>
              <a:t>: </a:t>
            </a:r>
          </a:p>
          <a:p>
            <a:r>
              <a:rPr lang="es-CL" sz="2800" dirty="0" smtClean="0">
                <a:latin typeface="Arial Rounded MT Bold" panose="020F0704030504030204" pitchFamily="34" charset="0"/>
              </a:rPr>
              <a:t>ECUACIONES LINEALES</a:t>
            </a:r>
            <a:endParaRPr lang="es-CL" sz="2800" dirty="0">
              <a:latin typeface="Arial Rounded MT Bold" panose="020F07040305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17045" y="4731435"/>
            <a:ext cx="4114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3200" b="1" dirty="0" smtClean="0"/>
              <a:t>Nivel: Segundo Medio</a:t>
            </a:r>
            <a:endParaRPr lang="es-CL" sz="32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3782296" y="1823855"/>
            <a:ext cx="531552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6000" b="1" dirty="0" smtClean="0">
                <a:ln w="95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TRABAJO N</a:t>
            </a:r>
            <a:r>
              <a:rPr lang="es-CL" sz="6000" b="1" smtClean="0">
                <a:ln w="95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° </a:t>
            </a:r>
            <a:r>
              <a:rPr lang="es-CL" sz="6000" b="1" smtClean="0">
                <a:ln w="95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s-CL" sz="6000" dirty="0">
              <a:ln w="95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328" y="2839518"/>
            <a:ext cx="5764645" cy="359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3" y="-4763"/>
            <a:ext cx="12392025" cy="68675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6" y="1783511"/>
            <a:ext cx="9044709" cy="452667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82618" y="535709"/>
            <a:ext cx="8035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Arial Rounded MT Bold" panose="020F0704030504030204" pitchFamily="34" charset="0"/>
              </a:rPr>
              <a:t>2) El perímetro del triángulo es de 36    </a:t>
            </a:r>
          </a:p>
          <a:p>
            <a:r>
              <a:rPr lang="es-CL" sz="3200" dirty="0">
                <a:latin typeface="Arial Rounded MT Bold" panose="020F0704030504030204" pitchFamily="34" charset="0"/>
              </a:rPr>
              <a:t> </a:t>
            </a:r>
            <a:r>
              <a:rPr lang="es-CL" sz="3200" dirty="0" smtClean="0">
                <a:latin typeface="Arial Rounded MT Bold" panose="020F0704030504030204" pitchFamily="34" charset="0"/>
              </a:rPr>
              <a:t>    cm ¿cuánto mide x?</a:t>
            </a:r>
            <a:endParaRPr lang="es-CL" sz="3200" dirty="0">
              <a:latin typeface="Arial Rounded MT Bold" panose="020F07040305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434508" y="5965864"/>
            <a:ext cx="2564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Respuesta al final del PPT</a:t>
            </a:r>
          </a:p>
        </p:txBody>
      </p:sp>
    </p:spTree>
    <p:extLst>
      <p:ext uri="{BB962C8B-B14F-4D97-AF65-F5344CB8AC3E}">
        <p14:creationId xmlns:p14="http://schemas.microsoft.com/office/powerpoint/2010/main" val="2574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3" y="-4763"/>
            <a:ext cx="12392025" cy="68675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331" y="2264206"/>
            <a:ext cx="6134100" cy="35433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30399" y="694421"/>
            <a:ext cx="8294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dirty="0" smtClean="0">
                <a:latin typeface="Arial Rounded MT Bold" panose="020F0704030504030204" pitchFamily="34" charset="0"/>
              </a:rPr>
              <a:t>3) Si el </a:t>
            </a:r>
            <a:r>
              <a:rPr lang="es-CL" sz="3600" dirty="0">
                <a:latin typeface="Arial Rounded MT Bold" panose="020F0704030504030204" pitchFamily="34" charset="0"/>
              </a:rPr>
              <a:t>perímetro del </a:t>
            </a:r>
            <a:r>
              <a:rPr lang="es-CL" sz="3600" dirty="0" smtClean="0">
                <a:latin typeface="Arial Rounded MT Bold" panose="020F0704030504030204" pitchFamily="34" charset="0"/>
              </a:rPr>
              <a:t>trapecio </a:t>
            </a:r>
            <a:r>
              <a:rPr lang="es-CL" sz="3600" dirty="0">
                <a:latin typeface="Arial Rounded MT Bold" panose="020F0704030504030204" pitchFamily="34" charset="0"/>
              </a:rPr>
              <a:t>es de </a:t>
            </a:r>
            <a:endParaRPr lang="es-CL" sz="3600" dirty="0" smtClean="0">
              <a:latin typeface="Arial Rounded MT Bold" panose="020F0704030504030204" pitchFamily="34" charset="0"/>
            </a:endParaRPr>
          </a:p>
          <a:p>
            <a:r>
              <a:rPr lang="es-CL" sz="3600" dirty="0">
                <a:latin typeface="Arial Rounded MT Bold" panose="020F0704030504030204" pitchFamily="34" charset="0"/>
              </a:rPr>
              <a:t> </a:t>
            </a:r>
            <a:r>
              <a:rPr lang="es-CL" sz="3600" dirty="0" smtClean="0">
                <a:latin typeface="Arial Rounded MT Bold" panose="020F0704030504030204" pitchFamily="34" charset="0"/>
              </a:rPr>
              <a:t>   49 </a:t>
            </a:r>
            <a:r>
              <a:rPr lang="es-CL" sz="3600" dirty="0">
                <a:latin typeface="Arial Rounded MT Bold" panose="020F0704030504030204" pitchFamily="34" charset="0"/>
              </a:rPr>
              <a:t>cm ¿cuánto mide </a:t>
            </a:r>
            <a:r>
              <a:rPr lang="es-CL" sz="3600" dirty="0" smtClean="0">
                <a:latin typeface="Arial Rounded MT Bold" panose="020F0704030504030204" pitchFamily="34" charset="0"/>
              </a:rPr>
              <a:t>m?</a:t>
            </a:r>
            <a:endParaRPr lang="es-CL" sz="3600" dirty="0">
              <a:latin typeface="Arial Rounded MT Bold" panose="020F07040305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660362" y="5807506"/>
            <a:ext cx="2564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Respuesta al final del PPT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610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44"/>
            <a:ext cx="12192000" cy="702945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36436" y="881063"/>
            <a:ext cx="471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Respuestas</a:t>
            </a:r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8" y="1753394"/>
            <a:ext cx="71532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2192000" cy="70294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517" y="1078995"/>
            <a:ext cx="4486275" cy="43243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78995"/>
            <a:ext cx="47815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993" y="0"/>
            <a:ext cx="12858750" cy="7000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061" y="607541"/>
            <a:ext cx="6944158" cy="136308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39274" y="2213041"/>
            <a:ext cx="10760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>
                <a:hlinkClick r:id="rId4"/>
              </a:rPr>
              <a:t>https://www.youtube.com/watch?v=FLW-7U3BsVE</a:t>
            </a:r>
            <a:r>
              <a:rPr lang="es-CL" dirty="0"/>
              <a:t>  clase para saber por qué se pasa restando o </a:t>
            </a:r>
            <a:r>
              <a:rPr lang="es-CL" dirty="0" smtClean="0"/>
              <a:t>sumando</a:t>
            </a:r>
          </a:p>
          <a:p>
            <a:endParaRPr lang="es-CL" dirty="0"/>
          </a:p>
          <a:p>
            <a:r>
              <a:rPr lang="es-CL" u="sng" dirty="0">
                <a:hlinkClick r:id="rId5"/>
              </a:rPr>
              <a:t>https://www.youtube.com/watch?v=s4hrxXz5ln4</a:t>
            </a:r>
            <a:r>
              <a:rPr lang="es-CL" dirty="0"/>
              <a:t>  Cómo despejar x en el orden </a:t>
            </a:r>
            <a:r>
              <a:rPr lang="es-CL" dirty="0" smtClean="0"/>
              <a:t>correcto</a:t>
            </a:r>
          </a:p>
          <a:p>
            <a:endParaRPr lang="es-CL" dirty="0"/>
          </a:p>
          <a:p>
            <a:r>
              <a:rPr lang="es-CL" u="sng" dirty="0">
                <a:hlinkClick r:id="rId6"/>
              </a:rPr>
              <a:t>https://www.youtube.com/watch?v=QQllizy5Gb8</a:t>
            </a:r>
            <a:r>
              <a:rPr lang="es-CL" dirty="0"/>
              <a:t>  Cómo eliminar </a:t>
            </a:r>
            <a:r>
              <a:rPr lang="es-CL" dirty="0" smtClean="0"/>
              <a:t>paréntesis</a:t>
            </a:r>
          </a:p>
          <a:p>
            <a:endParaRPr lang="es-CL" dirty="0"/>
          </a:p>
          <a:p>
            <a:r>
              <a:rPr lang="es-CL" u="sng" dirty="0">
                <a:hlinkClick r:id="rId7"/>
              </a:rPr>
              <a:t>https://www.youtube.com/watch?v=pqnyMmT8ncg</a:t>
            </a:r>
            <a:r>
              <a:rPr lang="es-CL" dirty="0"/>
              <a:t> Ecuaciones con fracciones fáciles (usa MCM</a:t>
            </a:r>
            <a:r>
              <a:rPr lang="es-CL" dirty="0" smtClean="0"/>
              <a:t>)</a:t>
            </a:r>
          </a:p>
          <a:p>
            <a:endParaRPr lang="es-CL" dirty="0"/>
          </a:p>
          <a:p>
            <a:r>
              <a:rPr lang="es-CL" u="sng" dirty="0">
                <a:hlinkClick r:id="rId8"/>
              </a:rPr>
              <a:t>https://www.youtube.com/watch?v=gQYVD0f2SH4</a:t>
            </a:r>
            <a:r>
              <a:rPr lang="es-CL" dirty="0"/>
              <a:t>  Ecuaciones con fracciones (usa MCM)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984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9" y="0"/>
            <a:ext cx="12041621" cy="66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0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0"/>
            <a:ext cx="12293600" cy="7038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682" y="1893093"/>
            <a:ext cx="3670827" cy="352655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87933" y="536902"/>
            <a:ext cx="9488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Arial Rounded MT Bold" panose="020F0704030504030204" pitchFamily="34" charset="0"/>
              </a:rPr>
              <a:t>Recordemos, las ecuaciones lineales son como una balanza en perfecto equilibrio, lo que esta a la derecha vale lo mismo que aquello que está a la izquierda. </a:t>
            </a:r>
            <a:endParaRPr lang="es-CL" sz="2400" b="1" dirty="0">
              <a:latin typeface="Arial Rounded MT Bold" panose="020F07040305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12509" y="1939636"/>
            <a:ext cx="6188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Arial Rounded MT Bold" panose="020F0704030504030204" pitchFamily="34" charset="0"/>
              </a:rPr>
              <a:t>Pero como no podemos sumar o restar elementos distintos, por ejemplo: dos zapatos más tres manzanas, debemos dejar a la izquierda o derecha las letras (variables) y al otro lado los números.</a:t>
            </a:r>
            <a:endParaRPr lang="es-CL" sz="2400" dirty="0">
              <a:latin typeface="Arial Rounded MT Bold" panose="020F07040305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76899" y="3967022"/>
            <a:ext cx="4316846" cy="184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32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+ 2 = 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32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= 5 – 2</a:t>
            </a:r>
          </a:p>
          <a:p>
            <a:r>
              <a:rPr lang="es-CL" sz="3200" dirty="0">
                <a:latin typeface="Arial Rounded MT Bold" panose="020F0704030504030204" pitchFamily="34" charset="0"/>
                <a:ea typeface="Calibri" panose="020F0502020204030204" pitchFamily="34" charset="0"/>
              </a:rPr>
              <a:t>X = 3</a:t>
            </a:r>
            <a:endParaRPr lang="es-CL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95200" cy="69246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23" y="1290979"/>
            <a:ext cx="6419850" cy="37433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366108" y="2322976"/>
            <a:ext cx="471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Eliminamos los paréntesis</a:t>
            </a:r>
            <a:endParaRPr lang="es-CL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301273" y="3129281"/>
            <a:ext cx="3301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Dejamos variables a un lado y números al otro</a:t>
            </a:r>
            <a:endParaRPr lang="es-CL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316" y="4954369"/>
            <a:ext cx="1393104" cy="127155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103420" y="5148664"/>
            <a:ext cx="8654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Redujimos términos semejantes y Listo!!!</a:t>
            </a:r>
            <a:endParaRPr lang="es-CL" sz="36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23635" y="435785"/>
            <a:ext cx="845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>
                <a:latin typeface="Corbel" panose="020B0503020204020204" pitchFamily="34" charset="0"/>
              </a:rPr>
              <a:t>EJEMPLO DE RESOLUCIÓN:</a:t>
            </a:r>
            <a:endParaRPr lang="es-CL" sz="4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568" y="780653"/>
            <a:ext cx="3857625" cy="9620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868" y="1991519"/>
            <a:ext cx="4838700" cy="401955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918037" y="2226576"/>
            <a:ext cx="354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Una roja más una verde pesan 8 kg entre las dos</a:t>
            </a:r>
            <a:endParaRPr lang="es-CL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918037" y="3465651"/>
            <a:ext cx="3897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Ya sabemos que una </a:t>
            </a:r>
            <a:r>
              <a:rPr lang="es-CL" b="1" dirty="0"/>
              <a:t>roja más una verde pesan 8 </a:t>
            </a:r>
            <a:r>
              <a:rPr lang="es-CL" b="1" dirty="0" smtClean="0"/>
              <a:t>kg, entonces la azul pesa lo que falta para 15 kg, es decir 7 kg</a:t>
            </a:r>
            <a:endParaRPr lang="es-CL" b="1" dirty="0"/>
          </a:p>
          <a:p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010399" y="4993461"/>
            <a:ext cx="3980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La azul pesa 7 kg, restamos y tenemos que la verde pesa 3 kg, luego la roja pesa 5 kg</a:t>
            </a:r>
            <a:endParaRPr lang="es-CL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468582" y="2373745"/>
            <a:ext cx="378691" cy="36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657927" y="804139"/>
            <a:ext cx="4904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sz="20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Ejemplo de aplicación de una  ecuación lineal </a:t>
            </a:r>
            <a:endParaRPr lang="es-CL" sz="20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6238" y="-95250"/>
            <a:ext cx="12944475" cy="7048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317" y="573664"/>
            <a:ext cx="7614228" cy="571067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303510" y="5915003"/>
            <a:ext cx="427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Respuesta al final del PPT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830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687" y="0"/>
            <a:ext cx="12495357" cy="71342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246" y="2169149"/>
            <a:ext cx="6301928" cy="33041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847991" y="871518"/>
            <a:ext cx="863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accent5">
                    <a:lumMod val="50000"/>
                  </a:schemeClr>
                </a:solidFill>
              </a:rPr>
              <a:t>Mira este ejemplo, escribe la ecuación en forma algebraica y resuelve:</a:t>
            </a:r>
            <a:endParaRPr lang="es-CL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75" y="-142875"/>
            <a:ext cx="12858750" cy="7000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3" y="1283133"/>
            <a:ext cx="11952443" cy="42863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28437" y="382802"/>
            <a:ext cx="37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SOLUCIÓN:</a:t>
            </a:r>
            <a:endParaRPr lang="es-CL" sz="36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37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68583" y="2347868"/>
            <a:ext cx="100925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/>
              <a:t>Procedemos del mismo modo, las fracciones se operan de </a:t>
            </a:r>
          </a:p>
          <a:p>
            <a:r>
              <a:rPr lang="es-CL" sz="3200" b="1" dirty="0" smtClean="0"/>
              <a:t>manera ya conocida, es decir sumas y restas igualamos </a:t>
            </a:r>
          </a:p>
          <a:p>
            <a:r>
              <a:rPr lang="es-CL" sz="3200" b="1" dirty="0"/>
              <a:t>d</a:t>
            </a:r>
            <a:r>
              <a:rPr lang="es-CL" sz="3200" b="1" dirty="0" smtClean="0"/>
              <a:t>enominadores (si tu utilizas otro método está bien)</a:t>
            </a:r>
            <a:endParaRPr lang="es-CL" sz="32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927" y="4122141"/>
            <a:ext cx="3963402" cy="19260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128" y="644213"/>
            <a:ext cx="9236362" cy="132777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764145" y="4128845"/>
            <a:ext cx="2484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Ejemplo:</a:t>
            </a:r>
            <a:endParaRPr lang="es-CL" sz="4400" b="1" dirty="0">
              <a:ln w="222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38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27906"/>
            <a:ext cx="108870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344</Words>
  <Application>Microsoft Office PowerPoint</Application>
  <PresentationFormat>Panorámica</PresentationFormat>
  <Paragraphs>44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Comic Sans MS</vt:lpstr>
      <vt:lpstr>Corbel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</dc:creator>
  <cp:lastModifiedBy>Guillermo</cp:lastModifiedBy>
  <cp:revision>35</cp:revision>
  <dcterms:created xsi:type="dcterms:W3CDTF">2020-03-22T19:19:02Z</dcterms:created>
  <dcterms:modified xsi:type="dcterms:W3CDTF">2020-03-30T20:47:39Z</dcterms:modified>
</cp:coreProperties>
</file>