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322" r:id="rId3"/>
    <p:sldId id="302" r:id="rId4"/>
    <p:sldId id="304" r:id="rId5"/>
    <p:sldId id="307" r:id="rId6"/>
    <p:sldId id="306" r:id="rId7"/>
    <p:sldId id="308" r:id="rId8"/>
    <p:sldId id="309" r:id="rId9"/>
    <p:sldId id="305" r:id="rId10"/>
    <p:sldId id="310" r:id="rId11"/>
    <p:sldId id="311" r:id="rId12"/>
    <p:sldId id="313" r:id="rId13"/>
    <p:sldId id="314" r:id="rId14"/>
    <p:sldId id="312" r:id="rId15"/>
    <p:sldId id="315" r:id="rId16"/>
    <p:sldId id="303" r:id="rId17"/>
    <p:sldId id="316" r:id="rId18"/>
    <p:sldId id="318" r:id="rId19"/>
    <p:sldId id="317" r:id="rId20"/>
    <p:sldId id="319" r:id="rId21"/>
    <p:sldId id="320" r:id="rId22"/>
    <p:sldId id="321"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A4"/>
    <a:srgbClr val="81CF00"/>
    <a:srgbClr val="FF1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28" autoAdjust="0"/>
  </p:normalViewPr>
  <p:slideViewPr>
    <p:cSldViewPr>
      <p:cViewPr varScale="1">
        <p:scale>
          <a:sx n="66" d="100"/>
          <a:sy n="66" d="100"/>
        </p:scale>
        <p:origin x="150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CB29A-2680-49FD-B37F-B2EF0661FB92}" type="doc">
      <dgm:prSet loTypeId="urn:microsoft.com/office/officeart/2005/8/layout/vList3#1" loCatId="list" qsTypeId="urn:microsoft.com/office/officeart/2005/8/quickstyle/simple1" qsCatId="simple" csTypeId="urn:microsoft.com/office/officeart/2005/8/colors/accent1_2" csCatId="accent1" phldr="1"/>
      <dgm:spPr/>
    </dgm:pt>
    <dgm:pt modelId="{8288C198-22DC-4412-99FB-5C98EA8B338C}">
      <dgm:prSet phldrT="[Texto]" custT="1"/>
      <dgm:spPr>
        <a:xfrm rot="10800000">
          <a:off x="2297429"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gm:spPr>
      <dgm:t>
        <a:bodyPr/>
        <a:lstStyle/>
        <a:p>
          <a:r>
            <a:rPr lang="es-CL" sz="4800" dirty="0" smtClean="0">
              <a:solidFill>
                <a:sysClr val="window" lastClr="FFFFFF"/>
              </a:solidFill>
              <a:latin typeface="Calibri" panose="020F0502020204030204"/>
              <a:ea typeface="+mn-ea"/>
              <a:cs typeface="+mn-cs"/>
            </a:rPr>
            <a:t>Revolución Industrial, Imperialismo y Colonialismo</a:t>
          </a:r>
        </a:p>
      </dgm:t>
    </dgm:pt>
    <dgm:pt modelId="{D675D322-D123-4050-9D2D-96DDC848BA5D}" type="parTrans" cxnId="{D49216AB-73A5-4EFC-9D42-9CA64D81B383}">
      <dgm:prSet/>
      <dgm:spPr/>
      <dgm:t>
        <a:bodyPr/>
        <a:lstStyle/>
        <a:p>
          <a:endParaRPr lang="es-CL"/>
        </a:p>
      </dgm:t>
    </dgm:pt>
    <dgm:pt modelId="{5E7154C3-9359-4305-ACC3-4C9112A58D9F}" type="sibTrans" cxnId="{D49216AB-73A5-4EFC-9D42-9CA64D81B383}">
      <dgm:prSet/>
      <dgm:spPr/>
      <dgm:t>
        <a:bodyPr/>
        <a:lstStyle/>
        <a:p>
          <a:endParaRPr lang="es-CL"/>
        </a:p>
      </dgm:t>
    </dgm:pt>
    <dgm:pt modelId="{CFF0DE95-6F1F-4515-A172-B0A47F9FFF04}" type="pres">
      <dgm:prSet presAssocID="{4BDCB29A-2680-49FD-B37F-B2EF0661FB92}" presName="linearFlow" presStyleCnt="0">
        <dgm:presLayoutVars>
          <dgm:dir/>
          <dgm:resizeHandles val="exact"/>
        </dgm:presLayoutVars>
      </dgm:prSet>
      <dgm:spPr/>
    </dgm:pt>
    <dgm:pt modelId="{8E312D16-8280-4BCC-A04E-3737E49858B2}" type="pres">
      <dgm:prSet presAssocID="{8288C198-22DC-4412-99FB-5C98EA8B338C}" presName="composite" presStyleCnt="0"/>
      <dgm:spPr/>
    </dgm:pt>
    <dgm:pt modelId="{73DF5B4F-0B04-4496-9731-DDFB9198443A}" type="pres">
      <dgm:prSet presAssocID="{8288C198-22DC-4412-99FB-5C98EA8B338C}" presName="imgShp" presStyleLbl="fgImgPlace1" presStyleIdx="0" presStyleCnt="1" custLinFactNeighborX="1958" custLinFactNeighborY="-25130"/>
      <dgm:spPr>
        <a:xfrm>
          <a:off x="825788" y="698971"/>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82950CDF-FB91-4815-A4CF-F90A31C5ED2D}" type="pres">
      <dgm:prSet presAssocID="{8288C198-22DC-4412-99FB-5C98EA8B338C}" presName="txShp" presStyleLbl="node1" presStyleIdx="0" presStyleCnt="1" custLinFactNeighborY="-22296">
        <dgm:presLayoutVars>
          <dgm:bulletEnabled val="1"/>
        </dgm:presLayoutVars>
      </dgm:prSet>
      <dgm:spPr/>
      <dgm:t>
        <a:bodyPr/>
        <a:lstStyle/>
        <a:p>
          <a:endParaRPr lang="es-ES"/>
        </a:p>
      </dgm:t>
    </dgm:pt>
  </dgm:ptLst>
  <dgm:cxnLst>
    <dgm:cxn modelId="{D49216AB-73A5-4EFC-9D42-9CA64D81B383}" srcId="{4BDCB29A-2680-49FD-B37F-B2EF0661FB92}" destId="{8288C198-22DC-4412-99FB-5C98EA8B338C}" srcOrd="0" destOrd="0" parTransId="{D675D322-D123-4050-9D2D-96DDC848BA5D}" sibTransId="{5E7154C3-9359-4305-ACC3-4C9112A58D9F}"/>
    <dgm:cxn modelId="{C678309B-BCE5-40CE-8E60-2C03D109B1B8}" type="presOf" srcId="{8288C198-22DC-4412-99FB-5C98EA8B338C}" destId="{82950CDF-FB91-4815-A4CF-F90A31C5ED2D}" srcOrd="0" destOrd="0" presId="urn:microsoft.com/office/officeart/2005/8/layout/vList3#1"/>
    <dgm:cxn modelId="{1F3BA991-2A1A-4A49-B0C4-A0C5900CD7D9}" type="presOf" srcId="{4BDCB29A-2680-49FD-B37F-B2EF0661FB92}" destId="{CFF0DE95-6F1F-4515-A172-B0A47F9FFF04}" srcOrd="0" destOrd="0" presId="urn:microsoft.com/office/officeart/2005/8/layout/vList3#1"/>
    <dgm:cxn modelId="{1C5CC091-7AC9-42EC-8F01-AAA4B8947FF8}" type="presParOf" srcId="{CFF0DE95-6F1F-4515-A172-B0A47F9FFF04}" destId="{8E312D16-8280-4BCC-A04E-3737E49858B2}" srcOrd="0" destOrd="0" presId="urn:microsoft.com/office/officeart/2005/8/layout/vList3#1"/>
    <dgm:cxn modelId="{4B239D1D-1E28-4D7D-880E-3F83F1557F70}" type="presParOf" srcId="{8E312D16-8280-4BCC-A04E-3737E49858B2}" destId="{73DF5B4F-0B04-4496-9731-DDFB9198443A}" srcOrd="0" destOrd="0" presId="urn:microsoft.com/office/officeart/2005/8/layout/vList3#1"/>
    <dgm:cxn modelId="{FD6F670F-9A77-4E6D-A172-37197FC1992F}" type="presParOf" srcId="{8E312D16-8280-4BCC-A04E-3737E49858B2}" destId="{82950CDF-FB91-4815-A4CF-F90A31C5ED2D}"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50CDF-FB91-4815-A4CF-F90A31C5ED2D}">
      <dsp:nvSpPr>
        <dsp:cNvPr id="0" name=""/>
        <dsp:cNvSpPr/>
      </dsp:nvSpPr>
      <dsp:spPr>
        <a:xfrm rot="10800000">
          <a:off x="2297429" y="785784"/>
          <a:ext cx="6080760" cy="3063240"/>
        </a:xfrm>
        <a:prstGeom prst="homePlate">
          <a:avLst/>
        </a:prstGeom>
        <a:solidFill>
          <a:srgbClr val="005FA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0804" tIns="182880" rIns="341376" bIns="182880" numCol="1" spcCol="1270" anchor="ctr" anchorCtr="0">
          <a:noAutofit/>
        </a:bodyPr>
        <a:lstStyle/>
        <a:p>
          <a:pPr lvl="0" algn="ctr" defTabSz="2133600">
            <a:lnSpc>
              <a:spcPct val="90000"/>
            </a:lnSpc>
            <a:spcBef>
              <a:spcPct val="0"/>
            </a:spcBef>
            <a:spcAft>
              <a:spcPct val="35000"/>
            </a:spcAft>
          </a:pPr>
          <a:r>
            <a:rPr lang="es-CL" sz="4800" kern="1200" dirty="0" smtClean="0">
              <a:solidFill>
                <a:sysClr val="window" lastClr="FFFFFF"/>
              </a:solidFill>
              <a:latin typeface="Calibri" panose="020F0502020204030204"/>
              <a:ea typeface="+mn-ea"/>
              <a:cs typeface="+mn-cs"/>
            </a:rPr>
            <a:t>Revolución Industrial, Imperialismo y Colonialismo</a:t>
          </a:r>
        </a:p>
      </dsp:txBody>
      <dsp:txXfrm rot="10800000">
        <a:off x="3063239" y="785784"/>
        <a:ext cx="5314950" cy="3063240"/>
      </dsp:txXfrm>
    </dsp:sp>
    <dsp:sp modelId="{73DF5B4F-0B04-4496-9731-DDFB9198443A}">
      <dsp:nvSpPr>
        <dsp:cNvPr id="0" name=""/>
        <dsp:cNvSpPr/>
      </dsp:nvSpPr>
      <dsp:spPr>
        <a:xfrm>
          <a:off x="825788" y="698971"/>
          <a:ext cx="3063240" cy="3063240"/>
        </a:xfrm>
        <a:prstGeom prst="ellipse">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3FBDFA-A3BA-434B-8600-E274D7C15433}" type="datetimeFigureOut">
              <a:rPr lang="es-CL" smtClean="0"/>
              <a:pPr/>
              <a:t>04-04-2020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38DA0-FE28-4FDD-B213-97BCC7346F5B}" type="slidenum">
              <a:rPr lang="es-CL" smtClean="0"/>
              <a:pPr/>
              <a:t>‹Nº›</a:t>
            </a:fld>
            <a:endParaRPr lang="es-CL"/>
          </a:p>
        </p:txBody>
      </p:sp>
    </p:spTree>
    <p:extLst>
      <p:ext uri="{BB962C8B-B14F-4D97-AF65-F5344CB8AC3E}">
        <p14:creationId xmlns:p14="http://schemas.microsoft.com/office/powerpoint/2010/main" val="68164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F5E593F-7E91-4A21-AF32-001870212F96}" type="datetimeFigureOut">
              <a:rPr lang="es-CL" smtClean="0"/>
              <a:pPr/>
              <a:t>04-04-2020</a:t>
            </a:fld>
            <a:endParaRPr lang="es-CL"/>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L"/>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CD2D2D60-DCC0-4ADE-A94F-2D628DDE277A}"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FF5E593F-7E91-4A21-AF32-001870212F96}" type="datetimeFigureOut">
              <a:rPr lang="es-CL" smtClean="0"/>
              <a:pPr/>
              <a:t>04-04-2020</a:t>
            </a:fld>
            <a:endParaRPr lang="es-CL"/>
          </a:p>
        </p:txBody>
      </p:sp>
      <p:sp>
        <p:nvSpPr>
          <p:cNvPr id="5" name="4 Marcador de pie de página"/>
          <p:cNvSpPr>
            <a:spLocks noGrp="1"/>
          </p:cNvSpPr>
          <p:nvPr>
            <p:ph type="ftr" sz="quarter" idx="11"/>
          </p:nvPr>
        </p:nvSpPr>
        <p:spPr>
          <a:xfrm>
            <a:off x="457201" y="6248207"/>
            <a:ext cx="5573483" cy="365125"/>
          </a:xfrm>
        </p:spPr>
        <p:txBody>
          <a:bodyPr/>
          <a:lstStyle/>
          <a:p>
            <a:endParaRPr lang="es-CL"/>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CD2D2D60-DCC0-4ADE-A94F-2D628DDE277A}" type="slidenum">
              <a:rPr lang="es-CL" smtClean="0"/>
              <a:pPr/>
              <a:t>‹Nº›</a:t>
            </a:fld>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p:txBody>
          <a:bodyPr/>
          <a:lstStyle/>
          <a:p>
            <a:endParaRPr lang="es-C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FF5E593F-7E91-4A21-AF32-001870212F96}" type="datetimeFigureOut">
              <a:rPr lang="es-CL" smtClean="0"/>
              <a:pPr/>
              <a:t>04-04-2020</a:t>
            </a:fld>
            <a:endParaRPr lang="es-CL"/>
          </a:p>
        </p:txBody>
      </p:sp>
      <p:sp>
        <p:nvSpPr>
          <p:cNvPr id="10" name="9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2" name="11 Marcador de pie de página"/>
          <p:cNvSpPr>
            <a:spLocks noGrp="1"/>
          </p:cNvSpPr>
          <p:nvPr>
            <p:ph type="ftr" sz="quarter" idx="17"/>
          </p:nvPr>
        </p:nvSpPr>
        <p:spPr/>
        <p:txBody>
          <a:bodyPr rtlCol="0"/>
          <a:lstStyle/>
          <a:p>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FF5E593F-7E91-4A21-AF32-001870212F96}" type="datetimeFigureOut">
              <a:rPr lang="es-CL" smtClean="0"/>
              <a:pPr/>
              <a:t>04-04-2020</a:t>
            </a:fld>
            <a:endParaRPr lang="es-CL"/>
          </a:p>
        </p:txBody>
      </p:sp>
      <p:sp>
        <p:nvSpPr>
          <p:cNvPr id="12" name="11 Marcador de número de diapositiva"/>
          <p:cNvSpPr>
            <a:spLocks noGrp="1"/>
          </p:cNvSpPr>
          <p:nvPr>
            <p:ph type="sldNum" sz="quarter" idx="16"/>
          </p:nvPr>
        </p:nvSpPr>
        <p:spPr/>
        <p:txBody>
          <a:bodyPr rtlCol="0"/>
          <a:lstStyle/>
          <a:p>
            <a:fld id="{CD2D2D60-DCC0-4ADE-A94F-2D628DDE277A}" type="slidenum">
              <a:rPr lang="es-CL" smtClean="0"/>
              <a:pPr/>
              <a:t>‹Nº›</a:t>
            </a:fld>
            <a:endParaRPr lang="es-CL"/>
          </a:p>
        </p:txBody>
      </p:sp>
      <p:sp>
        <p:nvSpPr>
          <p:cNvPr id="14" name="13 Marcador de pie de página"/>
          <p:cNvSpPr>
            <a:spLocks noGrp="1"/>
          </p:cNvSpPr>
          <p:nvPr>
            <p:ph type="ftr" sz="quarter" idx="17"/>
          </p:nvPr>
        </p:nvSpPr>
        <p:spPr/>
        <p:txBody>
          <a:bodyPr rtlCol="0"/>
          <a:lstStyle/>
          <a:p>
            <a:endParaRPr lang="es-CL"/>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CD2D2D60-DCC0-4ADE-A94F-2D628DDE277A}"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FF5E593F-7E91-4A21-AF32-001870212F96}" type="datetimeFigureOut">
              <a:rPr lang="es-CL" smtClean="0"/>
              <a:pPr/>
              <a:t>04-04-2020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CD2D2D60-DCC0-4ADE-A94F-2D628DDE277A}" type="slidenum">
              <a:rPr lang="es-CL" smtClean="0"/>
              <a:pPr/>
              <a:t>‹Nº›</a:t>
            </a:fld>
            <a:endParaRPr lang="es-CL"/>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FF5E593F-7E91-4A21-AF32-001870212F96}" type="datetimeFigureOut">
              <a:rPr lang="es-CL" smtClean="0"/>
              <a:pPr/>
              <a:t>04-04-2020</a:t>
            </a:fld>
            <a:endParaRPr lang="es-CL"/>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CD2D2D60-DCC0-4ADE-A94F-2D628DDE277A}" type="slidenum">
              <a:rPr lang="es-CL" smtClean="0"/>
              <a:pPr/>
              <a:t>‹Nº›</a:t>
            </a:fld>
            <a:endParaRPr lang="es-CL"/>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L"/>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F5E593F-7E91-4A21-AF32-001870212F96}" type="datetimeFigureOut">
              <a:rPr lang="es-CL" smtClean="0"/>
              <a:pPr/>
              <a:t>04-04-2020</a:t>
            </a:fld>
            <a:endParaRPr lang="es-CL"/>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L"/>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D2D2D60-DCC0-4ADE-A94F-2D628DDE277A}"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0QoxeOYtnOw" TargetMode="External"/><Relationship Id="rId2" Type="http://schemas.openxmlformats.org/officeDocument/2006/relationships/hyperlink" Target="https://www.youtube.com/watch?v=3LQAnFEADl4" TargetMode="Externa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71406" y="5634054"/>
            <a:ext cx="9001156" cy="1081094"/>
          </a:xfrm>
          <a:prstGeom prst="rect">
            <a:avLst/>
          </a:prstGeom>
          <a:solidFill>
            <a:srgbClr val="005FA4"/>
          </a:solid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aphicFrame>
        <p:nvGraphicFramePr>
          <p:cNvPr id="5" name="4 Diagrama"/>
          <p:cNvGraphicFramePr/>
          <p:nvPr>
            <p:extLst>
              <p:ext uri="{D42A27DB-BD31-4B8C-83A1-F6EECF244321}">
                <p14:modId xmlns:p14="http://schemas.microsoft.com/office/powerpoint/2010/main" val="2285548927"/>
              </p:ext>
            </p:extLst>
          </p:nvPr>
        </p:nvGraphicFramePr>
        <p:xfrm>
          <a:off x="0" y="785818"/>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815279" y="5918437"/>
            <a:ext cx="8917611" cy="769441"/>
          </a:xfrm>
          <a:prstGeom prst="rect">
            <a:avLst/>
          </a:prstGeom>
          <a:noFill/>
        </p:spPr>
        <p:txBody>
          <a:bodyPr wrap="square" rtlCol="0">
            <a:spAutoFit/>
          </a:bodyPr>
          <a:lstStyle/>
          <a:p>
            <a:pPr algn="just"/>
            <a:r>
              <a:rPr lang="es-CL" sz="4400" b="1" dirty="0" smtClean="0">
                <a:solidFill>
                  <a:schemeClr val="bg1"/>
                </a:solidFill>
              </a:rPr>
              <a:t>           </a:t>
            </a:r>
            <a:r>
              <a:rPr lang="es-CL" sz="3200" b="1" dirty="0" smtClean="0">
                <a:solidFill>
                  <a:schemeClr val="bg1"/>
                </a:solidFill>
              </a:rPr>
              <a:t>Objetivo de la Clase</a:t>
            </a:r>
            <a:endParaRPr lang="es-CL" sz="3200" b="1" dirty="0">
              <a:solidFill>
                <a:schemeClr val="bg1"/>
              </a:solidFill>
            </a:endParaRPr>
          </a:p>
        </p:txBody>
      </p:sp>
      <p:sp>
        <p:nvSpPr>
          <p:cNvPr id="10" name="9 Rectángulo"/>
          <p:cNvSpPr/>
          <p:nvPr/>
        </p:nvSpPr>
        <p:spPr>
          <a:xfrm>
            <a:off x="71406" y="71414"/>
            <a:ext cx="9001156" cy="5429288"/>
          </a:xfrm>
          <a:prstGeom prst="rect">
            <a:avLst/>
          </a:prstGeom>
          <a:noFill/>
          <a:ln>
            <a:solidFill>
              <a:srgbClr val="005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6 Rectángulo"/>
          <p:cNvSpPr/>
          <p:nvPr/>
        </p:nvSpPr>
        <p:spPr>
          <a:xfrm>
            <a:off x="1393627" y="183819"/>
            <a:ext cx="7678935" cy="1047922"/>
          </a:xfrm>
          <a:prstGeom prst="rect">
            <a:avLst/>
          </a:prstGeom>
          <a:solidFill>
            <a:schemeClr val="bg1"/>
          </a:solidFill>
          <a:ln>
            <a:solidFill>
              <a:srgbClr val="81C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b="1" dirty="0" smtClean="0">
                <a:solidFill>
                  <a:srgbClr val="005FA4"/>
                </a:solidFill>
              </a:rPr>
              <a:t>Clase 1 : Reforzamiento y contextualización al siglo XX.</a:t>
            </a:r>
          </a:p>
          <a:p>
            <a:r>
              <a:rPr lang="es-CL" sz="1400" b="1" dirty="0" smtClean="0">
                <a:solidFill>
                  <a:srgbClr val="005FA4"/>
                </a:solidFill>
              </a:rPr>
              <a:t>Curso: </a:t>
            </a:r>
            <a:r>
              <a:rPr lang="es-CL" sz="1400" b="1" dirty="0" err="1" smtClean="0">
                <a:solidFill>
                  <a:srgbClr val="005FA4"/>
                </a:solidFill>
              </a:rPr>
              <a:t>II°</a:t>
            </a:r>
            <a:r>
              <a:rPr lang="es-CL" sz="1400" b="1" dirty="0" smtClean="0">
                <a:solidFill>
                  <a:srgbClr val="005FA4"/>
                </a:solidFill>
              </a:rPr>
              <a:t> Medio.</a:t>
            </a:r>
          </a:p>
          <a:p>
            <a:r>
              <a:rPr lang="es-CL" sz="1400" b="1" dirty="0" smtClean="0">
                <a:solidFill>
                  <a:srgbClr val="005FA4"/>
                </a:solidFill>
              </a:rPr>
              <a:t>Asignatura: Historia y </a:t>
            </a:r>
            <a:r>
              <a:rPr lang="es-CL" sz="1400" b="1" dirty="0" smtClean="0">
                <a:solidFill>
                  <a:srgbClr val="005FA4"/>
                </a:solidFill>
              </a:rPr>
              <a:t>Geografía</a:t>
            </a:r>
            <a:endParaRPr lang="es-CL" sz="1400" b="1" dirty="0" smtClean="0">
              <a:solidFill>
                <a:srgbClr val="005FA4"/>
              </a:solidFill>
            </a:endParaRPr>
          </a:p>
        </p:txBody>
      </p:sp>
      <p:pic>
        <p:nvPicPr>
          <p:cNvPr id="2" name="Imagen 1"/>
          <p:cNvPicPr>
            <a:picLocks noChangeAspect="1"/>
          </p:cNvPicPr>
          <p:nvPr/>
        </p:nvPicPr>
        <p:blipFill>
          <a:blip r:embed="rId7"/>
          <a:stretch>
            <a:fillRect/>
          </a:stretch>
        </p:blipFill>
        <p:spPr>
          <a:xfrm>
            <a:off x="279422" y="207589"/>
            <a:ext cx="914479" cy="1249788"/>
          </a:xfrm>
          <a:prstGeom prst="rect">
            <a:avLst/>
          </a:prstGeom>
        </p:spPr>
      </p:pic>
      <p:pic>
        <p:nvPicPr>
          <p:cNvPr id="4" name="Imagen 3"/>
          <p:cNvPicPr>
            <a:picLocks noChangeAspect="1"/>
          </p:cNvPicPr>
          <p:nvPr/>
        </p:nvPicPr>
        <p:blipFill>
          <a:blip r:embed="rId8"/>
          <a:stretch>
            <a:fillRect/>
          </a:stretch>
        </p:blipFill>
        <p:spPr>
          <a:xfrm>
            <a:off x="71406" y="1373932"/>
            <a:ext cx="9072594" cy="47520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a:bodyPr>
          <a:lstStyle/>
          <a:p>
            <a:r>
              <a:rPr lang="es-CL" dirty="0"/>
              <a:t>Etapas de la Revolución Industrial:</a:t>
            </a:r>
          </a:p>
        </p:txBody>
      </p:sp>
      <p:graphicFrame>
        <p:nvGraphicFramePr>
          <p:cNvPr id="6" name="Marcador de contenido 5"/>
          <p:cNvGraphicFramePr>
            <a:graphicFrameLocks noGrp="1"/>
          </p:cNvGraphicFramePr>
          <p:nvPr>
            <p:ph sz="quarter" idx="1"/>
            <p:extLst>
              <p:ext uri="{D42A27DB-BD31-4B8C-83A1-F6EECF244321}">
                <p14:modId xmlns:p14="http://schemas.microsoft.com/office/powerpoint/2010/main" val="852974170"/>
              </p:ext>
            </p:extLst>
          </p:nvPr>
        </p:nvGraphicFramePr>
        <p:xfrm>
          <a:off x="107950" y="1628775"/>
          <a:ext cx="8856664" cy="5184601"/>
        </p:xfrm>
        <a:graphic>
          <a:graphicData uri="http://schemas.openxmlformats.org/drawingml/2006/table">
            <a:tbl>
              <a:tblPr firstRow="1" bandRow="1">
                <a:tableStyleId>{5C22544A-7EE6-4342-B048-85BDC9FD1C3A}</a:tableStyleId>
              </a:tblPr>
              <a:tblGrid>
                <a:gridCol w="4428332"/>
                <a:gridCol w="4428332"/>
              </a:tblGrid>
              <a:tr h="678314">
                <a:tc>
                  <a:txBody>
                    <a:bodyPr/>
                    <a:lstStyle/>
                    <a:p>
                      <a:r>
                        <a:rPr lang="es-CL" sz="1200" dirty="0" smtClean="0"/>
                        <a:t>Primera Etapa:1760-1850 </a:t>
                      </a:r>
                    </a:p>
                    <a:p>
                      <a:r>
                        <a:rPr lang="es-CL" sz="1200" dirty="0" smtClean="0"/>
                        <a:t>(siglos XVIII y XIX)</a:t>
                      </a:r>
                    </a:p>
                    <a:p>
                      <a:endParaRPr lang="es-CL" sz="1200" dirty="0"/>
                    </a:p>
                  </a:txBody>
                  <a:tcPr/>
                </a:tc>
                <a:tc>
                  <a:txBody>
                    <a:bodyPr/>
                    <a:lstStyle/>
                    <a:p>
                      <a:r>
                        <a:rPr lang="es-CL" sz="1200" dirty="0" smtClean="0"/>
                        <a:t>Segunda Etapa:1880-1914</a:t>
                      </a:r>
                    </a:p>
                    <a:p>
                      <a:r>
                        <a:rPr lang="es-CL" sz="1200" dirty="0" smtClean="0"/>
                        <a:t>(siglos XIX y parte del XX)</a:t>
                      </a:r>
                    </a:p>
                    <a:p>
                      <a:endParaRPr lang="es-CL" sz="1200" dirty="0"/>
                    </a:p>
                  </a:txBody>
                  <a:tcPr/>
                </a:tc>
              </a:tr>
              <a:tr h="4506287">
                <a:tc>
                  <a:txBody>
                    <a:bodyPr/>
                    <a:lstStyle/>
                    <a:p>
                      <a:pPr algn="just"/>
                      <a:r>
                        <a:rPr lang="es-CL" sz="1400" dirty="0" smtClean="0"/>
                        <a:t>La primera se centra en Inglaterra, provocando profundos cambios como el surgimiento de nuevas fuentes de energía y de la técnica, la que es aplicada a distintas ramas como, por ejemplo, la agricultura.</a:t>
                      </a:r>
                    </a:p>
                    <a:p>
                      <a:pPr algn="just"/>
                      <a:r>
                        <a:rPr lang="es-CL" sz="1400" b="1" dirty="0" smtClean="0"/>
                        <a:t>Fuentes de energía:</a:t>
                      </a:r>
                      <a:r>
                        <a:rPr lang="es-CL" sz="1400" dirty="0" smtClean="0"/>
                        <a:t> </a:t>
                      </a:r>
                    </a:p>
                    <a:p>
                      <a:pPr algn="just"/>
                      <a:r>
                        <a:rPr lang="es-CL" sz="1400" dirty="0" smtClean="0"/>
                        <a:t>-Carbón, como fuente de energía. </a:t>
                      </a:r>
                    </a:p>
                    <a:p>
                      <a:pPr algn="just"/>
                      <a:r>
                        <a:rPr lang="es-CL" sz="1400" b="1" dirty="0" smtClean="0"/>
                        <a:t>Materias primas:</a:t>
                      </a:r>
                    </a:p>
                    <a:p>
                      <a:pPr algn="just"/>
                      <a:r>
                        <a:rPr lang="es-CL" sz="1400" dirty="0" smtClean="0"/>
                        <a:t>-Hierro, para la construcción de maquinarias.</a:t>
                      </a:r>
                    </a:p>
                    <a:p>
                      <a:pPr algn="just"/>
                      <a:r>
                        <a:rPr lang="es-CL" sz="1400" b="1" dirty="0" smtClean="0"/>
                        <a:t>Características:</a:t>
                      </a:r>
                    </a:p>
                    <a:p>
                      <a:pPr algn="just"/>
                      <a:r>
                        <a:rPr lang="es-CL" sz="1400" dirty="0" smtClean="0"/>
                        <a:t>•Invención de la máquina a vapor en 1769.</a:t>
                      </a:r>
                    </a:p>
                    <a:p>
                      <a:pPr algn="just"/>
                      <a:r>
                        <a:rPr lang="es-CL" sz="1400" dirty="0" smtClean="0"/>
                        <a:t>• Auge de la industria siderúrgica y textil.</a:t>
                      </a:r>
                    </a:p>
                    <a:p>
                      <a:pPr algn="just"/>
                      <a:r>
                        <a:rPr lang="es-CL" sz="1400" dirty="0" smtClean="0"/>
                        <a:t>• Ferrocarril como medio de transporte.</a:t>
                      </a:r>
                    </a:p>
                    <a:p>
                      <a:pPr algn="just"/>
                      <a:r>
                        <a:rPr lang="es-CL" sz="1400" dirty="0" smtClean="0"/>
                        <a:t>•Abastecimiento de mercados nacionales y comienzo de la apertura internacional.</a:t>
                      </a:r>
                    </a:p>
                    <a:p>
                      <a:pPr algn="just"/>
                      <a:r>
                        <a:rPr lang="es-CL" sz="1400" dirty="0" smtClean="0"/>
                        <a:t>•Consolidación de la burguesía y el proletariado como clases sociales en el período.</a:t>
                      </a:r>
                    </a:p>
                    <a:p>
                      <a:pPr algn="just"/>
                      <a:r>
                        <a:rPr lang="es-CL" sz="1400" dirty="0" smtClean="0"/>
                        <a:t>•Trabajadores no organizados</a:t>
                      </a:r>
                    </a:p>
                    <a:p>
                      <a:pPr algn="just"/>
                      <a:endParaRPr lang="es-CL" sz="1400" dirty="0"/>
                    </a:p>
                  </a:txBody>
                  <a:tcPr/>
                </a:tc>
                <a:tc>
                  <a:txBody>
                    <a:bodyPr/>
                    <a:lstStyle/>
                    <a:p>
                      <a:pPr algn="just"/>
                      <a:r>
                        <a:rPr lang="es-CL" sz="1400" dirty="0" smtClean="0"/>
                        <a:t>La segunda etapa corresponde a la consolidación del proceso de cambios; se destaca por la modificación en las fuentes energéticas así como por la expansión de la industrialización hacia la ciencia.</a:t>
                      </a:r>
                    </a:p>
                    <a:p>
                      <a:pPr algn="just"/>
                      <a:r>
                        <a:rPr lang="es-CL" sz="1400" b="1" dirty="0" smtClean="0"/>
                        <a:t>Fuentes de energía:</a:t>
                      </a:r>
                    </a:p>
                    <a:p>
                      <a:pPr algn="just"/>
                      <a:r>
                        <a:rPr lang="es-CL" sz="1400" dirty="0" smtClean="0"/>
                        <a:t>-Petróleo y electricidad, como fuentes energéticas.</a:t>
                      </a:r>
                    </a:p>
                    <a:p>
                      <a:pPr algn="just"/>
                      <a:r>
                        <a:rPr lang="es-CL" sz="1400" dirty="0" smtClean="0"/>
                        <a:t>Materias primas:</a:t>
                      </a:r>
                    </a:p>
                    <a:p>
                      <a:pPr algn="just"/>
                      <a:r>
                        <a:rPr lang="es-CL" sz="1400" dirty="0" smtClean="0"/>
                        <a:t>-Acero para la construcción de maquinaria.</a:t>
                      </a:r>
                    </a:p>
                    <a:p>
                      <a:pPr algn="just"/>
                      <a:r>
                        <a:rPr lang="es-CL" sz="1400" b="1" dirty="0" smtClean="0"/>
                        <a:t>Características:</a:t>
                      </a:r>
                    </a:p>
                    <a:p>
                      <a:pPr algn="just"/>
                      <a:r>
                        <a:rPr lang="es-CL" sz="1400" dirty="0" smtClean="0"/>
                        <a:t>•Invención de los motores eléctricos y de explosión.</a:t>
                      </a:r>
                    </a:p>
                    <a:p>
                      <a:pPr algn="just"/>
                      <a:r>
                        <a:rPr lang="es-CL" sz="1400" dirty="0" smtClean="0"/>
                        <a:t>•Auge de la industria eléctrica, y expansión del rubro químico (creación de vacunas).</a:t>
                      </a:r>
                    </a:p>
                    <a:p>
                      <a:pPr algn="just"/>
                      <a:r>
                        <a:rPr lang="es-CL" sz="1400" dirty="0" smtClean="0"/>
                        <a:t>•Aparición de medios de transporte como el barco a vapor y el automóvil.</a:t>
                      </a:r>
                    </a:p>
                    <a:p>
                      <a:pPr algn="just"/>
                      <a:r>
                        <a:rPr lang="es-CL" sz="1400" dirty="0" smtClean="0"/>
                        <a:t>•Apertura de mercados mundiales, comienzo de gran expansión colonial.</a:t>
                      </a:r>
                    </a:p>
                    <a:p>
                      <a:pPr algn="just"/>
                      <a:r>
                        <a:rPr lang="es-CL" sz="1400" dirty="0" smtClean="0"/>
                        <a:t>•Organización de los trabajadores en busca de reivindicaciones.</a:t>
                      </a:r>
                    </a:p>
                    <a:p>
                      <a:pPr algn="just"/>
                      <a:endParaRPr lang="es-CL" sz="1400" dirty="0"/>
                    </a:p>
                  </a:txBody>
                  <a:tcPr/>
                </a:tc>
              </a:tr>
            </a:tbl>
          </a:graphicData>
        </a:graphic>
      </p:graphicFrame>
    </p:spTree>
    <p:extLst>
      <p:ext uri="{BB962C8B-B14F-4D97-AF65-F5344CB8AC3E}">
        <p14:creationId xmlns:p14="http://schemas.microsoft.com/office/powerpoint/2010/main" val="1336018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Consecuencias de la Revolución Industrial:</a:t>
            </a:r>
          </a:p>
        </p:txBody>
      </p:sp>
      <p:sp>
        <p:nvSpPr>
          <p:cNvPr id="3" name="Marcador de contenido 2"/>
          <p:cNvSpPr>
            <a:spLocks noGrp="1"/>
          </p:cNvSpPr>
          <p:nvPr>
            <p:ph sz="quarter" idx="1"/>
          </p:nvPr>
        </p:nvSpPr>
        <p:spPr>
          <a:xfrm>
            <a:off x="107504" y="1484784"/>
            <a:ext cx="9036496" cy="5373216"/>
          </a:xfrm>
        </p:spPr>
        <p:txBody>
          <a:bodyPr>
            <a:normAutofit fontScale="62500" lnSpcReduction="20000"/>
          </a:bodyPr>
          <a:lstStyle/>
          <a:p>
            <a:pPr algn="just"/>
            <a:r>
              <a:rPr lang="es-CL" dirty="0"/>
              <a:t>La Revolución Industrial produjo cambios fundamentales, </a:t>
            </a:r>
            <a:r>
              <a:rPr lang="es-CL" u="sng" dirty="0"/>
              <a:t>se puede decir que los cambios fueron positivos para la humanidad ya que permitieron un crecimiento económico importante,</a:t>
            </a:r>
            <a:r>
              <a:rPr lang="es-CL" dirty="0"/>
              <a:t> sin embargo, también, </a:t>
            </a:r>
            <a:r>
              <a:rPr lang="es-CL" u="sng" dirty="0"/>
              <a:t>aumentó la desigualdad en la sociedad, </a:t>
            </a:r>
            <a:r>
              <a:rPr lang="es-CL" dirty="0"/>
              <a:t>tales como:</a:t>
            </a:r>
          </a:p>
          <a:p>
            <a:pPr marL="0" indent="0" algn="just">
              <a:buNone/>
            </a:pPr>
            <a:r>
              <a:rPr lang="es-CL" b="1" dirty="0"/>
              <a:t>Cambios demográficos:</a:t>
            </a:r>
            <a:r>
              <a:rPr lang="es-CL" dirty="0"/>
              <a:t> Se produce una concentración de población en las ciudades para trabajar en las industrias. La sociedad deja de ser principalmente rural y se concentra en la urbe.</a:t>
            </a:r>
          </a:p>
          <a:p>
            <a:pPr marL="0" indent="0" algn="just">
              <a:buNone/>
            </a:pPr>
            <a:r>
              <a:rPr lang="es-CL" b="1" dirty="0"/>
              <a:t>Cambios sociales:</a:t>
            </a:r>
            <a:r>
              <a:rPr lang="es-CL" dirty="0"/>
              <a:t> La sociedad se divide en clases sociales y no en estamentos. </a:t>
            </a:r>
            <a:r>
              <a:rPr lang="es-CL" dirty="0" smtClean="0"/>
              <a:t> La </a:t>
            </a:r>
            <a:r>
              <a:rPr lang="es-CL" dirty="0"/>
              <a:t>posición de las personas ya no estará determinada desde su nacimiento, sino que dependerá de otros factores, como el nivel de ingresos, el acceso a la educación, el progreso familiar, entre </a:t>
            </a:r>
            <a:r>
              <a:rPr lang="es-CL" dirty="0" smtClean="0"/>
              <a:t>otros. Surgen </a:t>
            </a:r>
            <a:r>
              <a:rPr lang="es-CL" dirty="0"/>
              <a:t>nuevas clases sociales</a:t>
            </a:r>
            <a:r>
              <a:rPr lang="es-CL" b="1" u="sng" dirty="0"/>
              <a:t>: la burguesía y el </a:t>
            </a:r>
            <a:r>
              <a:rPr lang="es-CL" b="1" u="sng" dirty="0" smtClean="0"/>
              <a:t>proletariado. </a:t>
            </a:r>
            <a:r>
              <a:rPr lang="es-CL" dirty="0" smtClean="0"/>
              <a:t>Se </a:t>
            </a:r>
            <a:r>
              <a:rPr lang="es-CL" dirty="0"/>
              <a:t>producen importantes cambios en las condiciones de vida de la población, especialmente en la burguesía, que logra aumentar sus riquezas por el auge del </a:t>
            </a:r>
            <a:r>
              <a:rPr lang="es-CL" dirty="0" smtClean="0"/>
              <a:t>comercio. Se </a:t>
            </a:r>
            <a:r>
              <a:rPr lang="es-CL" dirty="0"/>
              <a:t>forman organizaciones de trabajadores, para regular y mejorar las condiciones laborales.</a:t>
            </a:r>
          </a:p>
          <a:p>
            <a:pPr marL="0" indent="0" algn="just">
              <a:buNone/>
            </a:pPr>
            <a:r>
              <a:rPr lang="es-CL" b="1" dirty="0"/>
              <a:t>Cambios económicos:</a:t>
            </a:r>
            <a:r>
              <a:rPr lang="es-CL" dirty="0"/>
              <a:t> Aumentan las diferencias entre los países industrializados (Europa y Estados Unidos) y el resto del mundo no industrializado.</a:t>
            </a:r>
          </a:p>
          <a:p>
            <a:pPr marL="0" indent="0" algn="just">
              <a:buNone/>
            </a:pPr>
            <a:r>
              <a:rPr lang="es-CL" b="1" dirty="0" smtClean="0"/>
              <a:t> Cambios </a:t>
            </a:r>
            <a:r>
              <a:rPr lang="es-CL" b="1" dirty="0"/>
              <a:t>ambientales: </a:t>
            </a:r>
            <a:r>
              <a:rPr lang="es-CL" dirty="0"/>
              <a:t>Surgen los primeros problemas de contaminación en países desarrollados.</a:t>
            </a:r>
          </a:p>
          <a:p>
            <a:pPr marL="0" indent="0">
              <a:buNone/>
            </a:pPr>
            <a:endParaRPr lang="es-CL" dirty="0"/>
          </a:p>
        </p:txBody>
      </p:sp>
    </p:spTree>
    <p:extLst>
      <p:ext uri="{BB962C8B-B14F-4D97-AF65-F5344CB8AC3E}">
        <p14:creationId xmlns:p14="http://schemas.microsoft.com/office/powerpoint/2010/main" val="3749526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Transformaciones tecnológicas y científicas a comienzos del siglo XX:</a:t>
            </a:r>
          </a:p>
        </p:txBody>
      </p:sp>
      <p:sp>
        <p:nvSpPr>
          <p:cNvPr id="3" name="Marcador de contenido 2"/>
          <p:cNvSpPr>
            <a:spLocks noGrp="1"/>
          </p:cNvSpPr>
          <p:nvPr>
            <p:ph sz="quarter" idx="1"/>
          </p:nvPr>
        </p:nvSpPr>
        <p:spPr>
          <a:xfrm>
            <a:off x="107504" y="1556792"/>
            <a:ext cx="8856984" cy="5112568"/>
          </a:xfrm>
        </p:spPr>
        <p:txBody>
          <a:bodyPr>
            <a:normAutofit fontScale="62500" lnSpcReduction="20000"/>
          </a:bodyPr>
          <a:lstStyle/>
          <a:p>
            <a:pPr marL="0" indent="0" algn="just">
              <a:buNone/>
            </a:pPr>
            <a:r>
              <a:rPr lang="es-CL" dirty="0"/>
              <a:t>El proceso de Revolución Industrial, (en su segunda etapa), contempló grandes avances en la ciencia y en la tecnología. </a:t>
            </a:r>
          </a:p>
          <a:p>
            <a:pPr algn="just"/>
            <a:r>
              <a:rPr lang="es-CL" b="1" dirty="0"/>
              <a:t>Inventos:</a:t>
            </a:r>
            <a:endParaRPr lang="es-CL" dirty="0"/>
          </a:p>
          <a:p>
            <a:pPr marL="0" indent="0" algn="just">
              <a:buNone/>
            </a:pPr>
            <a:r>
              <a:rPr lang="es-CL" u="sng" dirty="0" smtClean="0"/>
              <a:t>la </a:t>
            </a:r>
            <a:r>
              <a:rPr lang="es-CL" u="sng" dirty="0"/>
              <a:t>telegrafía sin hilos</a:t>
            </a:r>
            <a:r>
              <a:rPr lang="es-CL" dirty="0"/>
              <a:t>, llamada así porque mediante este sistema podían enviarse telegramas sin disponer de cables telegráficos, lo que permitió la generación de una comunicación a grandes distancias. </a:t>
            </a:r>
            <a:r>
              <a:rPr lang="es-CL" u="sng" dirty="0"/>
              <a:t>Este invento es el origen de la telefonía móvil</a:t>
            </a:r>
            <a:r>
              <a:rPr lang="es-CL" dirty="0"/>
              <a:t> actual,  </a:t>
            </a:r>
            <a:r>
              <a:rPr lang="es-CL" u="sng" dirty="0"/>
              <a:t>el automóvi</a:t>
            </a:r>
            <a:r>
              <a:rPr lang="es-CL" dirty="0"/>
              <a:t>l, desde comienzos del siglo XX, </a:t>
            </a:r>
            <a:r>
              <a:rPr lang="es-CL" dirty="0" err="1"/>
              <a:t>ortorgó</a:t>
            </a:r>
            <a:r>
              <a:rPr lang="es-CL" dirty="0"/>
              <a:t> la capacidad de desplazarse más rápidamente.</a:t>
            </a:r>
          </a:p>
          <a:p>
            <a:pPr algn="just"/>
            <a:r>
              <a:rPr lang="es-CL" b="1" dirty="0"/>
              <a:t>Avances científicos:</a:t>
            </a:r>
            <a:endParaRPr lang="es-CL" dirty="0"/>
          </a:p>
          <a:p>
            <a:pPr marL="0" indent="0" algn="just">
              <a:buNone/>
            </a:pPr>
            <a:r>
              <a:rPr lang="es-CL" dirty="0"/>
              <a:t>Albert Einstein hacía sus investigaciones sobre la </a:t>
            </a:r>
            <a:r>
              <a:rPr lang="es-CL" u="sng" dirty="0"/>
              <a:t>Teoría de la Relatividad,</a:t>
            </a:r>
            <a:r>
              <a:rPr lang="es-CL" dirty="0"/>
              <a:t> las universidades comenzaban a desarrollar en sus laboratorios descubrimientos para colaborar con la industria. De esta forma, aparecen temáticas como la </a:t>
            </a:r>
            <a:r>
              <a:rPr lang="es-CL" u="sng" dirty="0"/>
              <a:t>mecánica cuántica</a:t>
            </a:r>
            <a:r>
              <a:rPr lang="es-CL" dirty="0"/>
              <a:t>, que permitió conocer la estructura de la materia, del átomo y sus divisiones. Estos avances sentaron las bases para potenciar la investigación </a:t>
            </a:r>
            <a:r>
              <a:rPr lang="es-CL" u="sng" dirty="0"/>
              <a:t>química y biológica,</a:t>
            </a:r>
            <a:r>
              <a:rPr lang="es-CL" dirty="0"/>
              <a:t> entre las que se destaca el descubrimiento de la </a:t>
            </a:r>
            <a:r>
              <a:rPr lang="es-CL" u="sng" dirty="0"/>
              <a:t>naturaleza microbiana</a:t>
            </a:r>
            <a:r>
              <a:rPr lang="es-CL" dirty="0"/>
              <a:t> realizado por Luis Pasteur y, en 1928, el descubrimiento de la </a:t>
            </a:r>
            <a:r>
              <a:rPr lang="es-CL" u="sng" dirty="0"/>
              <a:t>penicilina</a:t>
            </a:r>
            <a:r>
              <a:rPr lang="es-CL" dirty="0"/>
              <a:t> por Alexander Fleming. Estos progresos médicos que hoy nos parecen tan comunes, surgieron a comienzos del siglo XX. Por otra parte, inventos como la máquina </a:t>
            </a:r>
            <a:r>
              <a:rPr lang="es-CL" u="sng" dirty="0"/>
              <a:t>fotográfica, la máquina de escribir, la bicicleta, el submarino, la lámpara eléctrica y el avión</a:t>
            </a:r>
            <a:r>
              <a:rPr lang="es-CL" dirty="0"/>
              <a:t>, han sido adelantos tecnológicos que han beneficiado a toda la humanidad.</a:t>
            </a:r>
          </a:p>
          <a:p>
            <a:pPr marL="0" indent="0">
              <a:buNone/>
            </a:pPr>
            <a:endParaRPr lang="es-CL" dirty="0"/>
          </a:p>
        </p:txBody>
      </p:sp>
    </p:spTree>
    <p:extLst>
      <p:ext uri="{BB962C8B-B14F-4D97-AF65-F5344CB8AC3E}">
        <p14:creationId xmlns:p14="http://schemas.microsoft.com/office/powerpoint/2010/main" val="193099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a:bodyPr>
          <a:lstStyle/>
          <a:p>
            <a:r>
              <a:rPr lang="es-CL" dirty="0"/>
              <a:t>	Imperialismo y Colonialismo:</a:t>
            </a:r>
          </a:p>
        </p:txBody>
      </p:sp>
      <p:sp>
        <p:nvSpPr>
          <p:cNvPr id="3" name="Marcador de contenido 2"/>
          <p:cNvSpPr>
            <a:spLocks noGrp="1"/>
          </p:cNvSpPr>
          <p:nvPr>
            <p:ph sz="quarter" idx="1"/>
          </p:nvPr>
        </p:nvSpPr>
        <p:spPr>
          <a:xfrm>
            <a:off x="107504" y="1556792"/>
            <a:ext cx="8856984" cy="5112568"/>
          </a:xfrm>
        </p:spPr>
        <p:txBody>
          <a:bodyPr>
            <a:normAutofit fontScale="85000" lnSpcReduction="20000"/>
          </a:bodyPr>
          <a:lstStyle/>
          <a:p>
            <a:pPr algn="just"/>
            <a:r>
              <a:rPr lang="es-CL" dirty="0"/>
              <a:t>El Imperialismo y el Colonialismo, </a:t>
            </a:r>
            <a:r>
              <a:rPr lang="es-CL" u="sng" dirty="0"/>
              <a:t>son dos formas de dominación</a:t>
            </a:r>
            <a:r>
              <a:rPr lang="es-CL" dirty="0"/>
              <a:t> que se presentan </a:t>
            </a:r>
            <a:r>
              <a:rPr lang="es-CL" u="sng" dirty="0"/>
              <a:t>a finales del siglo XIX y comienzos del XX,</a:t>
            </a:r>
            <a:r>
              <a:rPr lang="es-CL" dirty="0"/>
              <a:t> y se </a:t>
            </a:r>
            <a:r>
              <a:rPr lang="es-CL" b="1" u="sng" dirty="0"/>
              <a:t>entienden como la hegemonía de un país sobre otro.</a:t>
            </a:r>
            <a:endParaRPr lang="es-CL" dirty="0"/>
          </a:p>
          <a:p>
            <a:pPr algn="just"/>
            <a:r>
              <a:rPr lang="es-CL" dirty="0"/>
              <a:t>El Colonialismo: se refiere a una dominación soberana de un territorio, estableciendo un sistema político, social, económico y cultural. Por ejemplo, el Colonialismo se da en la dominación que ejerce España en el siglo XVI, en parte importante de América, ya que España la gobernaba con sus leyes y la consideraba como parte de su territorio</a:t>
            </a:r>
            <a:r>
              <a:rPr lang="es-CL" dirty="0" smtClean="0"/>
              <a:t>. </a:t>
            </a:r>
            <a:r>
              <a:rPr lang="es-CL" dirty="0"/>
              <a:t>El Imperialismo: es más bien un dominio de tipo económico, orientado a generar dependencia de un país o grupos de países, respecto de otros más fuertes. Un ejemplo de ello es la dependencia económica entre Estados Unidos y algunos países de América Latina.</a:t>
            </a:r>
          </a:p>
          <a:p>
            <a:pPr algn="just"/>
            <a:endParaRPr lang="es-CL" dirty="0"/>
          </a:p>
          <a:p>
            <a:pPr marL="0" indent="0">
              <a:buNone/>
            </a:pPr>
            <a:endParaRPr lang="es-CL" dirty="0"/>
          </a:p>
        </p:txBody>
      </p:sp>
      <p:pic>
        <p:nvPicPr>
          <p:cNvPr id="4" name="Imagen 3"/>
          <p:cNvPicPr>
            <a:picLocks noChangeAspect="1"/>
          </p:cNvPicPr>
          <p:nvPr/>
        </p:nvPicPr>
        <p:blipFill>
          <a:blip r:embed="rId2"/>
          <a:stretch>
            <a:fillRect/>
          </a:stretch>
        </p:blipFill>
        <p:spPr>
          <a:xfrm>
            <a:off x="395536" y="1556792"/>
            <a:ext cx="4464496" cy="5301208"/>
          </a:xfrm>
          <a:prstGeom prst="rect">
            <a:avLst/>
          </a:prstGeom>
        </p:spPr>
      </p:pic>
      <p:pic>
        <p:nvPicPr>
          <p:cNvPr id="5" name="Imagen 4"/>
          <p:cNvPicPr>
            <a:picLocks noChangeAspect="1"/>
          </p:cNvPicPr>
          <p:nvPr/>
        </p:nvPicPr>
        <p:blipFill>
          <a:blip r:embed="rId3"/>
          <a:stretch>
            <a:fillRect/>
          </a:stretch>
        </p:blipFill>
        <p:spPr>
          <a:xfrm>
            <a:off x="4452868" y="1556792"/>
            <a:ext cx="4667250" cy="5112568"/>
          </a:xfrm>
          <a:prstGeom prst="rect">
            <a:avLst/>
          </a:prstGeom>
        </p:spPr>
      </p:pic>
    </p:spTree>
    <p:extLst>
      <p:ext uri="{BB962C8B-B14F-4D97-AF65-F5344CB8AC3E}">
        <p14:creationId xmlns:p14="http://schemas.microsoft.com/office/powerpoint/2010/main" val="8606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534" y="116632"/>
            <a:ext cx="8856984" cy="990600"/>
          </a:xfrm>
        </p:spPr>
        <p:txBody>
          <a:bodyPr>
            <a:normAutofit fontScale="90000"/>
          </a:bodyPr>
          <a:lstStyle/>
          <a:p>
            <a:r>
              <a:rPr lang="es-CL" dirty="0"/>
              <a:t>Causas del Imperialismo y Colonialismo:</a:t>
            </a:r>
          </a:p>
        </p:txBody>
      </p:sp>
      <p:sp>
        <p:nvSpPr>
          <p:cNvPr id="3" name="Marcador de contenido 2"/>
          <p:cNvSpPr>
            <a:spLocks noGrp="1"/>
          </p:cNvSpPr>
          <p:nvPr>
            <p:ph sz="quarter" idx="1"/>
          </p:nvPr>
        </p:nvSpPr>
        <p:spPr>
          <a:xfrm>
            <a:off x="107504" y="1628800"/>
            <a:ext cx="8856984" cy="5400600"/>
          </a:xfrm>
        </p:spPr>
        <p:txBody>
          <a:bodyPr>
            <a:normAutofit fontScale="77500" lnSpcReduction="20000"/>
          </a:bodyPr>
          <a:lstStyle/>
          <a:p>
            <a:pPr algn="just"/>
            <a:r>
              <a:rPr lang="es-CL" b="1" dirty="0"/>
              <a:t>Demográficos: </a:t>
            </a:r>
            <a:r>
              <a:rPr lang="es-CL" dirty="0"/>
              <a:t>El gran aumento de la población europea favoreció que muchas personas salieran fuera de las fronteras de su país, en busca de mejorar sus condiciones de vida. </a:t>
            </a:r>
          </a:p>
          <a:p>
            <a:pPr algn="just"/>
            <a:r>
              <a:rPr lang="es-CL" b="1" dirty="0"/>
              <a:t>Económicos: </a:t>
            </a:r>
            <a:r>
              <a:rPr lang="es-CL" dirty="0"/>
              <a:t>Debido al gran auge de la industrialización, las potencias mundiales buscaron nuevas fuentes desde donde extraer materias primas para sus industrias y, a la vez, nuevos mercados para vender la sobreproducción industrial. África y Asia fueron los territorios que cumplieron con estos requisitos, ya que tenían un suelo rico en recursos naturales, una abundante población que compraría sus productos y podría abastecer de</a:t>
            </a:r>
          </a:p>
          <a:p>
            <a:pPr algn="just"/>
            <a:r>
              <a:rPr lang="es-CL" b="1" dirty="0"/>
              <a:t>Políticos: </a:t>
            </a:r>
            <a:r>
              <a:rPr lang="es-CL" dirty="0"/>
              <a:t>Se desarrolla un marcado nacionalismo, que lleva a los países más desarrollados a ejercer supremacía sobre otros.</a:t>
            </a:r>
          </a:p>
          <a:p>
            <a:pPr algn="just"/>
            <a:r>
              <a:rPr lang="es-CL" b="1" dirty="0"/>
              <a:t>Culturales: </a:t>
            </a:r>
            <a:r>
              <a:rPr lang="es-CL" dirty="0"/>
              <a:t>El interés científico experimentado en la época originó grandes exploraciones geográficas</a:t>
            </a:r>
            <a:r>
              <a:rPr lang="es-CL" dirty="0" smtClean="0"/>
              <a:t>.</a:t>
            </a:r>
            <a:endParaRPr lang="es-CL" dirty="0"/>
          </a:p>
          <a:p>
            <a:pPr marL="0" indent="0">
              <a:buNone/>
            </a:pPr>
            <a:endParaRPr lang="es-CL" dirty="0"/>
          </a:p>
        </p:txBody>
      </p:sp>
      <p:pic>
        <p:nvPicPr>
          <p:cNvPr id="4" name="Imagen 3"/>
          <p:cNvPicPr>
            <a:picLocks noChangeAspect="1"/>
          </p:cNvPicPr>
          <p:nvPr/>
        </p:nvPicPr>
        <p:blipFill>
          <a:blip r:embed="rId2"/>
          <a:stretch>
            <a:fillRect/>
          </a:stretch>
        </p:blipFill>
        <p:spPr>
          <a:xfrm>
            <a:off x="467544" y="1268760"/>
            <a:ext cx="8676456" cy="5589240"/>
          </a:xfrm>
          <a:prstGeom prst="rect">
            <a:avLst/>
          </a:prstGeom>
        </p:spPr>
      </p:pic>
    </p:spTree>
    <p:extLst>
      <p:ext uri="{BB962C8B-B14F-4D97-AF65-F5344CB8AC3E}">
        <p14:creationId xmlns:p14="http://schemas.microsoft.com/office/powerpoint/2010/main" val="332289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Principales potencias imperialistas y colonialistas y sus territorios:</a:t>
            </a:r>
          </a:p>
        </p:txBody>
      </p:sp>
      <p:sp>
        <p:nvSpPr>
          <p:cNvPr id="3" name="Marcador de contenido 2"/>
          <p:cNvSpPr>
            <a:spLocks noGrp="1"/>
          </p:cNvSpPr>
          <p:nvPr>
            <p:ph sz="quarter" idx="1"/>
          </p:nvPr>
        </p:nvSpPr>
        <p:spPr>
          <a:xfrm>
            <a:off x="107504" y="1628800"/>
            <a:ext cx="8856984" cy="5040560"/>
          </a:xfrm>
        </p:spPr>
        <p:txBody>
          <a:bodyPr>
            <a:normAutofit fontScale="77500" lnSpcReduction="20000"/>
          </a:bodyPr>
          <a:lstStyle/>
          <a:p>
            <a:pPr algn="just"/>
            <a:r>
              <a:rPr lang="es-CL" dirty="0"/>
              <a:t>Francia e Inglaterra fueron las principales potencias que establecieron grandes imperios coloniales en África y Asia.</a:t>
            </a:r>
          </a:p>
          <a:p>
            <a:pPr algn="just"/>
            <a:r>
              <a:rPr lang="es-CL" b="1" dirty="0"/>
              <a:t>Inglaterra: </a:t>
            </a:r>
            <a:r>
              <a:rPr lang="es-CL" dirty="0"/>
              <a:t>Inglaterra fue sin duda el país beneficiado, logrando constituir el imperio colonial más amplio. En África poseía territorios en la Costa Atlántica Gambia, Costa</a:t>
            </a:r>
            <a:r>
              <a:rPr lang="es-CL" b="1" dirty="0"/>
              <a:t> </a:t>
            </a:r>
            <a:r>
              <a:rPr lang="es-CL" dirty="0"/>
              <a:t>de Oro y Nigeria, en Somalia, Egipto, Sudán, Kenia,</a:t>
            </a:r>
            <a:r>
              <a:rPr lang="es-CL" b="1" dirty="0"/>
              <a:t> </a:t>
            </a:r>
            <a:r>
              <a:rPr lang="es-CL" dirty="0"/>
              <a:t>Uganda, Rhodesia y Sudáfrica. Pero, fue India la principal</a:t>
            </a:r>
            <a:r>
              <a:rPr lang="es-CL" b="1" dirty="0"/>
              <a:t> </a:t>
            </a:r>
            <a:r>
              <a:rPr lang="es-CL" dirty="0"/>
              <a:t>posesión de este país, el cual fue su principal</a:t>
            </a:r>
            <a:r>
              <a:rPr lang="es-CL" b="1" dirty="0"/>
              <a:t> </a:t>
            </a:r>
            <a:r>
              <a:rPr lang="es-CL" dirty="0"/>
              <a:t>proveedor de materias primas y su mejor mercado;</a:t>
            </a:r>
            <a:r>
              <a:rPr lang="es-CL" b="1" dirty="0"/>
              <a:t> </a:t>
            </a:r>
            <a:r>
              <a:rPr lang="es-CL" dirty="0"/>
              <a:t>desde allí, podía llevar sus productos a otros lugares</a:t>
            </a:r>
            <a:r>
              <a:rPr lang="es-CL" b="1" dirty="0"/>
              <a:t> </a:t>
            </a:r>
            <a:r>
              <a:rPr lang="es-CL" dirty="0"/>
              <a:t>del mundo.</a:t>
            </a:r>
          </a:p>
          <a:p>
            <a:pPr algn="just"/>
            <a:r>
              <a:rPr lang="es-CL" b="1" dirty="0"/>
              <a:t>Francia</a:t>
            </a:r>
            <a:r>
              <a:rPr lang="es-CL" dirty="0"/>
              <a:t>: logró conquistar el noroeste de África. En Asia, logró someter a los territorios de Vietnam, Camboya y Laos, formando la Unión Indochina.</a:t>
            </a:r>
          </a:p>
          <a:p>
            <a:pPr algn="just"/>
            <a:r>
              <a:rPr lang="es-CL" b="1" dirty="0"/>
              <a:t>Otras Potencias:</a:t>
            </a:r>
            <a:r>
              <a:rPr lang="es-CL" dirty="0"/>
              <a:t> Algunos países como Holanda, Alemania, Italia, Bélgica, Portugal y España también consiguieron territorios, y lograron obtener extensos terrenos, sin embargo no es comparable con la magnitud de las conquistas de los ingleses y franceses.</a:t>
            </a:r>
          </a:p>
          <a:p>
            <a:pPr marL="0" indent="0">
              <a:buNone/>
            </a:pPr>
            <a:endParaRPr lang="es-CL" dirty="0"/>
          </a:p>
        </p:txBody>
      </p:sp>
      <p:pic>
        <p:nvPicPr>
          <p:cNvPr id="4" name="Imagen 3"/>
          <p:cNvPicPr>
            <a:picLocks noChangeAspect="1"/>
          </p:cNvPicPr>
          <p:nvPr/>
        </p:nvPicPr>
        <p:blipFill>
          <a:blip r:embed="rId2"/>
          <a:stretch>
            <a:fillRect/>
          </a:stretch>
        </p:blipFill>
        <p:spPr>
          <a:xfrm>
            <a:off x="13302" y="1314527"/>
            <a:ext cx="6768752" cy="5328592"/>
          </a:xfrm>
          <a:prstGeom prst="rect">
            <a:avLst/>
          </a:prstGeom>
        </p:spPr>
      </p:pic>
    </p:spTree>
    <p:extLst>
      <p:ext uri="{BB962C8B-B14F-4D97-AF65-F5344CB8AC3E}">
        <p14:creationId xmlns:p14="http://schemas.microsoft.com/office/powerpoint/2010/main" val="17919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Síntesis:</a:t>
            </a:r>
            <a:endParaRPr lang="es-CL" dirty="0"/>
          </a:p>
        </p:txBody>
      </p:sp>
      <p:sp>
        <p:nvSpPr>
          <p:cNvPr id="3" name="Marcador de contenido 2"/>
          <p:cNvSpPr>
            <a:spLocks noGrp="1"/>
          </p:cNvSpPr>
          <p:nvPr>
            <p:ph sz="quarter" idx="1"/>
          </p:nvPr>
        </p:nvSpPr>
        <p:spPr>
          <a:xfrm>
            <a:off x="0" y="1484784"/>
            <a:ext cx="9144000" cy="5373216"/>
          </a:xfrm>
        </p:spPr>
        <p:txBody>
          <a:bodyPr>
            <a:noAutofit/>
          </a:bodyPr>
          <a:lstStyle/>
          <a:p>
            <a:pPr marL="0" indent="0" algn="just">
              <a:buNone/>
            </a:pPr>
            <a:r>
              <a:rPr lang="es-CL" sz="1900" dirty="0"/>
              <a:t>La Revolución Industrial ocurrida durante los siglos XVIII, XIX y parte del </a:t>
            </a:r>
            <a:r>
              <a:rPr lang="es-CL" sz="1900" dirty="0" smtClean="0"/>
              <a:t>XX, fue </a:t>
            </a:r>
            <a:r>
              <a:rPr lang="es-CL" sz="1900" dirty="0"/>
              <a:t>un proceso de muchísima importancia para el conjunto de la sociedad </a:t>
            </a:r>
            <a:r>
              <a:rPr lang="es-CL" sz="1900" dirty="0" smtClean="0"/>
              <a:t>de ese </a:t>
            </a:r>
            <a:r>
              <a:rPr lang="es-CL" sz="1900" dirty="0"/>
              <a:t>tiempo, pero, también para la actual sociedad de nuestros días, ya </a:t>
            </a:r>
            <a:r>
              <a:rPr lang="es-CL" sz="1900" dirty="0" smtClean="0"/>
              <a:t>que introdujo </a:t>
            </a:r>
            <a:r>
              <a:rPr lang="es-CL" sz="1900" dirty="0"/>
              <a:t>inventos y </a:t>
            </a:r>
            <a:r>
              <a:rPr lang="es-CL" sz="1900" dirty="0" err="1" smtClean="0"/>
              <a:t>modifi</a:t>
            </a:r>
            <a:r>
              <a:rPr lang="es-CL" sz="1900" dirty="0" smtClean="0"/>
              <a:t>- </a:t>
            </a:r>
            <a:r>
              <a:rPr lang="es-CL" sz="1900" dirty="0" err="1" smtClean="0"/>
              <a:t>caciones</a:t>
            </a:r>
            <a:r>
              <a:rPr lang="es-CL" sz="1900" dirty="0" smtClean="0"/>
              <a:t> </a:t>
            </a:r>
            <a:r>
              <a:rPr lang="es-CL" sz="1900" dirty="0"/>
              <a:t>que transformaron por completo la </a:t>
            </a:r>
            <a:r>
              <a:rPr lang="es-CL" sz="1900" dirty="0" smtClean="0"/>
              <a:t>forma de </a:t>
            </a:r>
            <a:r>
              <a:rPr lang="es-CL" sz="1900" dirty="0"/>
              <a:t>vivir del conjunto de las </a:t>
            </a:r>
            <a:r>
              <a:rPr lang="es-CL" sz="1900" dirty="0" smtClean="0"/>
              <a:t>personas. El </a:t>
            </a:r>
            <a:r>
              <a:rPr lang="es-CL" sz="1900" dirty="0"/>
              <a:t>desarrollo a gran escala de la industria, </a:t>
            </a:r>
            <a:r>
              <a:rPr lang="es-CL" sz="1900" dirty="0" smtClean="0"/>
              <a:t>influyó </a:t>
            </a:r>
            <a:r>
              <a:rPr lang="es-CL" sz="1900" dirty="0"/>
              <a:t>en el surgimiento de </a:t>
            </a:r>
            <a:r>
              <a:rPr lang="es-CL" sz="1900" dirty="0" smtClean="0"/>
              <a:t>potencias interesadas </a:t>
            </a:r>
            <a:r>
              <a:rPr lang="es-CL" sz="1900" dirty="0"/>
              <a:t>por producir más y obtener mayores ganancias. Esto </a:t>
            </a:r>
            <a:r>
              <a:rPr lang="es-CL" sz="1900" dirty="0" smtClean="0"/>
              <a:t>las condujo </a:t>
            </a:r>
            <a:r>
              <a:rPr lang="es-CL" sz="1900" dirty="0"/>
              <a:t>a buscar nuevos territorios para conquistar, extraer de ellos </a:t>
            </a:r>
            <a:r>
              <a:rPr lang="es-CL" sz="1900" dirty="0" smtClean="0"/>
              <a:t>materias primas </a:t>
            </a:r>
            <a:r>
              <a:rPr lang="es-CL" sz="1900" dirty="0"/>
              <a:t>y crear nuevos mercados. Este nuevo contexto dará inicio al </a:t>
            </a:r>
            <a:r>
              <a:rPr lang="es-CL" sz="1900" dirty="0" smtClean="0"/>
              <a:t>proceso histórico </a:t>
            </a:r>
            <a:r>
              <a:rPr lang="es-CL" sz="1900" dirty="0"/>
              <a:t>conocido con el nombre de Colonialismo e Imperialismo</a:t>
            </a:r>
            <a:r>
              <a:rPr lang="es-CL" sz="1900" dirty="0" smtClean="0"/>
              <a:t>.</a:t>
            </a:r>
          </a:p>
          <a:p>
            <a:pPr marL="0" indent="0" algn="just">
              <a:buNone/>
            </a:pPr>
            <a:r>
              <a:rPr lang="es-CL" sz="1900" dirty="0"/>
              <a:t>la </a:t>
            </a:r>
            <a:r>
              <a:rPr lang="es-CL" sz="1900" dirty="0" smtClean="0"/>
              <a:t>Revolución Industrial </a:t>
            </a:r>
            <a:r>
              <a:rPr lang="es-CL" sz="1900" dirty="0"/>
              <a:t>generó un contexto favorable </a:t>
            </a:r>
            <a:r>
              <a:rPr lang="es-CL" sz="1900" dirty="0" smtClean="0"/>
              <a:t>para una </a:t>
            </a:r>
            <a:r>
              <a:rPr lang="es-CL" sz="1900" dirty="0"/>
              <a:t>expansión colonialista de las potencias </a:t>
            </a:r>
            <a:r>
              <a:rPr lang="es-CL" sz="1900" dirty="0" smtClean="0"/>
              <a:t>europeas en </a:t>
            </a:r>
            <a:r>
              <a:rPr lang="es-CL" sz="1900" dirty="0"/>
              <a:t>busca de nuevos territorios y </a:t>
            </a:r>
            <a:r>
              <a:rPr lang="es-CL" sz="1900" dirty="0" smtClean="0"/>
              <a:t>mercados, con </a:t>
            </a:r>
            <a:r>
              <a:rPr lang="es-CL" sz="1900" dirty="0"/>
              <a:t>el </a:t>
            </a:r>
            <a:r>
              <a:rPr lang="es-CL" sz="1900" dirty="0" smtClean="0"/>
              <a:t>fin </a:t>
            </a:r>
            <a:r>
              <a:rPr lang="es-CL" sz="1900" dirty="0"/>
              <a:t>de continuar con su desarrollo </a:t>
            </a:r>
            <a:r>
              <a:rPr lang="es-CL" sz="1900" dirty="0" smtClean="0"/>
              <a:t>industrial a </a:t>
            </a:r>
            <a:r>
              <a:rPr lang="es-CL" sz="1900" dirty="0"/>
              <a:t>paso acelerado. </a:t>
            </a:r>
            <a:r>
              <a:rPr lang="es-CL" sz="1900" dirty="0" smtClean="0"/>
              <a:t>Para </a:t>
            </a:r>
            <a:r>
              <a:rPr lang="es-CL" sz="1900" dirty="0"/>
              <a:t>los territorios colonizados, este proceso </a:t>
            </a:r>
            <a:r>
              <a:rPr lang="es-CL" sz="1900" dirty="0" smtClean="0"/>
              <a:t>tuvo algunos </a:t>
            </a:r>
            <a:r>
              <a:rPr lang="es-CL" sz="1900" dirty="0"/>
              <a:t>efectos </a:t>
            </a:r>
            <a:r>
              <a:rPr lang="es-CL" sz="1900" dirty="0" smtClean="0"/>
              <a:t>beneficiosos</a:t>
            </a:r>
            <a:r>
              <a:rPr lang="es-CL" sz="1900" dirty="0"/>
              <a:t>, como por ejemplo </a:t>
            </a:r>
            <a:r>
              <a:rPr lang="es-CL" sz="1900" dirty="0" smtClean="0"/>
              <a:t>la introducción </a:t>
            </a:r>
            <a:r>
              <a:rPr lang="es-CL" sz="1900" dirty="0"/>
              <a:t>de avances tecnológicos, pero </a:t>
            </a:r>
            <a:r>
              <a:rPr lang="es-CL" sz="1900" dirty="0" smtClean="0"/>
              <a:t>también otros </a:t>
            </a:r>
            <a:r>
              <a:rPr lang="es-CL" sz="1900" dirty="0"/>
              <a:t>negativos, como la imposición de </a:t>
            </a:r>
            <a:r>
              <a:rPr lang="es-CL" sz="1900" dirty="0" smtClean="0"/>
              <a:t>una cultura </a:t>
            </a:r>
            <a:r>
              <a:rPr lang="es-CL" sz="1900" dirty="0"/>
              <a:t>sobre otra. Para Europa, además de la </a:t>
            </a:r>
            <a:r>
              <a:rPr lang="es-CL" sz="1900" dirty="0" smtClean="0"/>
              <a:t>expansión de </a:t>
            </a:r>
            <a:r>
              <a:rPr lang="es-CL" sz="1900" dirty="0"/>
              <a:t>sus territorios, obtención de </a:t>
            </a:r>
            <a:r>
              <a:rPr lang="es-CL" sz="1900" dirty="0" smtClean="0"/>
              <a:t>materias primas </a:t>
            </a:r>
            <a:r>
              <a:rPr lang="es-CL" sz="1900" dirty="0"/>
              <a:t>y desarrollo industrial, este proceso </a:t>
            </a:r>
            <a:r>
              <a:rPr lang="es-CL" sz="1900" dirty="0" smtClean="0"/>
              <a:t>generó rivalidad </a:t>
            </a:r>
            <a:r>
              <a:rPr lang="es-CL" sz="1900" dirty="0"/>
              <a:t>entre países que poseían colonias, </a:t>
            </a:r>
            <a:r>
              <a:rPr lang="es-CL" sz="1900" dirty="0" smtClean="0"/>
              <a:t>lo que </a:t>
            </a:r>
            <a:r>
              <a:rPr lang="es-CL" sz="1900" dirty="0"/>
              <a:t>posteriormente será una de las causas de </a:t>
            </a:r>
            <a:r>
              <a:rPr lang="es-CL" sz="1900" dirty="0" smtClean="0"/>
              <a:t>la Primera </a:t>
            </a:r>
            <a:r>
              <a:rPr lang="es-CL" sz="1900" dirty="0"/>
              <a:t>Guerra Mundial.</a:t>
            </a:r>
          </a:p>
        </p:txBody>
      </p:sp>
    </p:spTree>
    <p:extLst>
      <p:ext uri="{BB962C8B-B14F-4D97-AF65-F5344CB8AC3E}">
        <p14:creationId xmlns:p14="http://schemas.microsoft.com/office/powerpoint/2010/main" val="635414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30" y="332656"/>
            <a:ext cx="9086800" cy="936104"/>
          </a:xfrm>
        </p:spPr>
        <p:txBody>
          <a:bodyPr>
            <a:normAutofit fontScale="90000"/>
          </a:bodyPr>
          <a:lstStyle/>
          <a:p>
            <a:r>
              <a:rPr lang="es-CL" sz="2400" b="1" dirty="0" smtClean="0"/>
              <a:t>Trabajo </a:t>
            </a:r>
            <a:r>
              <a:rPr lang="es-CL" sz="2400" b="1" dirty="0"/>
              <a:t>personal: </a:t>
            </a:r>
            <a:r>
              <a:rPr lang="es-CL" sz="2400" dirty="0"/>
              <a:t>Resume esta información en tu cuaderno de la siguiente manera:</a:t>
            </a:r>
            <a:br>
              <a:rPr lang="es-CL" sz="2400" dirty="0"/>
            </a:br>
            <a:endParaRPr lang="es-CL" sz="2400" dirty="0"/>
          </a:p>
        </p:txBody>
      </p:sp>
      <p:sp>
        <p:nvSpPr>
          <p:cNvPr id="3" name="Marcador de contenido 2"/>
          <p:cNvSpPr>
            <a:spLocks noGrp="1"/>
          </p:cNvSpPr>
          <p:nvPr>
            <p:ph sz="quarter" idx="1"/>
          </p:nvPr>
        </p:nvSpPr>
        <p:spPr>
          <a:xfrm>
            <a:off x="78934" y="1556792"/>
            <a:ext cx="9036496" cy="4896544"/>
          </a:xfrm>
        </p:spPr>
        <p:txBody>
          <a:bodyPr>
            <a:normAutofit fontScale="77500" lnSpcReduction="20000"/>
          </a:bodyPr>
          <a:lstStyle/>
          <a:p>
            <a:pPr marL="0" indent="0" algn="just">
              <a:buNone/>
            </a:pPr>
            <a:r>
              <a:rPr lang="es-CL" dirty="0" smtClean="0"/>
              <a:t>Crea un cuestionario con cinco preguntas con sus respectivas respuestas para el tema de revolución industrial, y otro cuestionario con cinco preguntas y respuestas sobre Imperialismo del siglo XIX.</a:t>
            </a:r>
          </a:p>
          <a:p>
            <a:pPr marL="0" indent="0" algn="ctr">
              <a:buNone/>
            </a:pPr>
            <a:r>
              <a:rPr lang="es-CL" b="1" dirty="0" smtClean="0"/>
              <a:t>¿ Cómo debo hacerlo?</a:t>
            </a:r>
          </a:p>
          <a:p>
            <a:pPr marL="0" indent="0" algn="just">
              <a:buNone/>
            </a:pPr>
            <a:r>
              <a:rPr lang="es-CL" dirty="0" smtClean="0"/>
              <a:t>1. Lee el </a:t>
            </a:r>
            <a:r>
              <a:rPr lang="es-CL" dirty="0" err="1" smtClean="0"/>
              <a:t>power</a:t>
            </a:r>
            <a:r>
              <a:rPr lang="es-CL" dirty="0" smtClean="0"/>
              <a:t> </a:t>
            </a:r>
            <a:r>
              <a:rPr lang="es-CL" dirty="0" err="1" smtClean="0"/>
              <a:t>point</a:t>
            </a:r>
            <a:r>
              <a:rPr lang="es-CL" dirty="0" smtClean="0"/>
              <a:t> y crea tus propias preguntas según vayas leyendo, céntrate en las causas, desarrollo, características y consecuencias de los periodos. Procura responder respuestas completas, con un inicio introductorio que de contexto, el argumento que quieres mostrar como desarrollo, y una consecuencia a  modo de conclusión, por cada respuesta a la pregunta que hayas creado.</a:t>
            </a:r>
          </a:p>
          <a:p>
            <a:pPr marL="0" indent="0" algn="just">
              <a:buNone/>
            </a:pPr>
            <a:r>
              <a:rPr lang="es-CL" dirty="0" smtClean="0"/>
              <a:t>2. Luego de aquello, crea un mapa conceptual con al menos 15 conceptos sobre lo que tu resumiste en ambos cuestionarios, tomando al imperialismo como consecuencia de la revolución industrial.</a:t>
            </a:r>
          </a:p>
          <a:p>
            <a:pPr marL="0" indent="0" algn="just">
              <a:buNone/>
            </a:pPr>
            <a:r>
              <a:rPr lang="es-CL" dirty="0" smtClean="0"/>
              <a:t> </a:t>
            </a:r>
          </a:p>
          <a:p>
            <a:pPr marL="0" indent="0" algn="just">
              <a:buNone/>
            </a:pPr>
            <a:r>
              <a:rPr lang="es-CL" dirty="0"/>
              <a:t> </a:t>
            </a:r>
            <a:r>
              <a:rPr lang="es-CL" dirty="0" smtClean="0"/>
              <a:t>                                                                 Ejemplo a continuación…</a:t>
            </a:r>
          </a:p>
          <a:p>
            <a:pPr marL="0" indent="0">
              <a:buNone/>
            </a:pPr>
            <a:endParaRPr lang="es-CL" dirty="0"/>
          </a:p>
        </p:txBody>
      </p:sp>
      <p:pic>
        <p:nvPicPr>
          <p:cNvPr id="4" name="Imagen 3"/>
          <p:cNvPicPr>
            <a:picLocks noChangeAspect="1"/>
          </p:cNvPicPr>
          <p:nvPr/>
        </p:nvPicPr>
        <p:blipFill>
          <a:blip r:embed="rId2"/>
          <a:stretch>
            <a:fillRect/>
          </a:stretch>
        </p:blipFill>
        <p:spPr>
          <a:xfrm>
            <a:off x="3491880" y="5373216"/>
            <a:ext cx="1620554" cy="1822358"/>
          </a:xfrm>
          <a:prstGeom prst="rect">
            <a:avLst/>
          </a:prstGeom>
        </p:spPr>
      </p:pic>
    </p:spTree>
    <p:extLst>
      <p:ext uri="{BB962C8B-B14F-4D97-AF65-F5344CB8AC3E}">
        <p14:creationId xmlns:p14="http://schemas.microsoft.com/office/powerpoint/2010/main" val="576633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30" y="332656"/>
            <a:ext cx="9086800" cy="936104"/>
          </a:xfrm>
        </p:spPr>
        <p:txBody>
          <a:bodyPr>
            <a:normAutofit fontScale="90000"/>
          </a:bodyPr>
          <a:lstStyle/>
          <a:p>
            <a:r>
              <a:rPr lang="es-CL" sz="2400" b="1" dirty="0" smtClean="0"/>
              <a:t>Trabajo </a:t>
            </a:r>
            <a:r>
              <a:rPr lang="es-CL" sz="2400" b="1" dirty="0"/>
              <a:t>personal: </a:t>
            </a:r>
            <a:r>
              <a:rPr lang="es-CL" sz="2400" dirty="0"/>
              <a:t>Resume esta información en tu cuaderno de la siguiente manera:</a:t>
            </a:r>
            <a:br>
              <a:rPr lang="es-CL" sz="2400" dirty="0"/>
            </a:br>
            <a:endParaRPr lang="es-CL" sz="2400" dirty="0"/>
          </a:p>
        </p:txBody>
      </p:sp>
      <p:sp>
        <p:nvSpPr>
          <p:cNvPr id="3" name="Marcador de contenido 2"/>
          <p:cNvSpPr>
            <a:spLocks noGrp="1"/>
          </p:cNvSpPr>
          <p:nvPr>
            <p:ph sz="quarter" idx="1"/>
          </p:nvPr>
        </p:nvSpPr>
        <p:spPr>
          <a:xfrm>
            <a:off x="78934" y="1556792"/>
            <a:ext cx="9036496" cy="4896544"/>
          </a:xfrm>
        </p:spPr>
        <p:txBody>
          <a:bodyPr>
            <a:normAutofit fontScale="92500" lnSpcReduction="20000"/>
          </a:bodyPr>
          <a:lstStyle/>
          <a:p>
            <a:pPr marL="0" indent="0" algn="ctr">
              <a:buNone/>
            </a:pPr>
            <a:r>
              <a:rPr lang="es-CL" b="1" dirty="0" smtClean="0"/>
              <a:t>¿Cómo nace el capitalismo en Europa y qué consecuencia política - social tuvo este?</a:t>
            </a:r>
          </a:p>
          <a:p>
            <a:pPr marL="0" indent="0" algn="just">
              <a:buNone/>
            </a:pPr>
            <a:r>
              <a:rPr lang="es-CL" b="1" dirty="0" smtClean="0"/>
              <a:t>Inicio: </a:t>
            </a:r>
            <a:r>
              <a:rPr lang="es-CL" dirty="0" smtClean="0"/>
              <a:t>El </a:t>
            </a:r>
            <a:r>
              <a:rPr lang="es-CL" dirty="0"/>
              <a:t>proceso de fuertes transformaciones acaecidas en la Europa del siglo XIX no se comprende sin el predominio del sistema económico capitalista y la estructura social de clases que consolidó este modelo.  A grandes rasgos, el capitalismo consiste en la acumulación de bienes y dinero con el fin de invertirlos y generar más riquezas. Este sistema económico existía en Europa desde el siglo XVI, pero no fue sino hasta la Revolución industrial que aceleró su ritmo debido al éxito y al progreso que estas transformaciones trajeron al continente. </a:t>
            </a:r>
          </a:p>
        </p:txBody>
      </p:sp>
    </p:spTree>
    <p:extLst>
      <p:ext uri="{BB962C8B-B14F-4D97-AF65-F5344CB8AC3E}">
        <p14:creationId xmlns:p14="http://schemas.microsoft.com/office/powerpoint/2010/main" val="2040452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30" y="332656"/>
            <a:ext cx="9086800" cy="936104"/>
          </a:xfrm>
        </p:spPr>
        <p:txBody>
          <a:bodyPr>
            <a:normAutofit fontScale="90000"/>
          </a:bodyPr>
          <a:lstStyle/>
          <a:p>
            <a:r>
              <a:rPr lang="es-CL" sz="2400" b="1" dirty="0" smtClean="0"/>
              <a:t>Trabajo </a:t>
            </a:r>
            <a:r>
              <a:rPr lang="es-CL" sz="2400" b="1" dirty="0"/>
              <a:t>personal: </a:t>
            </a:r>
            <a:r>
              <a:rPr lang="es-CL" sz="2400" dirty="0"/>
              <a:t>Resume esta información en tu cuaderno de la siguiente manera:</a:t>
            </a:r>
            <a:br>
              <a:rPr lang="es-CL" sz="2400" dirty="0"/>
            </a:br>
            <a:endParaRPr lang="es-CL" sz="2400" dirty="0"/>
          </a:p>
        </p:txBody>
      </p:sp>
      <p:sp>
        <p:nvSpPr>
          <p:cNvPr id="3" name="Marcador de contenido 2"/>
          <p:cNvSpPr>
            <a:spLocks noGrp="1"/>
          </p:cNvSpPr>
          <p:nvPr>
            <p:ph sz="quarter" idx="1"/>
          </p:nvPr>
        </p:nvSpPr>
        <p:spPr>
          <a:xfrm>
            <a:off x="78934" y="1556792"/>
            <a:ext cx="9036496" cy="5301208"/>
          </a:xfrm>
        </p:spPr>
        <p:txBody>
          <a:bodyPr>
            <a:normAutofit fontScale="62500" lnSpcReduction="20000"/>
          </a:bodyPr>
          <a:lstStyle/>
          <a:p>
            <a:pPr marL="0" indent="0" algn="ctr">
              <a:buNone/>
            </a:pPr>
            <a:r>
              <a:rPr lang="es-CL" b="1" dirty="0" smtClean="0"/>
              <a:t>¿ Cómo nace el capitalismo en Europa y qué consecuencia política - social tuvo este?</a:t>
            </a:r>
          </a:p>
          <a:p>
            <a:pPr marL="0" indent="0" algn="just">
              <a:buNone/>
            </a:pPr>
            <a:r>
              <a:rPr lang="es-CL" b="1" dirty="0" smtClean="0"/>
              <a:t>Desarrollo</a:t>
            </a:r>
            <a:r>
              <a:rPr lang="es-CL" dirty="0" smtClean="0"/>
              <a:t>: Gracias </a:t>
            </a:r>
            <a:r>
              <a:rPr lang="es-CL" dirty="0"/>
              <a:t>al perfeccionamiento de los medios de comunicación y al crecimiento de la industria y los servicios, la influencia europea llegó a otros continentes, transformando esa economía continental en una mundial. Los empresarios europeos invertían en bancos, industrias y en transportes, colaborando así con el desarrollo económico de sus países y terminaron por transformar a naciones como Inglaterra y Francia en las máximas potencias mundiales de aquel período. En definitiva, los capitales acumulados y reinvertidos fueron generando cada vez mayores riquezas. En este contexto, los europeos creían que el progreso no tenía límites y que tenían el absoluto dominio del mundo. La alta burguesía europea fue la clase social más beneficiada por el capitalismo imperante y la industrialización. Fueron ellos, hombres de negocios, quienes controlaban el capital, ganando elevadas sumas de dinero gracias a sus inversiones. Ahora bien, tras ellos se encontraba una clase media y, sobre todo, una clase baja que no estaban siendo beneficiadas del todo por el desarrollo europeo. Mientras la primera de ellas, gracias a su educación y talento, podía alcanzar el estatus de la alta burguesía, la segunda, a la que se le conoció como proletariado, se encontraba entrampada en lo más bajo de la sociedad. El precio por su trabajo era sumamente bajo debido a que este grupo era, por lejos, el más numeroso de la sociedad, lo cual hacía que la oferta de mano de obra fuera superior a la demanda de la misma. Por todo ello, las condiciones en que se vieron obligados a vivir fueron las más lamentables, producto del hacinamiento y la extrema pobreza en que habitaban. </a:t>
            </a:r>
            <a:endParaRPr lang="es-CL" dirty="0" smtClean="0"/>
          </a:p>
          <a:p>
            <a:pPr marL="0" indent="0">
              <a:buNone/>
            </a:pPr>
            <a:endParaRPr lang="es-CL" dirty="0"/>
          </a:p>
        </p:txBody>
      </p:sp>
    </p:spTree>
    <p:extLst>
      <p:ext uri="{BB962C8B-B14F-4D97-AF65-F5344CB8AC3E}">
        <p14:creationId xmlns:p14="http://schemas.microsoft.com/office/powerpoint/2010/main" val="129813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Contextualización:</a:t>
            </a:r>
            <a:endParaRPr lang="es-CL" dirty="0"/>
          </a:p>
        </p:txBody>
      </p:sp>
      <p:sp>
        <p:nvSpPr>
          <p:cNvPr id="3" name="Marcador de contenido 2"/>
          <p:cNvSpPr>
            <a:spLocks noGrp="1"/>
          </p:cNvSpPr>
          <p:nvPr>
            <p:ph sz="quarter" idx="1"/>
          </p:nvPr>
        </p:nvSpPr>
        <p:spPr>
          <a:xfrm>
            <a:off x="17562" y="1556792"/>
            <a:ext cx="8874918" cy="5301208"/>
          </a:xfrm>
        </p:spPr>
        <p:txBody>
          <a:bodyPr/>
          <a:lstStyle/>
          <a:p>
            <a:pPr marL="0" indent="0">
              <a:buNone/>
            </a:pPr>
            <a:r>
              <a:rPr lang="es-CL" dirty="0" smtClean="0"/>
              <a:t>   Querido estudiante:</a:t>
            </a:r>
          </a:p>
          <a:p>
            <a:pPr marL="0" indent="0" algn="just">
              <a:buNone/>
            </a:pPr>
            <a:r>
              <a:rPr lang="es-CL" dirty="0" smtClean="0"/>
              <a:t>Lo que estudiaremos en el presente </a:t>
            </a:r>
            <a:r>
              <a:rPr lang="es-CL" dirty="0" err="1" smtClean="0"/>
              <a:t>ppt</a:t>
            </a:r>
            <a:r>
              <a:rPr lang="es-CL" dirty="0" smtClean="0"/>
              <a:t> clase 1 y clase 2, corresponde a la “Unidad 0”, que es la contextualización de las materias que no logramos ver el año pasado. Pues cronológicamente nuestro año académico comienza recién en el periodo entre guerras.</a:t>
            </a:r>
          </a:p>
          <a:p>
            <a:pPr marL="0" indent="0" algn="just">
              <a:buNone/>
            </a:pPr>
            <a:r>
              <a:rPr lang="es-CL" dirty="0" smtClean="0"/>
              <a:t>Por esto se hace necesario, que tu conozcas esta etapa de la historia.</a:t>
            </a:r>
          </a:p>
          <a:p>
            <a:pPr marL="0" indent="0" algn="just">
              <a:buNone/>
            </a:pPr>
            <a:r>
              <a:rPr lang="es-CL" dirty="0" smtClean="0"/>
              <a:t>Te invito a conocerla entonces. </a:t>
            </a:r>
            <a:endParaRPr lang="es-CL" dirty="0"/>
          </a:p>
        </p:txBody>
      </p:sp>
      <p:pic>
        <p:nvPicPr>
          <p:cNvPr id="4" name="Imagen 3"/>
          <p:cNvPicPr>
            <a:picLocks noChangeAspect="1"/>
          </p:cNvPicPr>
          <p:nvPr/>
        </p:nvPicPr>
        <p:blipFill>
          <a:blip r:embed="rId2"/>
          <a:stretch>
            <a:fillRect/>
          </a:stretch>
        </p:blipFill>
        <p:spPr>
          <a:xfrm>
            <a:off x="5292080" y="5517232"/>
            <a:ext cx="1200150" cy="1200150"/>
          </a:xfrm>
          <a:prstGeom prst="rect">
            <a:avLst/>
          </a:prstGeom>
        </p:spPr>
      </p:pic>
    </p:spTree>
    <p:extLst>
      <p:ext uri="{BB962C8B-B14F-4D97-AF65-F5344CB8AC3E}">
        <p14:creationId xmlns:p14="http://schemas.microsoft.com/office/powerpoint/2010/main" val="47716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630" y="332656"/>
            <a:ext cx="9086800" cy="936104"/>
          </a:xfrm>
        </p:spPr>
        <p:txBody>
          <a:bodyPr>
            <a:normAutofit fontScale="90000"/>
          </a:bodyPr>
          <a:lstStyle/>
          <a:p>
            <a:r>
              <a:rPr lang="es-CL" sz="2400" b="1" dirty="0" smtClean="0"/>
              <a:t>Trabajo </a:t>
            </a:r>
            <a:r>
              <a:rPr lang="es-CL" sz="2400" b="1" dirty="0"/>
              <a:t>personal: </a:t>
            </a:r>
            <a:r>
              <a:rPr lang="es-CL" sz="2400" dirty="0"/>
              <a:t>Resume esta información en tu cuaderno de la siguiente manera:</a:t>
            </a:r>
            <a:br>
              <a:rPr lang="es-CL" sz="2400" dirty="0"/>
            </a:br>
            <a:endParaRPr lang="es-CL" sz="2400" dirty="0"/>
          </a:p>
        </p:txBody>
      </p:sp>
      <p:sp>
        <p:nvSpPr>
          <p:cNvPr id="3" name="Marcador de contenido 2"/>
          <p:cNvSpPr>
            <a:spLocks noGrp="1"/>
          </p:cNvSpPr>
          <p:nvPr>
            <p:ph sz="quarter" idx="1"/>
          </p:nvPr>
        </p:nvSpPr>
        <p:spPr>
          <a:xfrm>
            <a:off x="78934" y="1556792"/>
            <a:ext cx="9036496" cy="4896544"/>
          </a:xfrm>
        </p:spPr>
        <p:txBody>
          <a:bodyPr>
            <a:normAutofit fontScale="77500" lnSpcReduction="20000"/>
          </a:bodyPr>
          <a:lstStyle/>
          <a:p>
            <a:pPr marL="0" indent="0" algn="ctr">
              <a:buNone/>
            </a:pPr>
            <a:r>
              <a:rPr lang="es-CL" b="1" dirty="0" smtClean="0"/>
              <a:t>¿ Cómo nace el capitalismo en Europa y qué consecuencia política - social tuvo este?</a:t>
            </a:r>
          </a:p>
          <a:p>
            <a:pPr marL="0" indent="0" algn="just">
              <a:buNone/>
            </a:pPr>
            <a:r>
              <a:rPr lang="es-CL" b="1" dirty="0" smtClean="0"/>
              <a:t>Conclusión</a:t>
            </a:r>
            <a:r>
              <a:rPr lang="es-CL" b="1" dirty="0"/>
              <a:t>:</a:t>
            </a:r>
            <a:r>
              <a:rPr lang="es-CL" sz="3100" b="1" dirty="0"/>
              <a:t> </a:t>
            </a:r>
            <a:r>
              <a:rPr lang="es-CL" sz="3100" dirty="0"/>
              <a:t>Todo ello dio paso a la consolidación de una estructura social de clases basada en la riqueza de las personas y ya no en la nobleza de sangre. Este principio, si bien había comenzado a imponerse desde la Revolución francesa, adquirió notoria fuerza con el desarrollo del capitalismo y la industrialización. Los más acaudalados pudieron aumentar sus fortunas gracias a las facilidades que les daba la libre competencia otorgada por el capitalismo; la clase media, en tanto, fue la que más posibilidades tenía de ascender, mientras que aquellos con menores recursos tenían bajas opciones de aprovechar la movilidad que permitía el sistema de clases. Las diferencias entre estas dos últimas se hicieron cada vez más notorias, consolidando así la división social característica de este período. </a:t>
            </a:r>
          </a:p>
        </p:txBody>
      </p:sp>
    </p:spTree>
    <p:extLst>
      <p:ext uri="{BB962C8B-B14F-4D97-AF65-F5344CB8AC3E}">
        <p14:creationId xmlns:p14="http://schemas.microsoft.com/office/powerpoint/2010/main" val="1420965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3728" y="116632"/>
            <a:ext cx="8153400" cy="990600"/>
          </a:xfrm>
        </p:spPr>
        <p:txBody>
          <a:bodyPr/>
          <a:lstStyle/>
          <a:p>
            <a:r>
              <a:rPr lang="es-CL" dirty="0"/>
              <a:t>¡</a:t>
            </a:r>
            <a:r>
              <a:rPr lang="es-CL" dirty="0" smtClean="0"/>
              <a:t>No te preocupes!</a:t>
            </a:r>
            <a:endParaRPr lang="es-CL" dirty="0"/>
          </a:p>
        </p:txBody>
      </p:sp>
      <p:sp>
        <p:nvSpPr>
          <p:cNvPr id="3" name="Marcador de contenido 2"/>
          <p:cNvSpPr>
            <a:spLocks noGrp="1"/>
          </p:cNvSpPr>
          <p:nvPr>
            <p:ph sz="quarter" idx="1"/>
          </p:nvPr>
        </p:nvSpPr>
        <p:spPr>
          <a:xfrm>
            <a:off x="21384" y="2420888"/>
            <a:ext cx="4682852" cy="4495800"/>
          </a:xfrm>
        </p:spPr>
        <p:txBody>
          <a:bodyPr/>
          <a:lstStyle/>
          <a:p>
            <a:pPr algn="just"/>
            <a:r>
              <a:rPr lang="es-CL" dirty="0" smtClean="0"/>
              <a:t>Es muy probable que al principio te cueste contestar de esta forma, sin embargo realiza todo tu esfuerzo, y con práctica podrás acostumbrarte, y hacerlo fabuloso.</a:t>
            </a:r>
            <a:endParaRPr lang="es-CL" dirty="0"/>
          </a:p>
        </p:txBody>
      </p:sp>
      <p:pic>
        <p:nvPicPr>
          <p:cNvPr id="4" name="Imagen 3"/>
          <p:cNvPicPr>
            <a:picLocks noChangeAspect="1"/>
          </p:cNvPicPr>
          <p:nvPr/>
        </p:nvPicPr>
        <p:blipFill>
          <a:blip r:embed="rId2"/>
          <a:stretch>
            <a:fillRect/>
          </a:stretch>
        </p:blipFill>
        <p:spPr>
          <a:xfrm>
            <a:off x="4862364" y="2708920"/>
            <a:ext cx="4667250" cy="4667250"/>
          </a:xfrm>
          <a:prstGeom prst="rect">
            <a:avLst/>
          </a:prstGeom>
        </p:spPr>
      </p:pic>
    </p:spTree>
    <p:extLst>
      <p:ext uri="{BB962C8B-B14F-4D97-AF65-F5344CB8AC3E}">
        <p14:creationId xmlns:p14="http://schemas.microsoft.com/office/powerpoint/2010/main" val="3263117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Anexos:</a:t>
            </a:r>
            <a:endParaRPr lang="es-CL" dirty="0"/>
          </a:p>
        </p:txBody>
      </p:sp>
      <p:sp>
        <p:nvSpPr>
          <p:cNvPr id="3" name="Marcador de contenido 2"/>
          <p:cNvSpPr>
            <a:spLocks noGrp="1"/>
          </p:cNvSpPr>
          <p:nvPr>
            <p:ph sz="quarter" idx="1"/>
          </p:nvPr>
        </p:nvSpPr>
        <p:spPr/>
        <p:txBody>
          <a:bodyPr/>
          <a:lstStyle/>
          <a:p>
            <a:r>
              <a:rPr lang="es-CL" dirty="0" smtClean="0"/>
              <a:t>Usa estos vídeos de referencia, para complementar tu estudio.</a:t>
            </a:r>
          </a:p>
          <a:p>
            <a:pPr marL="0" indent="0">
              <a:buNone/>
            </a:pPr>
            <a:r>
              <a:rPr lang="es-CL" dirty="0">
                <a:hlinkClick r:id="rId2"/>
              </a:rPr>
              <a:t>https://</a:t>
            </a:r>
            <a:r>
              <a:rPr lang="es-CL" dirty="0" smtClean="0">
                <a:hlinkClick r:id="rId2"/>
              </a:rPr>
              <a:t>www.youtube.com/watch?v=3LQAnFEADl4</a:t>
            </a:r>
            <a:r>
              <a:rPr lang="es-CL" dirty="0" smtClean="0"/>
              <a:t> </a:t>
            </a:r>
          </a:p>
          <a:p>
            <a:pPr marL="0" indent="0">
              <a:buNone/>
            </a:pPr>
            <a:r>
              <a:rPr lang="es-CL" dirty="0">
                <a:hlinkClick r:id="rId3"/>
              </a:rPr>
              <a:t>https://</a:t>
            </a:r>
            <a:r>
              <a:rPr lang="es-CL" dirty="0" smtClean="0">
                <a:hlinkClick r:id="rId3"/>
              </a:rPr>
              <a:t>www.youtube.com/watch?v=0QoxeOYtnOw</a:t>
            </a:r>
            <a:r>
              <a:rPr lang="es-CL" dirty="0" smtClean="0"/>
              <a:t> </a:t>
            </a:r>
          </a:p>
        </p:txBody>
      </p:sp>
      <p:pic>
        <p:nvPicPr>
          <p:cNvPr id="5" name="Imagen 4"/>
          <p:cNvPicPr>
            <a:picLocks noChangeAspect="1"/>
          </p:cNvPicPr>
          <p:nvPr/>
        </p:nvPicPr>
        <p:blipFill>
          <a:blip r:embed="rId4"/>
          <a:stretch>
            <a:fillRect/>
          </a:stretch>
        </p:blipFill>
        <p:spPr>
          <a:xfrm>
            <a:off x="5940152" y="0"/>
            <a:ext cx="3096344" cy="1098494"/>
          </a:xfrm>
          <a:prstGeom prst="rect">
            <a:avLst/>
          </a:prstGeom>
        </p:spPr>
      </p:pic>
    </p:spTree>
    <p:extLst>
      <p:ext uri="{BB962C8B-B14F-4D97-AF65-F5344CB8AC3E}">
        <p14:creationId xmlns:p14="http://schemas.microsoft.com/office/powerpoint/2010/main" val="3382066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Introducción:</a:t>
            </a:r>
            <a:endParaRPr lang="es-CL" dirty="0"/>
          </a:p>
        </p:txBody>
      </p:sp>
      <p:sp>
        <p:nvSpPr>
          <p:cNvPr id="3" name="Marcador de contenido 2"/>
          <p:cNvSpPr>
            <a:spLocks noGrp="1"/>
          </p:cNvSpPr>
          <p:nvPr>
            <p:ph sz="quarter" idx="1"/>
          </p:nvPr>
        </p:nvSpPr>
        <p:spPr>
          <a:xfrm>
            <a:off x="251520" y="1600200"/>
            <a:ext cx="8712968" cy="5069160"/>
          </a:xfrm>
        </p:spPr>
        <p:txBody>
          <a:bodyPr>
            <a:normAutofit fontScale="92500" lnSpcReduction="20000"/>
          </a:bodyPr>
          <a:lstStyle/>
          <a:p>
            <a:pPr algn="just"/>
            <a:r>
              <a:rPr lang="es-CL" dirty="0" smtClean="0"/>
              <a:t>En el siglo </a:t>
            </a:r>
            <a:r>
              <a:rPr lang="es-CL" dirty="0"/>
              <a:t>XIX. </a:t>
            </a:r>
            <a:r>
              <a:rPr lang="es-CL" dirty="0">
                <a:solidFill>
                  <a:srgbClr val="FF0000"/>
                </a:solidFill>
              </a:rPr>
              <a:t>La </a:t>
            </a:r>
            <a:r>
              <a:rPr lang="es-CL" dirty="0" smtClean="0">
                <a:solidFill>
                  <a:srgbClr val="FF0000"/>
                </a:solidFill>
              </a:rPr>
              <a:t>creciente incorporación </a:t>
            </a:r>
            <a:r>
              <a:rPr lang="es-CL" dirty="0">
                <a:solidFill>
                  <a:srgbClr val="FF0000"/>
                </a:solidFill>
              </a:rPr>
              <a:t>de </a:t>
            </a:r>
            <a:r>
              <a:rPr lang="es-CL" dirty="0" smtClean="0">
                <a:solidFill>
                  <a:srgbClr val="FF0000"/>
                </a:solidFill>
              </a:rPr>
              <a:t>nuevas fuentes </a:t>
            </a:r>
            <a:r>
              <a:rPr lang="es-CL" dirty="0">
                <a:solidFill>
                  <a:srgbClr val="FF0000"/>
                </a:solidFill>
              </a:rPr>
              <a:t>de energía</a:t>
            </a:r>
            <a:r>
              <a:rPr lang="es-CL" dirty="0"/>
              <a:t> y </a:t>
            </a:r>
            <a:r>
              <a:rPr lang="es-CL" dirty="0" smtClean="0"/>
              <a:t>nuevas formas </a:t>
            </a:r>
            <a:r>
              <a:rPr lang="es-CL" dirty="0"/>
              <a:t>de organizar </a:t>
            </a:r>
            <a:r>
              <a:rPr lang="es-CL" dirty="0" smtClean="0"/>
              <a:t>la producción </a:t>
            </a:r>
            <a:r>
              <a:rPr lang="es-CL" dirty="0">
                <a:solidFill>
                  <a:srgbClr val="FF0000"/>
                </a:solidFill>
              </a:rPr>
              <a:t>provocó </a:t>
            </a:r>
            <a:r>
              <a:rPr lang="es-CL" dirty="0" smtClean="0">
                <a:solidFill>
                  <a:srgbClr val="FF0000"/>
                </a:solidFill>
              </a:rPr>
              <a:t>el paso </a:t>
            </a:r>
            <a:r>
              <a:rPr lang="es-CL" dirty="0">
                <a:solidFill>
                  <a:srgbClr val="FF0000"/>
                </a:solidFill>
              </a:rPr>
              <a:t>de una </a:t>
            </a:r>
            <a:r>
              <a:rPr lang="es-CL" dirty="0" smtClean="0">
                <a:solidFill>
                  <a:srgbClr val="FF0000"/>
                </a:solidFill>
              </a:rPr>
              <a:t>sociedad agrícola </a:t>
            </a:r>
            <a:r>
              <a:rPr lang="es-CL" dirty="0">
                <a:solidFill>
                  <a:srgbClr val="FF0000"/>
                </a:solidFill>
              </a:rPr>
              <a:t>y tradicional </a:t>
            </a:r>
            <a:r>
              <a:rPr lang="es-CL" dirty="0" smtClean="0">
                <a:solidFill>
                  <a:srgbClr val="FF0000"/>
                </a:solidFill>
              </a:rPr>
              <a:t>a una </a:t>
            </a:r>
            <a:r>
              <a:rPr lang="es-CL" dirty="0">
                <a:solidFill>
                  <a:srgbClr val="FF0000"/>
                </a:solidFill>
              </a:rPr>
              <a:t>industrial, urbana </a:t>
            </a:r>
            <a:r>
              <a:rPr lang="es-CL" dirty="0" smtClean="0">
                <a:solidFill>
                  <a:srgbClr val="FF0000"/>
                </a:solidFill>
              </a:rPr>
              <a:t>y moderna.</a:t>
            </a:r>
          </a:p>
          <a:p>
            <a:pPr algn="just">
              <a:buFont typeface="Wingdings" panose="05000000000000000000" pitchFamily="2" charset="2"/>
              <a:buChar char="q"/>
            </a:pPr>
            <a:r>
              <a:rPr lang="es-CL" dirty="0"/>
              <a:t>En 1820, 1830 y </a:t>
            </a:r>
            <a:r>
              <a:rPr lang="es-CL" dirty="0" smtClean="0"/>
              <a:t>1848 se </a:t>
            </a:r>
            <a:r>
              <a:rPr lang="es-CL" dirty="0"/>
              <a:t>produjeron </a:t>
            </a:r>
            <a:r>
              <a:rPr lang="es-CL" dirty="0" smtClean="0"/>
              <a:t>oleadas revolucionarias </a:t>
            </a:r>
            <a:r>
              <a:rPr lang="es-CL" dirty="0"/>
              <a:t>en </a:t>
            </a:r>
            <a:r>
              <a:rPr lang="es-CL" dirty="0" smtClean="0"/>
              <a:t>Europa que </a:t>
            </a:r>
            <a:r>
              <a:rPr lang="es-CL" dirty="0"/>
              <a:t>se </a:t>
            </a:r>
            <a:r>
              <a:rPr lang="es-CL" dirty="0" smtClean="0"/>
              <a:t>sustentaron esencialmente </a:t>
            </a:r>
            <a:r>
              <a:rPr lang="es-CL" dirty="0"/>
              <a:t>en </a:t>
            </a:r>
            <a:r>
              <a:rPr lang="es-CL" dirty="0" smtClean="0"/>
              <a:t>dos ideologías</a:t>
            </a:r>
            <a:r>
              <a:rPr lang="es-CL" dirty="0"/>
              <a:t>: </a:t>
            </a:r>
            <a:r>
              <a:rPr lang="es-CL" dirty="0">
                <a:solidFill>
                  <a:srgbClr val="FF0000"/>
                </a:solidFill>
              </a:rPr>
              <a:t>el liberalismo </a:t>
            </a:r>
            <a:r>
              <a:rPr lang="es-CL" dirty="0" smtClean="0">
                <a:solidFill>
                  <a:srgbClr val="FF0000"/>
                </a:solidFill>
              </a:rPr>
              <a:t>y el </a:t>
            </a:r>
            <a:r>
              <a:rPr lang="es-CL" dirty="0">
                <a:solidFill>
                  <a:srgbClr val="FF0000"/>
                </a:solidFill>
              </a:rPr>
              <a:t>nacionalismo. La </a:t>
            </a:r>
            <a:r>
              <a:rPr lang="es-CL" dirty="0" smtClean="0">
                <a:solidFill>
                  <a:srgbClr val="FF0000"/>
                </a:solidFill>
              </a:rPr>
              <a:t>creación de </a:t>
            </a:r>
            <a:r>
              <a:rPr lang="es-CL" dirty="0">
                <a:solidFill>
                  <a:srgbClr val="FF0000"/>
                </a:solidFill>
              </a:rPr>
              <a:t>Estados nacionales es </a:t>
            </a:r>
            <a:r>
              <a:rPr lang="es-CL" dirty="0" smtClean="0">
                <a:solidFill>
                  <a:srgbClr val="FF0000"/>
                </a:solidFill>
              </a:rPr>
              <a:t>un proceso </a:t>
            </a:r>
            <a:r>
              <a:rPr lang="es-CL" dirty="0">
                <a:solidFill>
                  <a:srgbClr val="FF0000"/>
                </a:solidFill>
              </a:rPr>
              <a:t>que comenzó </a:t>
            </a:r>
            <a:r>
              <a:rPr lang="es-CL" dirty="0" smtClean="0">
                <a:solidFill>
                  <a:srgbClr val="FF0000"/>
                </a:solidFill>
              </a:rPr>
              <a:t>en las </a:t>
            </a:r>
            <a:r>
              <a:rPr lang="es-CL" dirty="0">
                <a:solidFill>
                  <a:srgbClr val="FF0000"/>
                </a:solidFill>
              </a:rPr>
              <a:t>revoluciones liberales </a:t>
            </a:r>
            <a:r>
              <a:rPr lang="es-CL" dirty="0" smtClean="0">
                <a:solidFill>
                  <a:srgbClr val="FF0000"/>
                </a:solidFill>
              </a:rPr>
              <a:t>del siglo </a:t>
            </a:r>
            <a:r>
              <a:rPr lang="es-CL" dirty="0">
                <a:solidFill>
                  <a:srgbClr val="FF0000"/>
                </a:solidFill>
              </a:rPr>
              <a:t>XIX</a:t>
            </a:r>
            <a:r>
              <a:rPr lang="es-CL" dirty="0" smtClean="0">
                <a:solidFill>
                  <a:srgbClr val="FF0000"/>
                </a:solidFill>
              </a:rPr>
              <a:t>.</a:t>
            </a:r>
          </a:p>
          <a:p>
            <a:pPr algn="just"/>
            <a:r>
              <a:rPr lang="es-CL" dirty="0"/>
              <a:t>En </a:t>
            </a:r>
            <a:r>
              <a:rPr lang="es-CL" dirty="0" smtClean="0"/>
              <a:t>el siglo </a:t>
            </a:r>
            <a:r>
              <a:rPr lang="es-CL" dirty="0"/>
              <a:t>XIX, las </a:t>
            </a:r>
            <a:r>
              <a:rPr lang="es-CL" dirty="0" smtClean="0"/>
              <a:t>potencias europeas </a:t>
            </a:r>
            <a:r>
              <a:rPr lang="es-CL" dirty="0"/>
              <a:t>se lanzaron a </a:t>
            </a:r>
            <a:r>
              <a:rPr lang="es-CL" dirty="0" smtClean="0"/>
              <a:t>la conquista </a:t>
            </a:r>
            <a:r>
              <a:rPr lang="es-CL" dirty="0"/>
              <a:t>de territorios </a:t>
            </a:r>
            <a:r>
              <a:rPr lang="es-CL" dirty="0" smtClean="0"/>
              <a:t>en Asia</a:t>
            </a:r>
            <a:r>
              <a:rPr lang="es-CL" dirty="0"/>
              <a:t>, África y Oceanía</a:t>
            </a:r>
            <a:r>
              <a:rPr lang="es-CL" dirty="0" smtClean="0"/>
              <a:t>. Lo que se conoce como Imperialismo y colonialismo posteriormente.</a:t>
            </a:r>
          </a:p>
          <a:p>
            <a:pPr>
              <a:buFont typeface="Wingdings" panose="05000000000000000000" pitchFamily="2" charset="2"/>
              <a:buChar char="q"/>
            </a:pPr>
            <a:endParaRPr lang="es-CL" dirty="0"/>
          </a:p>
        </p:txBody>
      </p:sp>
    </p:spTree>
    <p:extLst>
      <p:ext uri="{BB962C8B-B14F-4D97-AF65-F5344CB8AC3E}">
        <p14:creationId xmlns:p14="http://schemas.microsoft.com/office/powerpoint/2010/main" val="373701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lstStyle/>
          <a:p>
            <a:r>
              <a:rPr lang="es-CL" dirty="0" smtClean="0"/>
              <a:t>La Revolución Industrial:</a:t>
            </a:r>
            <a:endParaRPr lang="es-CL" dirty="0"/>
          </a:p>
        </p:txBody>
      </p:sp>
      <p:sp>
        <p:nvSpPr>
          <p:cNvPr id="3" name="Marcador de contenido 2"/>
          <p:cNvSpPr>
            <a:spLocks noGrp="1"/>
          </p:cNvSpPr>
          <p:nvPr>
            <p:ph sz="quarter" idx="1"/>
          </p:nvPr>
        </p:nvSpPr>
        <p:spPr>
          <a:xfrm>
            <a:off x="107504" y="1628800"/>
            <a:ext cx="5472608" cy="5040560"/>
          </a:xfrm>
        </p:spPr>
        <p:txBody>
          <a:bodyPr>
            <a:normAutofit fontScale="85000" lnSpcReduction="10000"/>
          </a:bodyPr>
          <a:lstStyle/>
          <a:p>
            <a:pPr marL="0" indent="0" algn="just">
              <a:buNone/>
            </a:pPr>
            <a:r>
              <a:rPr lang="es-CL" sz="3200" dirty="0">
                <a:latin typeface="Calibri" panose="020F0502020204030204" pitchFamily="34" charset="0"/>
                <a:ea typeface="Calibri" panose="020F0502020204030204" pitchFamily="34" charset="0"/>
                <a:cs typeface="Times New Roman" panose="02020603050405020304" pitchFamily="18" charset="0"/>
              </a:rPr>
              <a:t>llamada Revolución Industrial, puede ser definida como el proceso que permitió que una </a:t>
            </a:r>
            <a:r>
              <a:rPr lang="es-CL" sz="3200" u="sng" dirty="0">
                <a:latin typeface="Calibri" panose="020F0502020204030204" pitchFamily="34" charset="0"/>
                <a:ea typeface="Calibri" panose="020F0502020204030204" pitchFamily="34" charset="0"/>
                <a:cs typeface="Times New Roman" panose="02020603050405020304" pitchFamily="18" charset="0"/>
              </a:rPr>
              <a:t>sociedad agrícola tradicional pasara a convertirse en una sociedad industrial</a:t>
            </a:r>
            <a:r>
              <a:rPr lang="es-CL" sz="3200" dirty="0">
                <a:latin typeface="Calibri" panose="020F0502020204030204" pitchFamily="34" charset="0"/>
                <a:ea typeface="Calibri" panose="020F0502020204030204" pitchFamily="34" charset="0"/>
                <a:cs typeface="Times New Roman" panose="02020603050405020304" pitchFamily="18" charset="0"/>
              </a:rPr>
              <a:t>, a través de la </a:t>
            </a:r>
            <a:r>
              <a:rPr lang="es-CL" sz="3200" u="sng" dirty="0">
                <a:latin typeface="Calibri" panose="020F0502020204030204" pitchFamily="34" charset="0"/>
                <a:ea typeface="Calibri" panose="020F0502020204030204" pitchFamily="34" charset="0"/>
                <a:cs typeface="Times New Roman" panose="02020603050405020304" pitchFamily="18" charset="0"/>
              </a:rPr>
              <a:t>mecanización de la producción</a:t>
            </a:r>
            <a:r>
              <a:rPr lang="es-CL" sz="3200" dirty="0">
                <a:latin typeface="Calibri" panose="020F0502020204030204" pitchFamily="34" charset="0"/>
                <a:ea typeface="Calibri" panose="020F0502020204030204" pitchFamily="34" charset="0"/>
                <a:cs typeface="Times New Roman" panose="02020603050405020304" pitchFamily="18" charset="0"/>
              </a:rPr>
              <a:t>, lo que facilitó desarrollar la producción a gran escala, es decir, en grandes cantidades.</a:t>
            </a:r>
            <a:r>
              <a:rPr lang="es-CL" sz="3200" dirty="0">
                <a:latin typeface="Calibri" panose="020F0502020204030204" pitchFamily="34" charset="0"/>
                <a:ea typeface="Calibri" panose="020F0502020204030204" pitchFamily="34" charset="0"/>
                <a:cs typeface="Tahoma" panose="020B0604030504040204" pitchFamily="34" charset="0"/>
              </a:rPr>
              <a:t> </a:t>
            </a:r>
            <a:r>
              <a:rPr lang="es-CL" sz="3200" u="sng" dirty="0">
                <a:latin typeface="Calibri" panose="020F0502020204030204" pitchFamily="34" charset="0"/>
                <a:ea typeface="Calibri" panose="020F0502020204030204" pitchFamily="34" charset="0"/>
                <a:cs typeface="Times New Roman" panose="02020603050405020304" pitchFamily="18" charset="0"/>
              </a:rPr>
              <a:t>La Revolución Industrial introdujo cambios que fueron irreversibles y que modificaron para siempre la vida de los seres humanos en todo el planeta.</a:t>
            </a:r>
            <a:endParaRPr lang="es-CL" dirty="0"/>
          </a:p>
        </p:txBody>
      </p:sp>
      <p:pic>
        <p:nvPicPr>
          <p:cNvPr id="6" name="Imagen 5"/>
          <p:cNvPicPr>
            <a:picLocks noChangeAspect="1"/>
          </p:cNvPicPr>
          <p:nvPr/>
        </p:nvPicPr>
        <p:blipFill>
          <a:blip r:embed="rId2"/>
          <a:stretch>
            <a:fillRect/>
          </a:stretch>
        </p:blipFill>
        <p:spPr>
          <a:xfrm>
            <a:off x="5571434" y="2132856"/>
            <a:ext cx="3572566" cy="4032448"/>
          </a:xfrm>
          <a:prstGeom prst="rect">
            <a:avLst/>
          </a:prstGeom>
        </p:spPr>
      </p:pic>
    </p:spTree>
    <p:extLst>
      <p:ext uri="{BB962C8B-B14F-4D97-AF65-F5344CB8AC3E}">
        <p14:creationId xmlns:p14="http://schemas.microsoft.com/office/powerpoint/2010/main" val="126443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Inglaterra, promotor de la revolución Industrial: </a:t>
            </a:r>
          </a:p>
        </p:txBody>
      </p:sp>
      <p:sp>
        <p:nvSpPr>
          <p:cNvPr id="3" name="Marcador de contenido 2"/>
          <p:cNvSpPr>
            <a:spLocks noGrp="1"/>
          </p:cNvSpPr>
          <p:nvPr>
            <p:ph sz="quarter" idx="1"/>
          </p:nvPr>
        </p:nvSpPr>
        <p:spPr>
          <a:xfrm>
            <a:off x="107504" y="1628800"/>
            <a:ext cx="8856984" cy="5040560"/>
          </a:xfrm>
        </p:spPr>
        <p:txBody>
          <a:bodyPr>
            <a:normAutofit fontScale="62500" lnSpcReduction="20000"/>
          </a:bodyPr>
          <a:lstStyle/>
          <a:p>
            <a:pPr algn="just"/>
            <a:r>
              <a:rPr lang="es-CL" dirty="0"/>
              <a:t>La Revolución Industrial no tuvo el mismo impacto en todos los lugares. Sus inicios se pueden identificar en Inglaterra, principalmente en la industria textil. Esto fue posible ya que Inglaterra era un país distinto en su desarrollo del resto de Europa, </a:t>
            </a:r>
            <a:r>
              <a:rPr lang="es-CL" dirty="0" smtClean="0"/>
              <a:t>por estas características:</a:t>
            </a:r>
            <a:endParaRPr lang="es-CL" dirty="0"/>
          </a:p>
          <a:p>
            <a:pPr marL="0" indent="0" algn="just">
              <a:buNone/>
            </a:pPr>
            <a:r>
              <a:rPr lang="es-CL" b="1" dirty="0" smtClean="0"/>
              <a:t>1- Políticamente</a:t>
            </a:r>
            <a:r>
              <a:rPr lang="es-CL" dirty="0"/>
              <a:t>: No había sido afectado por la expansión napoleónica ni por la Revolución Francesa, </a:t>
            </a:r>
            <a:r>
              <a:rPr lang="es-CL" dirty="0">
                <a:solidFill>
                  <a:srgbClr val="FF0000"/>
                </a:solidFill>
              </a:rPr>
              <a:t>debido a que los ingleses ya habían realizado una serie de reformas políticas, las que derivaron en un sistema parlamentario en el cual también participaba la burguesía, respetándose sus libertades individuales.</a:t>
            </a:r>
            <a:r>
              <a:rPr lang="es-CL" dirty="0"/>
              <a:t> De esta manera, los ingleses no veían la necesidad de alzarse en busca de cambios, a diferencia de otros países en los que el Antiguo Régimen aún luchaba por mantenerse.</a:t>
            </a:r>
          </a:p>
          <a:p>
            <a:pPr marL="0" indent="0" algn="just">
              <a:buNone/>
            </a:pPr>
            <a:r>
              <a:rPr lang="es-CL" b="1" dirty="0" smtClean="0"/>
              <a:t>2-Económicamente</a:t>
            </a:r>
            <a:r>
              <a:rPr lang="es-CL" b="1" dirty="0"/>
              <a:t>: </a:t>
            </a:r>
            <a:r>
              <a:rPr lang="es-CL" dirty="0"/>
              <a:t>La estabilidad política facilitó reformas que llevaron a un liberalismo económico, tanto en la producción como en el comercio. Toda esta situación generó el desarrollo y acumulación de grandes riquezas para Inglaterra que, a diferencia de otros países que las gastaban en bienes lujosos o simplemente las mantenían atesoradas, fueron </a:t>
            </a:r>
            <a:r>
              <a:rPr lang="es-CL" dirty="0">
                <a:solidFill>
                  <a:srgbClr val="FF0000"/>
                </a:solidFill>
              </a:rPr>
              <a:t>invertidas en maquinarias contribuyendo a generar grandes fábricas e industrias. </a:t>
            </a:r>
            <a:r>
              <a:rPr lang="es-CL" dirty="0" smtClean="0">
                <a:solidFill>
                  <a:srgbClr val="FF0000"/>
                </a:solidFill>
              </a:rPr>
              <a:t> </a:t>
            </a:r>
            <a:r>
              <a:rPr lang="es-CL" u="sng" dirty="0" smtClean="0">
                <a:solidFill>
                  <a:srgbClr val="FF0000"/>
                </a:solidFill>
              </a:rPr>
              <a:t>Además</a:t>
            </a:r>
            <a:r>
              <a:rPr lang="es-CL" u="sng" dirty="0">
                <a:solidFill>
                  <a:srgbClr val="FF0000"/>
                </a:solidFill>
              </a:rPr>
              <a:t>, Inglaterra poseía importantes recursos mineros como el carbón y el hierro, que dieron el primer impulso al desarrollo industrial, permitiendo mover los ferrocarriles en el caso del carbón y construir maquinarias en el caso del hierro. </a:t>
            </a:r>
            <a:r>
              <a:rPr lang="es-CL" u="sng" dirty="0"/>
              <a:t>También tenía colonias en otros continentes como Asia que, por un lado, le proveían de materias primas a bajo costo y, por otro, le compraban los productos ya manufacturados a altos precios</a:t>
            </a:r>
            <a:r>
              <a:rPr lang="es-CL" dirty="0"/>
              <a:t>.</a:t>
            </a:r>
          </a:p>
          <a:p>
            <a:endParaRPr lang="es-CL" dirty="0"/>
          </a:p>
        </p:txBody>
      </p:sp>
    </p:spTree>
    <p:extLst>
      <p:ext uri="{BB962C8B-B14F-4D97-AF65-F5344CB8AC3E}">
        <p14:creationId xmlns:p14="http://schemas.microsoft.com/office/powerpoint/2010/main" val="2404349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 Causas de la Revolución Industrial:</a:t>
            </a:r>
          </a:p>
        </p:txBody>
      </p:sp>
      <p:sp>
        <p:nvSpPr>
          <p:cNvPr id="3" name="Marcador de contenido 2"/>
          <p:cNvSpPr>
            <a:spLocks noGrp="1"/>
          </p:cNvSpPr>
          <p:nvPr>
            <p:ph sz="quarter" idx="1"/>
          </p:nvPr>
        </p:nvSpPr>
        <p:spPr>
          <a:xfrm>
            <a:off x="107504" y="1628800"/>
            <a:ext cx="8856984" cy="5040560"/>
          </a:xfrm>
        </p:spPr>
        <p:txBody>
          <a:bodyPr>
            <a:normAutofit fontScale="62500" lnSpcReduction="20000"/>
          </a:bodyPr>
          <a:lstStyle/>
          <a:p>
            <a:pPr lvl="0" algn="just"/>
            <a:r>
              <a:rPr lang="es-CL" b="1" dirty="0"/>
              <a:t>Progresos en la Agricultura: </a:t>
            </a:r>
            <a:r>
              <a:rPr lang="es-CL" dirty="0"/>
              <a:t>Este proceso facilitó la industrialización ya que las nuevas </a:t>
            </a:r>
            <a:r>
              <a:rPr lang="es-CL" u="sng" dirty="0"/>
              <a:t>técnicas que se aplicaron para aumentar la producción, </a:t>
            </a:r>
            <a:r>
              <a:rPr lang="es-CL" dirty="0"/>
              <a:t>redujeron el número de campesinos que se necesitaba para trabajar la tierra. Así, aquellos campesinos desempleados migraron hacia la ciudad y se emplearon en la industria</a:t>
            </a:r>
            <a:r>
              <a:rPr lang="es-CL" dirty="0" smtClean="0"/>
              <a:t>.</a:t>
            </a:r>
            <a:r>
              <a:rPr lang="es-CL" b="1" dirty="0"/>
              <a:t> </a:t>
            </a:r>
            <a:endParaRPr lang="es-CL" dirty="0"/>
          </a:p>
          <a:p>
            <a:pPr lvl="0" algn="just"/>
            <a:r>
              <a:rPr lang="es-CL" b="1" dirty="0"/>
              <a:t>Crecimiento de la población en Europa durante el siglo XVIII: </a:t>
            </a:r>
            <a:r>
              <a:rPr lang="es-CL" dirty="0"/>
              <a:t>La mejora de las técnicas agrícolas </a:t>
            </a:r>
            <a:r>
              <a:rPr lang="es-CL" u="sng" dirty="0"/>
              <a:t>contribuyó a que existiera una mayor disponibilidad de alimentos</a:t>
            </a:r>
            <a:r>
              <a:rPr lang="es-CL" dirty="0"/>
              <a:t> </a:t>
            </a:r>
            <a:r>
              <a:rPr lang="es-CL" u="sng" dirty="0"/>
              <a:t>y, por lo tanto, disminuyeran las posibilidades de muerte por hambrunas</a:t>
            </a:r>
            <a:r>
              <a:rPr lang="es-CL" dirty="0"/>
              <a:t>. Asimismo, a la vez que crecía la población, aumentaba también la demanda de productos y, como consecuencia, había que producir más.</a:t>
            </a:r>
          </a:p>
          <a:p>
            <a:pPr lvl="0" algn="just"/>
            <a:r>
              <a:rPr lang="es-CL" b="1" dirty="0"/>
              <a:t>El desarrollo técnico: </a:t>
            </a:r>
            <a:r>
              <a:rPr lang="es-CL" dirty="0"/>
              <a:t>Permitió la creación de</a:t>
            </a:r>
            <a:r>
              <a:rPr lang="es-CL" b="1" dirty="0"/>
              <a:t> </a:t>
            </a:r>
            <a:r>
              <a:rPr lang="es-CL" dirty="0"/>
              <a:t>máquinas que generaron</a:t>
            </a:r>
            <a:r>
              <a:rPr lang="es-CL" b="1" dirty="0"/>
              <a:t> </a:t>
            </a:r>
            <a:r>
              <a:rPr lang="es-CL" dirty="0"/>
              <a:t>un aumento importante</a:t>
            </a:r>
            <a:r>
              <a:rPr lang="es-CL" b="1" dirty="0"/>
              <a:t> </a:t>
            </a:r>
            <a:r>
              <a:rPr lang="es-CL" dirty="0"/>
              <a:t>en la producción.</a:t>
            </a:r>
            <a:r>
              <a:rPr lang="es-CL" u="sng" dirty="0"/>
              <a:t> El</a:t>
            </a:r>
            <a:r>
              <a:rPr lang="es-CL" b="1" u="sng" dirty="0"/>
              <a:t> </a:t>
            </a:r>
            <a:r>
              <a:rPr lang="es-CL" u="sng" dirty="0"/>
              <a:t>ejemplo más importante</a:t>
            </a:r>
            <a:r>
              <a:rPr lang="es-CL" b="1" u="sng" dirty="0"/>
              <a:t> </a:t>
            </a:r>
            <a:r>
              <a:rPr lang="es-CL" u="sng" dirty="0"/>
              <a:t>de esto fue la creación</a:t>
            </a:r>
            <a:r>
              <a:rPr lang="es-CL" b="1" u="sng" dirty="0"/>
              <a:t> </a:t>
            </a:r>
            <a:r>
              <a:rPr lang="es-CL" u="sng" dirty="0"/>
              <a:t>de la máquina a vapor en</a:t>
            </a:r>
            <a:r>
              <a:rPr lang="es-CL" b="1" u="sng" dirty="0"/>
              <a:t> </a:t>
            </a:r>
            <a:r>
              <a:rPr lang="es-CL" u="sng" dirty="0"/>
              <a:t>1769, por James Watt,</a:t>
            </a:r>
            <a:r>
              <a:rPr lang="es-CL" b="1" u="sng" dirty="0"/>
              <a:t> </a:t>
            </a:r>
            <a:r>
              <a:rPr lang="es-CL" u="sng" dirty="0"/>
              <a:t>ya que el uso del vapor</a:t>
            </a:r>
            <a:r>
              <a:rPr lang="es-CL" b="1" u="sng" dirty="0"/>
              <a:t> </a:t>
            </a:r>
            <a:r>
              <a:rPr lang="es-CL" u="sng" dirty="0"/>
              <a:t>de agua como fuente de</a:t>
            </a:r>
            <a:r>
              <a:rPr lang="es-CL" b="1" u="sng" dirty="0"/>
              <a:t> </a:t>
            </a:r>
            <a:r>
              <a:rPr lang="es-CL" u="sng" dirty="0"/>
              <a:t>energía redujo los costos,</a:t>
            </a:r>
            <a:r>
              <a:rPr lang="es-CL" b="1" u="sng" dirty="0"/>
              <a:t> </a:t>
            </a:r>
            <a:r>
              <a:rPr lang="es-CL" u="sng" dirty="0"/>
              <a:t>el tiempo y la mano</a:t>
            </a:r>
            <a:r>
              <a:rPr lang="es-CL" b="1" u="sng" dirty="0"/>
              <a:t> </a:t>
            </a:r>
            <a:r>
              <a:rPr lang="es-CL" u="sng" dirty="0"/>
              <a:t>de obra necesaria para</a:t>
            </a:r>
            <a:r>
              <a:rPr lang="es-CL" b="1" u="sng" dirty="0"/>
              <a:t> </a:t>
            </a:r>
            <a:r>
              <a:rPr lang="es-CL" u="sng" dirty="0"/>
              <a:t>la producción.</a:t>
            </a:r>
            <a:r>
              <a:rPr lang="es-CL" dirty="0"/>
              <a:t> Por otra</a:t>
            </a:r>
            <a:r>
              <a:rPr lang="es-CL" b="1" dirty="0"/>
              <a:t> </a:t>
            </a:r>
            <a:r>
              <a:rPr lang="es-CL" dirty="0"/>
              <a:t>parte, el desarrollo tecnológico</a:t>
            </a:r>
            <a:r>
              <a:rPr lang="es-CL" b="1" dirty="0"/>
              <a:t> </a:t>
            </a:r>
            <a:r>
              <a:rPr lang="es-CL" dirty="0"/>
              <a:t>permitió que </a:t>
            </a:r>
            <a:r>
              <a:rPr lang="es-CL" u="sng" dirty="0"/>
              <a:t>apareciera</a:t>
            </a:r>
            <a:r>
              <a:rPr lang="es-CL" b="1" u="sng" dirty="0"/>
              <a:t> </a:t>
            </a:r>
            <a:r>
              <a:rPr lang="es-CL" u="sng" dirty="0"/>
              <a:t>la fábrica, la que</a:t>
            </a:r>
            <a:r>
              <a:rPr lang="es-CL" b="1" u="sng" dirty="0"/>
              <a:t> </a:t>
            </a:r>
            <a:r>
              <a:rPr lang="es-CL" u="sng" dirty="0"/>
              <a:t>se caracteriza por la producción</a:t>
            </a:r>
            <a:r>
              <a:rPr lang="es-CL" b="1" u="sng" dirty="0"/>
              <a:t> </a:t>
            </a:r>
            <a:r>
              <a:rPr lang="es-CL" u="sng" dirty="0"/>
              <a:t>en grandes cantidades</a:t>
            </a:r>
            <a:r>
              <a:rPr lang="es-CL" b="1" u="sng" dirty="0"/>
              <a:t> </a:t>
            </a:r>
            <a:r>
              <a:rPr lang="es-CL" u="sng" dirty="0"/>
              <a:t>y en línea, ya</a:t>
            </a:r>
            <a:r>
              <a:rPr lang="es-CL" dirty="0"/>
              <a:t> que</a:t>
            </a:r>
            <a:r>
              <a:rPr lang="es-CL" b="1" dirty="0"/>
              <a:t> </a:t>
            </a:r>
            <a:r>
              <a:rPr lang="es-CL" dirty="0"/>
              <a:t>en ella se especializa el</a:t>
            </a:r>
            <a:r>
              <a:rPr lang="es-CL" b="1" dirty="0"/>
              <a:t> </a:t>
            </a:r>
            <a:r>
              <a:rPr lang="es-CL" dirty="0"/>
              <a:t>trabajo de cada trabajador.</a:t>
            </a:r>
            <a:r>
              <a:rPr lang="es-CL" b="1" dirty="0"/>
              <a:t> </a:t>
            </a:r>
            <a:r>
              <a:rPr lang="es-CL" dirty="0"/>
              <a:t>Efectivamente, en la</a:t>
            </a:r>
            <a:r>
              <a:rPr lang="es-CL" b="1" dirty="0"/>
              <a:t> </a:t>
            </a:r>
            <a:r>
              <a:rPr lang="es-CL" dirty="0"/>
              <a:t>fábrica cada obrero interviene</a:t>
            </a:r>
            <a:r>
              <a:rPr lang="es-CL" b="1" dirty="0"/>
              <a:t> </a:t>
            </a:r>
            <a:r>
              <a:rPr lang="es-CL" dirty="0"/>
              <a:t>sólo en una parte</a:t>
            </a:r>
            <a:r>
              <a:rPr lang="es-CL" b="1" dirty="0"/>
              <a:t> </a:t>
            </a:r>
            <a:r>
              <a:rPr lang="es-CL" dirty="0"/>
              <a:t>del proceso productivo y</a:t>
            </a:r>
            <a:r>
              <a:rPr lang="es-CL" b="1" dirty="0"/>
              <a:t> </a:t>
            </a:r>
            <a:r>
              <a:rPr lang="es-CL" dirty="0"/>
              <a:t>esta especialización produce</a:t>
            </a:r>
            <a:r>
              <a:rPr lang="es-CL" b="1" dirty="0"/>
              <a:t> </a:t>
            </a:r>
            <a:r>
              <a:rPr lang="es-CL" dirty="0"/>
              <a:t>que aumente su eficiencia. Un ejemplo representativo</a:t>
            </a:r>
            <a:r>
              <a:rPr lang="es-CL" b="1" dirty="0"/>
              <a:t> </a:t>
            </a:r>
            <a:r>
              <a:rPr lang="es-CL" dirty="0"/>
              <a:t>fue el desarrollo</a:t>
            </a:r>
            <a:r>
              <a:rPr lang="es-CL" b="1" dirty="0"/>
              <a:t> </a:t>
            </a:r>
            <a:r>
              <a:rPr lang="es-CL" dirty="0"/>
              <a:t>de la industria textil, que</a:t>
            </a:r>
            <a:r>
              <a:rPr lang="es-CL" b="1" dirty="0"/>
              <a:t> </a:t>
            </a:r>
            <a:r>
              <a:rPr lang="es-CL" dirty="0"/>
              <a:t>favoreció la primera etapa</a:t>
            </a:r>
            <a:r>
              <a:rPr lang="es-CL" b="1" dirty="0"/>
              <a:t> </a:t>
            </a:r>
            <a:r>
              <a:rPr lang="es-CL" dirty="0"/>
              <a:t>de industrialización.</a:t>
            </a:r>
          </a:p>
          <a:p>
            <a:pPr marL="0" indent="0">
              <a:buNone/>
            </a:pPr>
            <a:endParaRPr lang="es-CL" dirty="0"/>
          </a:p>
        </p:txBody>
      </p:sp>
      <p:pic>
        <p:nvPicPr>
          <p:cNvPr id="4" name="Imagen 3"/>
          <p:cNvPicPr>
            <a:picLocks noChangeAspect="1"/>
          </p:cNvPicPr>
          <p:nvPr/>
        </p:nvPicPr>
        <p:blipFill>
          <a:blip r:embed="rId2"/>
          <a:stretch>
            <a:fillRect/>
          </a:stretch>
        </p:blipFill>
        <p:spPr>
          <a:xfrm>
            <a:off x="467544" y="1594127"/>
            <a:ext cx="5057775" cy="3743325"/>
          </a:xfrm>
          <a:prstGeom prst="rect">
            <a:avLst/>
          </a:prstGeom>
        </p:spPr>
      </p:pic>
    </p:spTree>
    <p:extLst>
      <p:ext uri="{BB962C8B-B14F-4D97-AF65-F5344CB8AC3E}">
        <p14:creationId xmlns:p14="http://schemas.microsoft.com/office/powerpoint/2010/main" val="12212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 Causas de la Revolución Industrial:</a:t>
            </a:r>
          </a:p>
        </p:txBody>
      </p:sp>
      <p:sp>
        <p:nvSpPr>
          <p:cNvPr id="3" name="Marcador de contenido 2"/>
          <p:cNvSpPr>
            <a:spLocks noGrp="1"/>
          </p:cNvSpPr>
          <p:nvPr>
            <p:ph sz="quarter" idx="1"/>
          </p:nvPr>
        </p:nvSpPr>
        <p:spPr>
          <a:xfrm>
            <a:off x="107504" y="1628800"/>
            <a:ext cx="8856984" cy="5040560"/>
          </a:xfrm>
        </p:spPr>
        <p:txBody>
          <a:bodyPr>
            <a:normAutofit fontScale="70000" lnSpcReduction="20000"/>
          </a:bodyPr>
          <a:lstStyle/>
          <a:p>
            <a:pPr lvl="0" algn="just"/>
            <a:r>
              <a:rPr lang="es-CL" b="1" dirty="0"/>
              <a:t>La acumulación de capital: </a:t>
            </a:r>
            <a:r>
              <a:rPr lang="es-CL" dirty="0"/>
              <a:t>El aumento de la riqueza entre la burguesía también estimuló el desarrollo industrial. Como los inventos eran de alto costo, se hizo necesario invertir mucho dinero para poder desarrollar la industria, y quien contaba con ese capital era este sector. Sin embargo, con la industria ya instalada, se debían realizar inversiones en arreglos y salarios, entre otros</a:t>
            </a:r>
            <a:r>
              <a:rPr lang="es-CL" dirty="0" smtClean="0"/>
              <a:t>.</a:t>
            </a:r>
            <a:endParaRPr lang="es-CL" dirty="0"/>
          </a:p>
          <a:p>
            <a:pPr lvl="0" algn="just"/>
            <a:r>
              <a:rPr lang="es-CL" b="1" dirty="0"/>
              <a:t>La estimulación del comercio exterior: </a:t>
            </a:r>
            <a:r>
              <a:rPr lang="es-CL" dirty="0"/>
              <a:t>Desde el siglo XV, Europa obtenía de sus colonias gran</a:t>
            </a:r>
            <a:r>
              <a:rPr lang="es-CL" b="1" dirty="0"/>
              <a:t> </a:t>
            </a:r>
            <a:r>
              <a:rPr lang="es-CL" dirty="0"/>
              <a:t>cantidad de materias primas a bajo precio, con las que</a:t>
            </a:r>
            <a:r>
              <a:rPr lang="es-CL" b="1" dirty="0"/>
              <a:t> </a:t>
            </a:r>
            <a:r>
              <a:rPr lang="es-CL" dirty="0"/>
              <a:t>fabricaba productos manufacturados que luego vendía</a:t>
            </a:r>
            <a:r>
              <a:rPr lang="es-CL" b="1" dirty="0"/>
              <a:t> </a:t>
            </a:r>
            <a:r>
              <a:rPr lang="es-CL" dirty="0"/>
              <a:t>a esas mismas colonias a precios elevados. Este</a:t>
            </a:r>
            <a:r>
              <a:rPr lang="es-CL" b="1" dirty="0"/>
              <a:t> </a:t>
            </a:r>
            <a:r>
              <a:rPr lang="es-CL" dirty="0"/>
              <a:t>tipo de relación económica, permitió a los grandes comerciantes</a:t>
            </a:r>
            <a:r>
              <a:rPr lang="es-CL" b="1" dirty="0"/>
              <a:t> </a:t>
            </a:r>
            <a:r>
              <a:rPr lang="es-CL" dirty="0"/>
              <a:t>reinvertir sus ganancias en las industrias</a:t>
            </a:r>
            <a:r>
              <a:rPr lang="es-CL" dirty="0" smtClean="0"/>
              <a:t>.</a:t>
            </a:r>
            <a:r>
              <a:rPr lang="es-CL" b="1" dirty="0"/>
              <a:t> </a:t>
            </a:r>
            <a:endParaRPr lang="es-CL" dirty="0"/>
          </a:p>
          <a:p>
            <a:pPr lvl="0" algn="just"/>
            <a:r>
              <a:rPr lang="es-CL" b="1" dirty="0"/>
              <a:t>El desarrollo de los transportes </a:t>
            </a:r>
            <a:r>
              <a:rPr lang="es-CL" dirty="0"/>
              <a:t>Este factor fue muy importante ya que </a:t>
            </a:r>
            <a:r>
              <a:rPr lang="es-CL" u="sng" dirty="0"/>
              <a:t>facilitó trasladar las materias primas de un lugar a otro y los productos manufacturados a los distintos mercados.</a:t>
            </a:r>
            <a:r>
              <a:rPr lang="es-CL" dirty="0"/>
              <a:t> Además, </a:t>
            </a:r>
            <a:r>
              <a:rPr lang="es-CL" u="sng" dirty="0"/>
              <a:t>permitió abastecer lugares lejanos de alimentos, abaratando los costos y aumentando los compradores.</a:t>
            </a:r>
            <a:r>
              <a:rPr lang="es-CL" dirty="0"/>
              <a:t> Los grandes ejemplos en este aspecto lo constituyeron el barco a vapor y los ferrocarriles</a:t>
            </a:r>
            <a:r>
              <a:rPr lang="es-CL" dirty="0" smtClean="0"/>
              <a:t>.</a:t>
            </a:r>
            <a:endParaRPr lang="es-CL" dirty="0"/>
          </a:p>
        </p:txBody>
      </p:sp>
      <p:pic>
        <p:nvPicPr>
          <p:cNvPr id="5" name="Imagen 4"/>
          <p:cNvPicPr>
            <a:picLocks noChangeAspect="1"/>
          </p:cNvPicPr>
          <p:nvPr/>
        </p:nvPicPr>
        <p:blipFill>
          <a:blip r:embed="rId2"/>
          <a:stretch>
            <a:fillRect/>
          </a:stretch>
        </p:blipFill>
        <p:spPr>
          <a:xfrm>
            <a:off x="971600" y="1230150"/>
            <a:ext cx="6934200" cy="5200650"/>
          </a:xfrm>
          <a:prstGeom prst="rect">
            <a:avLst/>
          </a:prstGeom>
        </p:spPr>
      </p:pic>
    </p:spTree>
    <p:extLst>
      <p:ext uri="{BB962C8B-B14F-4D97-AF65-F5344CB8AC3E}">
        <p14:creationId xmlns:p14="http://schemas.microsoft.com/office/powerpoint/2010/main" val="256546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lstStyle/>
          <a:p>
            <a:r>
              <a:rPr lang="es-CL" dirty="0"/>
              <a:t>Desarrollo de la Industrialización:</a:t>
            </a:r>
          </a:p>
        </p:txBody>
      </p:sp>
      <p:sp>
        <p:nvSpPr>
          <p:cNvPr id="3" name="Marcador de contenido 2"/>
          <p:cNvSpPr>
            <a:spLocks noGrp="1"/>
          </p:cNvSpPr>
          <p:nvPr>
            <p:ph sz="quarter" idx="1"/>
          </p:nvPr>
        </p:nvSpPr>
        <p:spPr>
          <a:xfrm>
            <a:off x="107504" y="1628800"/>
            <a:ext cx="8856984" cy="5229200"/>
          </a:xfrm>
        </p:spPr>
        <p:txBody>
          <a:bodyPr>
            <a:normAutofit fontScale="77500" lnSpcReduction="20000"/>
          </a:bodyPr>
          <a:lstStyle/>
          <a:p>
            <a:pPr algn="just"/>
            <a:r>
              <a:rPr lang="es-CL" dirty="0"/>
              <a:t>Hacia mediados del siglo XVIII, las primeras innovaciones en este proceso se orientaron a la industria textil del algodón. Sólo a comienzos del siglo XIX, se extendieron a otros sectores en forma masiva. Inventos como la lanzadera volante para producir tejidos y la máquina de hilar, fueron los primeros pasos en el desarrollo de la industrialización. Con el perfeccionamiento del telar </a:t>
            </a:r>
            <a:r>
              <a:rPr lang="es-CL" u="sng" dirty="0"/>
              <a:t>mecánico se hizo más eficiente la producción y se dio el paso definitivo a la industrialización del algodón. Al producir grandes cantidades, se podían vender productos de buena calidad a menor precio, los cuales, además, estaban listos en menor tiempo. La aparición de las fábricas industrializadas, fue el hito decisivo en las grandes transformaciones de vida del período.</a:t>
            </a:r>
            <a:r>
              <a:rPr lang="es-CL" dirty="0"/>
              <a:t> A medida que el trabajo se trasladó desde el taller artesanal a la fábrica, cambiaron también las condiciones de trabajo. Desde ese momento, los trabajadores pasaron a ser obreros, ya no eran dueños de las herramientas, y el trabajo que desarrollaban ya no era en el taller artesanal, sino que se les pagaba un salario por hacer funcionar las máquinas y cumplir una tarea específica en las fábricas</a:t>
            </a:r>
            <a:r>
              <a:rPr lang="es-CL" u="sng" dirty="0"/>
              <a:t>. De esta manera, se inician los trabajadores asalariados.</a:t>
            </a:r>
            <a:endParaRPr lang="es-CL" dirty="0"/>
          </a:p>
          <a:p>
            <a:endParaRPr lang="es-CL" dirty="0"/>
          </a:p>
        </p:txBody>
      </p:sp>
    </p:spTree>
    <p:extLst>
      <p:ext uri="{BB962C8B-B14F-4D97-AF65-F5344CB8AC3E}">
        <p14:creationId xmlns:p14="http://schemas.microsoft.com/office/powerpoint/2010/main" val="209890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228600"/>
            <a:ext cx="8856984" cy="990600"/>
          </a:xfrm>
        </p:spPr>
        <p:txBody>
          <a:bodyPr>
            <a:normAutofit fontScale="90000"/>
          </a:bodyPr>
          <a:lstStyle/>
          <a:p>
            <a:r>
              <a:rPr lang="es-CL" dirty="0"/>
              <a:t>El trabajo en las fábricas; vida en ellas, y consecuencias:</a:t>
            </a:r>
          </a:p>
        </p:txBody>
      </p:sp>
      <p:sp>
        <p:nvSpPr>
          <p:cNvPr id="3" name="Marcador de contenido 2"/>
          <p:cNvSpPr>
            <a:spLocks noGrp="1"/>
          </p:cNvSpPr>
          <p:nvPr>
            <p:ph sz="quarter" idx="1"/>
          </p:nvPr>
        </p:nvSpPr>
        <p:spPr>
          <a:xfrm>
            <a:off x="107504" y="1628800"/>
            <a:ext cx="8856984" cy="5040560"/>
          </a:xfrm>
        </p:spPr>
        <p:txBody>
          <a:bodyPr>
            <a:normAutofit fontScale="70000" lnSpcReduction="20000"/>
          </a:bodyPr>
          <a:lstStyle/>
          <a:p>
            <a:pPr algn="just"/>
            <a:r>
              <a:rPr lang="es-CL" dirty="0"/>
              <a:t>El trabajo en las fábricas era duro. </a:t>
            </a:r>
            <a:r>
              <a:rPr lang="es-CL" u="sng" dirty="0"/>
              <a:t>El horario variaba</a:t>
            </a:r>
            <a:r>
              <a:rPr lang="es-CL" b="1" u="sng" dirty="0"/>
              <a:t> </a:t>
            </a:r>
            <a:r>
              <a:rPr lang="es-CL" u="sng" dirty="0"/>
              <a:t>de 12 a 16 horas diarias</a:t>
            </a:r>
            <a:r>
              <a:rPr lang="es-CL" dirty="0"/>
              <a:t>, con un lapso de media hora</a:t>
            </a:r>
            <a:r>
              <a:rPr lang="es-CL" b="1" dirty="0"/>
              <a:t> </a:t>
            </a:r>
            <a:r>
              <a:rPr lang="es-CL" dirty="0"/>
              <a:t>para una comida, y seis días a la semana. No existía</a:t>
            </a:r>
            <a:r>
              <a:rPr lang="es-CL" b="1" dirty="0"/>
              <a:t> </a:t>
            </a:r>
            <a:r>
              <a:rPr lang="es-CL" dirty="0"/>
              <a:t>seguridad, menos aún contratos formales, por lo</a:t>
            </a:r>
            <a:r>
              <a:rPr lang="es-CL" b="1" dirty="0"/>
              <a:t> </a:t>
            </a:r>
            <a:r>
              <a:rPr lang="es-CL" dirty="0"/>
              <a:t>que no se podían evitar despidos arbitrarios. Lo más</a:t>
            </a:r>
            <a:r>
              <a:rPr lang="es-CL" b="1" dirty="0"/>
              <a:t> </a:t>
            </a:r>
            <a:r>
              <a:rPr lang="es-CL" dirty="0"/>
              <a:t>sorprendente es que en las fábricas trabajaban gran</a:t>
            </a:r>
            <a:r>
              <a:rPr lang="es-CL" b="1" dirty="0"/>
              <a:t> </a:t>
            </a:r>
            <a:r>
              <a:rPr lang="es-CL" dirty="0"/>
              <a:t>cantidad de mujeres y niños que, pese a la condición</a:t>
            </a:r>
            <a:r>
              <a:rPr lang="es-CL" b="1" dirty="0"/>
              <a:t> </a:t>
            </a:r>
            <a:r>
              <a:rPr lang="es-CL" dirty="0"/>
              <a:t>de estos últimos, no eran tratados de mejor manera.</a:t>
            </a:r>
            <a:r>
              <a:rPr lang="es-CL" b="1" dirty="0"/>
              <a:t> </a:t>
            </a:r>
            <a:r>
              <a:rPr lang="es-CL" dirty="0"/>
              <a:t>Eran sometidos a las mismas condiciones laborales, e</a:t>
            </a:r>
            <a:r>
              <a:rPr lang="es-CL" b="1" dirty="0"/>
              <a:t> </a:t>
            </a:r>
            <a:r>
              <a:rPr lang="es-CL" dirty="0"/>
              <a:t>incluso peores, pues solía pagárseles menos al no ser</a:t>
            </a:r>
            <a:r>
              <a:rPr lang="es-CL" b="1" dirty="0"/>
              <a:t> </a:t>
            </a:r>
            <a:r>
              <a:rPr lang="es-CL" dirty="0"/>
              <a:t>capaces de desarrollar el mismo trabajo que un hombre</a:t>
            </a:r>
            <a:r>
              <a:rPr lang="es-CL" b="1" dirty="0"/>
              <a:t> </a:t>
            </a:r>
            <a:r>
              <a:rPr lang="es-CL" dirty="0"/>
              <a:t>en edad adulta.</a:t>
            </a:r>
          </a:p>
          <a:p>
            <a:pPr algn="just"/>
            <a:r>
              <a:rPr lang="es-CL" dirty="0"/>
              <a:t>El trabajo, llama a las personas a trabajar en las ciudades La industrialización se concentró en las ciudades, lo que generó un gran crecimiento urbano. Lo anterior se desarrolló debido a un proceso en el cual, por un lado, llegó gran cantidad de personas en busca de trabajo a las ciudades y, por otro, se crearon muchas fábricas en ellas. La dificultad de recibir a tanta gente, provocó problemas de vivienda, hacinamiento y malas condiciones de vida. A su vez, el uso del carbón para mover las máquinas de las fábricas, trajo consigo un problema presente hasta hoy: la contaminación atmosférica.</a:t>
            </a:r>
          </a:p>
          <a:p>
            <a:pPr marL="0" indent="0">
              <a:buNone/>
            </a:pPr>
            <a:endParaRPr lang="es-CL" dirty="0"/>
          </a:p>
        </p:txBody>
      </p:sp>
      <p:pic>
        <p:nvPicPr>
          <p:cNvPr id="4" name="Imagen 3"/>
          <p:cNvPicPr>
            <a:picLocks noChangeAspect="1"/>
          </p:cNvPicPr>
          <p:nvPr/>
        </p:nvPicPr>
        <p:blipFill>
          <a:blip r:embed="rId2"/>
          <a:stretch>
            <a:fillRect/>
          </a:stretch>
        </p:blipFill>
        <p:spPr>
          <a:xfrm>
            <a:off x="107504" y="1613366"/>
            <a:ext cx="5760640" cy="5055994"/>
          </a:xfrm>
          <a:prstGeom prst="rect">
            <a:avLst/>
          </a:prstGeom>
        </p:spPr>
      </p:pic>
      <p:pic>
        <p:nvPicPr>
          <p:cNvPr id="5" name="Imagen 4"/>
          <p:cNvPicPr>
            <a:picLocks noChangeAspect="1"/>
          </p:cNvPicPr>
          <p:nvPr/>
        </p:nvPicPr>
        <p:blipFill>
          <a:blip r:embed="rId3"/>
          <a:stretch>
            <a:fillRect/>
          </a:stretch>
        </p:blipFill>
        <p:spPr>
          <a:xfrm>
            <a:off x="1907704" y="1636535"/>
            <a:ext cx="7056784" cy="5032825"/>
          </a:xfrm>
          <a:prstGeom prst="rect">
            <a:avLst/>
          </a:prstGeom>
        </p:spPr>
      </p:pic>
    </p:spTree>
    <p:extLst>
      <p:ext uri="{BB962C8B-B14F-4D97-AF65-F5344CB8AC3E}">
        <p14:creationId xmlns:p14="http://schemas.microsoft.com/office/powerpoint/2010/main" val="559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onalizado 3">
      <a:dk1>
        <a:sysClr val="windowText" lastClr="000000"/>
      </a:dk1>
      <a:lt1>
        <a:sysClr val="window" lastClr="FFFFFF"/>
      </a:lt1>
      <a:dk2>
        <a:srgbClr val="005FA4"/>
      </a:dk2>
      <a:lt2>
        <a:srgbClr val="EBDDC3"/>
      </a:lt2>
      <a:accent1>
        <a:srgbClr val="005FA4"/>
      </a:accent1>
      <a:accent2>
        <a:srgbClr val="FF1854"/>
      </a:accent2>
      <a:accent3>
        <a:srgbClr val="81CF00"/>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1104</TotalTime>
  <Words>3550</Words>
  <Application>Microsoft Office PowerPoint</Application>
  <PresentationFormat>Presentación en pantalla (4:3)</PresentationFormat>
  <Paragraphs>111</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Calibri</vt:lpstr>
      <vt:lpstr>Tahoma</vt:lpstr>
      <vt:lpstr>Times New Roman</vt:lpstr>
      <vt:lpstr>Tw Cen MT</vt:lpstr>
      <vt:lpstr>Wingdings</vt:lpstr>
      <vt:lpstr>Wingdings 2</vt:lpstr>
      <vt:lpstr>Intermedio</vt:lpstr>
      <vt:lpstr>Presentación de PowerPoint</vt:lpstr>
      <vt:lpstr>Contextualización:</vt:lpstr>
      <vt:lpstr>Introducción:</vt:lpstr>
      <vt:lpstr>La Revolución Industrial:</vt:lpstr>
      <vt:lpstr>Inglaterra, promotor de la revolución Industrial: </vt:lpstr>
      <vt:lpstr> Causas de la Revolución Industrial:</vt:lpstr>
      <vt:lpstr> Causas de la Revolución Industrial:</vt:lpstr>
      <vt:lpstr>Desarrollo de la Industrialización:</vt:lpstr>
      <vt:lpstr>El trabajo en las fábricas; vida en ellas, y consecuencias:</vt:lpstr>
      <vt:lpstr>Etapas de la Revolución Industrial:</vt:lpstr>
      <vt:lpstr>Consecuencias de la Revolución Industrial:</vt:lpstr>
      <vt:lpstr>Transformaciones tecnológicas y científicas a comienzos del siglo XX:</vt:lpstr>
      <vt:lpstr> Imperialismo y Colonialismo:</vt:lpstr>
      <vt:lpstr>Causas del Imperialismo y Colonialismo:</vt:lpstr>
      <vt:lpstr>Principales potencias imperialistas y colonialistas y sus territorios:</vt:lpstr>
      <vt:lpstr>Síntesis:</vt:lpstr>
      <vt:lpstr>Trabajo personal: Resume esta información en tu cuaderno de la siguiente manera: </vt:lpstr>
      <vt:lpstr>Trabajo personal: Resume esta información en tu cuaderno de la siguiente manera: </vt:lpstr>
      <vt:lpstr>Trabajo personal: Resume esta información en tu cuaderno de la siguiente manera: </vt:lpstr>
      <vt:lpstr>Trabajo personal: Resume esta información en tu cuaderno de la siguiente manera: </vt:lpstr>
      <vt:lpstr>¡No te preocupes!</vt:lpstr>
      <vt:lpstr>Anexos: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CLASE</dc:title>
  <dc:creator>C-dar</dc:creator>
  <cp:lastModifiedBy>PATRICIA ANTONIETA GALLEGUILLOS CORONA</cp:lastModifiedBy>
  <cp:revision>140</cp:revision>
  <dcterms:created xsi:type="dcterms:W3CDTF">2012-12-14T11:39:56Z</dcterms:created>
  <dcterms:modified xsi:type="dcterms:W3CDTF">2020-04-04T15:58:24Z</dcterms:modified>
</cp:coreProperties>
</file>