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7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12" Type="http://schemas.openxmlformats.org/officeDocument/2006/relationships/image" Target="../media/image106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5" Type="http://schemas.openxmlformats.org/officeDocument/2006/relationships/image" Target="../media/image99.wmf"/><Relationship Id="rId10" Type="http://schemas.openxmlformats.org/officeDocument/2006/relationships/image" Target="../media/image104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Relationship Id="rId14" Type="http://schemas.openxmlformats.org/officeDocument/2006/relationships/image" Target="../media/image10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Relationship Id="rId14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6058-B6FA-4707-B580-6C29A7C86050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94C-FD0D-48C3-90D0-C148635917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67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6058-B6FA-4707-B580-6C29A7C86050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94C-FD0D-48C3-90D0-C148635917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44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6058-B6FA-4707-B580-6C29A7C86050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94C-FD0D-48C3-90D0-C148635917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28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6058-B6FA-4707-B580-6C29A7C86050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94C-FD0D-48C3-90D0-C148635917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24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6058-B6FA-4707-B580-6C29A7C86050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94C-FD0D-48C3-90D0-C148635917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3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6058-B6FA-4707-B580-6C29A7C86050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94C-FD0D-48C3-90D0-C148635917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87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6058-B6FA-4707-B580-6C29A7C86050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94C-FD0D-48C3-90D0-C148635917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7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6058-B6FA-4707-B580-6C29A7C86050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94C-FD0D-48C3-90D0-C148635917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61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6058-B6FA-4707-B580-6C29A7C86050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94C-FD0D-48C3-90D0-C148635917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15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6058-B6FA-4707-B580-6C29A7C86050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94C-FD0D-48C3-90D0-C148635917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05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6058-B6FA-4707-B580-6C29A7C86050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94C-FD0D-48C3-90D0-C148635917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67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46058-B6FA-4707-B580-6C29A7C86050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594C-FD0D-48C3-90D0-C148635917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6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1.png"/><Relationship Id="rId21" Type="http://schemas.openxmlformats.org/officeDocument/2006/relationships/image" Target="../media/image83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7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86.bin"/><Relationship Id="rId3" Type="http://schemas.openxmlformats.org/officeDocument/2006/relationships/image" Target="../media/image1.png"/><Relationship Id="rId21" Type="http://schemas.openxmlformats.org/officeDocument/2006/relationships/image" Target="../media/image92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90.wmf"/><Relationship Id="rId25" Type="http://schemas.openxmlformats.org/officeDocument/2006/relationships/image" Target="../media/image9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7.wmf"/><Relationship Id="rId24" Type="http://schemas.openxmlformats.org/officeDocument/2006/relationships/oleObject" Target="../embeddings/oleObject89.bin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23" Type="http://schemas.openxmlformats.org/officeDocument/2006/relationships/image" Target="../media/image93.wmf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84.bin"/><Relationship Id="rId22" Type="http://schemas.openxmlformats.org/officeDocument/2006/relationships/oleObject" Target="../embeddings/oleObject8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99.wmf"/><Relationship Id="rId18" Type="http://schemas.openxmlformats.org/officeDocument/2006/relationships/oleObject" Target="../embeddings/oleObject97.bin"/><Relationship Id="rId26" Type="http://schemas.openxmlformats.org/officeDocument/2006/relationships/oleObject" Target="../embeddings/oleObject101.bin"/><Relationship Id="rId3" Type="http://schemas.openxmlformats.org/officeDocument/2006/relationships/image" Target="../media/image1.png"/><Relationship Id="rId21" Type="http://schemas.openxmlformats.org/officeDocument/2006/relationships/image" Target="../media/image103.wmf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101.wmf"/><Relationship Id="rId25" Type="http://schemas.openxmlformats.org/officeDocument/2006/relationships/image" Target="../media/image10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6.bin"/><Relationship Id="rId20" Type="http://schemas.openxmlformats.org/officeDocument/2006/relationships/oleObject" Target="../embeddings/oleObject98.bin"/><Relationship Id="rId29" Type="http://schemas.openxmlformats.org/officeDocument/2006/relationships/image" Target="../media/image107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8.wmf"/><Relationship Id="rId24" Type="http://schemas.openxmlformats.org/officeDocument/2006/relationships/oleObject" Target="../embeddings/oleObject100.bin"/><Relationship Id="rId5" Type="http://schemas.openxmlformats.org/officeDocument/2006/relationships/image" Target="../media/image95.wmf"/><Relationship Id="rId15" Type="http://schemas.openxmlformats.org/officeDocument/2006/relationships/image" Target="../media/image100.wmf"/><Relationship Id="rId23" Type="http://schemas.openxmlformats.org/officeDocument/2006/relationships/image" Target="../media/image104.wmf"/><Relationship Id="rId28" Type="http://schemas.openxmlformats.org/officeDocument/2006/relationships/oleObject" Target="../embeddings/oleObject102.bin"/><Relationship Id="rId10" Type="http://schemas.openxmlformats.org/officeDocument/2006/relationships/oleObject" Target="../embeddings/oleObject93.bin"/><Relationship Id="rId19" Type="http://schemas.openxmlformats.org/officeDocument/2006/relationships/image" Target="../media/image102.wmf"/><Relationship Id="rId31" Type="http://schemas.openxmlformats.org/officeDocument/2006/relationships/image" Target="../media/image108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95.bin"/><Relationship Id="rId22" Type="http://schemas.openxmlformats.org/officeDocument/2006/relationships/oleObject" Target="../embeddings/oleObject99.bin"/><Relationship Id="rId27" Type="http://schemas.openxmlformats.org/officeDocument/2006/relationships/image" Target="../media/image106.wmf"/><Relationship Id="rId30" Type="http://schemas.openxmlformats.org/officeDocument/2006/relationships/oleObject" Target="../embeddings/oleObject10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13.wmf"/><Relationship Id="rId18" Type="http://schemas.openxmlformats.org/officeDocument/2006/relationships/oleObject" Target="../embeddings/oleObject111.bin"/><Relationship Id="rId3" Type="http://schemas.openxmlformats.org/officeDocument/2006/relationships/image" Target="../media/image1.png"/><Relationship Id="rId21" Type="http://schemas.openxmlformats.org/officeDocument/2006/relationships/image" Target="../media/image117.wmf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11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5" Type="http://schemas.openxmlformats.org/officeDocument/2006/relationships/image" Target="../media/image114.wmf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116.wmf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10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.png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0.wmf"/><Relationship Id="rId26" Type="http://schemas.openxmlformats.org/officeDocument/2006/relationships/image" Target="../media/image24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1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image" Target="../media/image1.png"/><Relationship Id="rId21" Type="http://schemas.openxmlformats.org/officeDocument/2006/relationships/image" Target="../media/image42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0.wmf"/><Relationship Id="rId25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29" Type="http://schemas.openxmlformats.org/officeDocument/2006/relationships/image" Target="../media/image46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7.w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23" Type="http://schemas.openxmlformats.org/officeDocument/2006/relationships/image" Target="../media/image43.wmf"/><Relationship Id="rId28" Type="http://schemas.openxmlformats.org/officeDocument/2006/relationships/oleObject" Target="../embeddings/oleObject41.bin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1.wmf"/><Relationship Id="rId31" Type="http://schemas.openxmlformats.org/officeDocument/2006/relationships/image" Target="../media/image47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45.wmf"/><Relationship Id="rId30" Type="http://schemas.openxmlformats.org/officeDocument/2006/relationships/oleObject" Target="../embeddings/oleObject4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4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51.bin"/><Relationship Id="rId7" Type="http://schemas.openxmlformats.org/officeDocument/2006/relationships/image" Target="../media/image49.wmf"/><Relationship Id="rId12" Type="http://schemas.openxmlformats.org/officeDocument/2006/relationships/image" Target="../media/image25.jpeg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oleObject" Target="../embeddings/oleObject48.bin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0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0.wmf"/><Relationship Id="rId14" Type="http://schemas.openxmlformats.org/officeDocument/2006/relationships/image" Target="../media/image52.wmf"/><Relationship Id="rId22" Type="http://schemas.openxmlformats.org/officeDocument/2006/relationships/image" Target="../media/image5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1.png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5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1.png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 algn="l"/>
            <a:r>
              <a:rPr lang="es-CL" sz="1800" dirty="0" smtClean="0"/>
              <a:t>                  Liceo Andrés Bello A-94</a:t>
            </a:r>
            <a:br>
              <a:rPr lang="es-CL" sz="1800" dirty="0" smtClean="0"/>
            </a:br>
            <a:r>
              <a:rPr lang="es-CL" sz="1800" dirty="0" smtClean="0"/>
              <a:t>                  Departamento de Matemática.           </a:t>
            </a:r>
            <a:br>
              <a:rPr lang="es-CL" sz="1800" dirty="0" smtClean="0"/>
            </a:br>
            <a:r>
              <a:rPr lang="es-CL" sz="1800" dirty="0" smtClean="0"/>
              <a:t>                  Prof.   Beatriz Muñoz Rojo.</a:t>
            </a:r>
            <a:br>
              <a:rPr lang="es-CL" sz="1800" dirty="0" smtClean="0"/>
            </a:br>
            <a:r>
              <a:rPr lang="es-CL" sz="1800" dirty="0" smtClean="0"/>
              <a:t> </a:t>
            </a:r>
            <a:endParaRPr lang="es-CL" sz="1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"/>
            <a:r>
              <a:rPr lang="es-CL" sz="6600" b="1" i="1" dirty="0" smtClean="0">
                <a:solidFill>
                  <a:schemeClr val="accent3">
                    <a:lumMod val="75000"/>
                  </a:schemeClr>
                </a:solidFill>
              </a:rPr>
              <a:t>UNIDAD 0: </a:t>
            </a:r>
          </a:p>
          <a:p>
            <a:pPr marL="45720"/>
            <a:r>
              <a:rPr lang="es-CL" sz="6600" b="1" i="1" dirty="0" smtClean="0">
                <a:solidFill>
                  <a:schemeClr val="accent3">
                    <a:lumMod val="75000"/>
                  </a:schemeClr>
                </a:solidFill>
              </a:rPr>
              <a:t>« POTENCIAS Y RAÍCES»</a:t>
            </a:r>
          </a:p>
          <a:p>
            <a:endParaRPr lang="es-CL" sz="6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" algn="l"/>
            <a:r>
              <a:rPr lang="es-CL" dirty="0" smtClean="0">
                <a:solidFill>
                  <a:schemeClr val="tx1"/>
                </a:solidFill>
              </a:rPr>
              <a:t>Nivel:3ero Medio</a:t>
            </a:r>
          </a:p>
          <a:p>
            <a:pPr marL="45720" algn="l"/>
            <a:r>
              <a:rPr lang="es-CL" dirty="0" smtClean="0">
                <a:solidFill>
                  <a:schemeClr val="tx1"/>
                </a:solidFill>
              </a:rPr>
              <a:t>Asignatura: Matemática. </a:t>
            </a:r>
          </a:p>
          <a:p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7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56088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53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/>
            <a:endParaRPr lang="es-CL" sz="6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395288" y="2276475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b="1" u="none" dirty="0">
                <a:solidFill>
                  <a:srgbClr val="84BD00"/>
                </a:solidFill>
              </a:rPr>
              <a:t>Ejemplo: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01713" y="1244600"/>
            <a:ext cx="65944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spcBef>
                <a:spcPct val="50000"/>
              </a:spcBef>
              <a:defRPr/>
            </a:pPr>
            <a:r>
              <a:rPr lang="es-MX" sz="2000" b="1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¿Qué podríamos hacer si se trata </a:t>
            </a:r>
            <a:r>
              <a:rPr lang="es-MX" sz="20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de la división </a:t>
            </a:r>
            <a:r>
              <a:rPr lang="es-MX" sz="2000" b="1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de raíces de distinto índice?</a:t>
            </a:r>
            <a:endParaRPr lang="es-ES" sz="2000" b="1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542925" lvl="1" algn="ctr">
              <a:defRPr/>
            </a:pP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		</a:t>
            </a: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76470"/>
              </p:ext>
            </p:extLst>
          </p:nvPr>
        </p:nvGraphicFramePr>
        <p:xfrm>
          <a:off x="1712913" y="2276475"/>
          <a:ext cx="15763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Ecuación" r:id="rId4" imgW="927000" imgH="241200" progId="Equation.3">
                  <p:embed/>
                </p:oleObj>
              </mc:Choice>
              <mc:Fallback>
                <p:oleObj name="Ecuación" r:id="rId4" imgW="927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276475"/>
                        <a:ext cx="157638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395288" y="3214688"/>
            <a:ext cx="37433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En este caso, es posible expresar cada raíz como potencias de </a:t>
            </a:r>
            <a:r>
              <a:rPr lang="es-MX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2.</a:t>
            </a:r>
            <a:endParaRPr lang="es-CL" b="1" dirty="0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981690"/>
              </p:ext>
            </p:extLst>
          </p:nvPr>
        </p:nvGraphicFramePr>
        <p:xfrm>
          <a:off x="4441825" y="2924175"/>
          <a:ext cx="17907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Ecuación" r:id="rId6" imgW="1054080" imgH="317160" progId="Equation.3">
                  <p:embed/>
                </p:oleObj>
              </mc:Choice>
              <mc:Fallback>
                <p:oleObj name="Ecuación" r:id="rId6" imgW="10540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2924175"/>
                        <a:ext cx="17907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55435"/>
              </p:ext>
            </p:extLst>
          </p:nvPr>
        </p:nvGraphicFramePr>
        <p:xfrm>
          <a:off x="4497239" y="3689350"/>
          <a:ext cx="16589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Ecuación" r:id="rId8" imgW="977760" imgH="304560" progId="Equation.3">
                  <p:embed/>
                </p:oleObj>
              </mc:Choice>
              <mc:Fallback>
                <p:oleObj name="Ecuación" r:id="rId8" imgW="9777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239" y="3689350"/>
                        <a:ext cx="165893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Cerrar llave"/>
          <p:cNvSpPr/>
          <p:nvPr/>
        </p:nvSpPr>
        <p:spPr bwMode="auto">
          <a:xfrm>
            <a:off x="4248150" y="3154363"/>
            <a:ext cx="179388" cy="922337"/>
          </a:xfrm>
          <a:prstGeom prst="rightBrace">
            <a:avLst/>
          </a:prstGeom>
          <a:ln w="19050"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CL">
              <a:solidFill>
                <a:srgbClr val="FF99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288" y="4837113"/>
            <a:ext cx="8905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Luego:</a:t>
            </a:r>
            <a:endParaRPr lang="es-CL" dirty="0"/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506862"/>
              </p:ext>
            </p:extLst>
          </p:nvPr>
        </p:nvGraphicFramePr>
        <p:xfrm>
          <a:off x="1691680" y="4827588"/>
          <a:ext cx="12319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Ecuación" r:id="rId10" imgW="723600" imgH="228600" progId="Equation.3">
                  <p:embed/>
                </p:oleObj>
              </mc:Choice>
              <mc:Fallback>
                <p:oleObj name="Ecuación" r:id="rId10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827588"/>
                        <a:ext cx="12319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116340"/>
              </p:ext>
            </p:extLst>
          </p:nvPr>
        </p:nvGraphicFramePr>
        <p:xfrm>
          <a:off x="2915816" y="4710088"/>
          <a:ext cx="7762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Ecuación" r:id="rId12" imgW="457200" imgH="304560" progId="Equation.3">
                  <p:embed/>
                </p:oleObj>
              </mc:Choice>
              <mc:Fallback>
                <p:oleObj name="Ecuación" r:id="rId12" imgW="457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710088"/>
                        <a:ext cx="77628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022106"/>
              </p:ext>
            </p:extLst>
          </p:nvPr>
        </p:nvGraphicFramePr>
        <p:xfrm>
          <a:off x="3761581" y="4710112"/>
          <a:ext cx="7556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Ecuación" r:id="rId14" imgW="444240" imgH="291960" progId="Equation.3">
                  <p:embed/>
                </p:oleObj>
              </mc:Choice>
              <mc:Fallback>
                <p:oleObj name="Ecuación" r:id="rId14" imgW="4442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581" y="4710112"/>
                        <a:ext cx="75565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738221"/>
              </p:ext>
            </p:extLst>
          </p:nvPr>
        </p:nvGraphicFramePr>
        <p:xfrm>
          <a:off x="4564298" y="4702939"/>
          <a:ext cx="62706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Ecuación" r:id="rId16" imgW="368280" imgH="291960" progId="Equation.3">
                  <p:embed/>
                </p:oleObj>
              </mc:Choice>
              <mc:Fallback>
                <p:oleObj name="Ecuación" r:id="rId16" imgW="3682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298" y="4702939"/>
                        <a:ext cx="62706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82620"/>
              </p:ext>
            </p:extLst>
          </p:nvPr>
        </p:nvGraphicFramePr>
        <p:xfrm>
          <a:off x="5220072" y="4797425"/>
          <a:ext cx="7794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Ecuación" r:id="rId18" imgW="457200" imgH="241200" progId="Equation.3">
                  <p:embed/>
                </p:oleObj>
              </mc:Choice>
              <mc:Fallback>
                <p:oleObj name="Ecuación" r:id="rId18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797425"/>
                        <a:ext cx="7794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77616"/>
              </p:ext>
            </p:extLst>
          </p:nvPr>
        </p:nvGraphicFramePr>
        <p:xfrm>
          <a:off x="6084168" y="4797152"/>
          <a:ext cx="669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cuación" r:id="rId20" imgW="393480" imgH="215640" progId="Equation.3">
                  <p:embed/>
                </p:oleObj>
              </mc:Choice>
              <mc:Fallback>
                <p:oleObj name="Ecuación" r:id="rId20" imgW="393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797152"/>
                        <a:ext cx="6699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1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/>
            <a:endParaRPr lang="es-CL" sz="6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2927" y="3429000"/>
            <a:ext cx="1409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2000" b="1" u="none" dirty="0" smtClean="0">
                <a:solidFill>
                  <a:srgbClr val="99CC00"/>
                </a:solidFill>
              </a:rPr>
              <a:t>Ejemplos:</a:t>
            </a:r>
            <a:endParaRPr lang="es-ES" altLang="es-CL" sz="2000" b="1" u="none" dirty="0">
              <a:solidFill>
                <a:srgbClr val="99CC00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998594" y="2100570"/>
            <a:ext cx="2437502" cy="896382"/>
            <a:chOff x="2998594" y="2100570"/>
            <a:chExt cx="2437502" cy="896382"/>
          </a:xfrm>
        </p:grpSpPr>
        <p:sp>
          <p:nvSpPr>
            <p:cNvPr id="6" name="5 Rectángulo"/>
            <p:cNvSpPr/>
            <p:nvPr/>
          </p:nvSpPr>
          <p:spPr bwMode="auto">
            <a:xfrm>
              <a:off x="2998594" y="2100570"/>
              <a:ext cx="2437502" cy="896382"/>
            </a:xfrm>
            <a:prstGeom prst="rect">
              <a:avLst/>
            </a:prstGeom>
            <a:solidFill>
              <a:srgbClr val="C4E4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s-CL" u="none"/>
            </a:p>
          </p:txBody>
        </p:sp>
        <p:graphicFrame>
          <p:nvGraphicFramePr>
            <p:cNvPr id="7" name="6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1643388"/>
                </p:ext>
              </p:extLst>
            </p:nvPr>
          </p:nvGraphicFramePr>
          <p:xfrm>
            <a:off x="3222431" y="2204864"/>
            <a:ext cx="193675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6" name="Ecuación" r:id="rId4" imgW="774360" imgH="279360" progId="Equation.3">
                    <p:embed/>
                  </p:oleObj>
                </mc:Choice>
                <mc:Fallback>
                  <p:oleObj name="Ecuación" r:id="rId4" imgW="7743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431" y="2204864"/>
                          <a:ext cx="193675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587846"/>
              </p:ext>
            </p:extLst>
          </p:nvPr>
        </p:nvGraphicFramePr>
        <p:xfrm>
          <a:off x="1771650" y="3897313"/>
          <a:ext cx="71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cuación" r:id="rId6" imgW="355320" imgH="266400" progId="Equation.3">
                  <p:embed/>
                </p:oleObj>
              </mc:Choice>
              <mc:Fallback>
                <p:oleObj name="Ecuación" r:id="rId6" imgW="3553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3897313"/>
                        <a:ext cx="71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465492"/>
              </p:ext>
            </p:extLst>
          </p:nvPr>
        </p:nvGraphicFramePr>
        <p:xfrm>
          <a:off x="2653800" y="3963614"/>
          <a:ext cx="83808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cuación" r:id="rId8" imgW="419040" imgH="215640" progId="Equation.3">
                  <p:embed/>
                </p:oleObj>
              </mc:Choice>
              <mc:Fallback>
                <p:oleObj name="Ecuación" r:id="rId8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800" y="3963614"/>
                        <a:ext cx="838080" cy="431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778736"/>
              </p:ext>
            </p:extLst>
          </p:nvPr>
        </p:nvGraphicFramePr>
        <p:xfrm>
          <a:off x="3547368" y="3963988"/>
          <a:ext cx="7366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cuación" r:id="rId10" imgW="368280" imgH="215640" progId="Equation.3">
                  <p:embed/>
                </p:oleObj>
              </mc:Choice>
              <mc:Fallback>
                <p:oleObj name="Ecuación" r:id="rId10" imgW="368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368" y="3963988"/>
                        <a:ext cx="7366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251304" y="1268413"/>
            <a:ext cx="2422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altLang="es-CL" sz="2000" b="1" u="none" dirty="0">
                <a:solidFill>
                  <a:srgbClr val="FF0000"/>
                </a:solidFill>
              </a:rPr>
              <a:t> </a:t>
            </a:r>
            <a:r>
              <a:rPr lang="es-MX" altLang="es-CL" sz="2000" b="1" u="none" dirty="0" smtClean="0">
                <a:solidFill>
                  <a:srgbClr val="FF0000"/>
                </a:solidFill>
              </a:rPr>
              <a:t>Raíz de una raíz  </a:t>
            </a:r>
            <a:endParaRPr lang="es-MX" altLang="es-CL" sz="2000" b="1" u="none" dirty="0">
              <a:solidFill>
                <a:srgbClr val="FF0000"/>
              </a:solidFill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730500"/>
              </p:ext>
            </p:extLst>
          </p:nvPr>
        </p:nvGraphicFramePr>
        <p:xfrm>
          <a:off x="5449788" y="2725738"/>
          <a:ext cx="17145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cuación" r:id="rId12" imgW="1143000" imgH="203040" progId="Equation.3">
                  <p:embed/>
                </p:oleObj>
              </mc:Choice>
              <mc:Fallback>
                <p:oleObj name="Ecuación" r:id="rId12" imgW="1143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788" y="2725738"/>
                        <a:ext cx="17145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133471"/>
              </p:ext>
            </p:extLst>
          </p:nvPr>
        </p:nvGraphicFramePr>
        <p:xfrm>
          <a:off x="1755775" y="4581525"/>
          <a:ext cx="889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cuación" r:id="rId14" imgW="444240" imgH="279360" progId="Equation.3">
                  <p:embed/>
                </p:oleObj>
              </mc:Choice>
              <mc:Fallback>
                <p:oleObj name="Ecuación" r:id="rId14" imgW="444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4581525"/>
                        <a:ext cx="889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496931"/>
              </p:ext>
            </p:extLst>
          </p:nvPr>
        </p:nvGraphicFramePr>
        <p:xfrm>
          <a:off x="2649488" y="4653136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Ecuación" r:id="rId16" imgW="457200" imgH="228600" progId="Equation.3">
                  <p:embed/>
                </p:oleObj>
              </mc:Choice>
              <mc:Fallback>
                <p:oleObj name="Ecuación" r:id="rId1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488" y="4653136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002191"/>
              </p:ext>
            </p:extLst>
          </p:nvPr>
        </p:nvGraphicFramePr>
        <p:xfrm>
          <a:off x="3563888" y="4602584"/>
          <a:ext cx="863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Ecuación" r:id="rId18" imgW="431640" imgH="241200" progId="Equation.3">
                  <p:embed/>
                </p:oleObj>
              </mc:Choice>
              <mc:Fallback>
                <p:oleObj name="Ecuación" r:id="rId18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602584"/>
                        <a:ext cx="863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949623"/>
              </p:ext>
            </p:extLst>
          </p:nvPr>
        </p:nvGraphicFramePr>
        <p:xfrm>
          <a:off x="4422775" y="4725144"/>
          <a:ext cx="482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Ecuación" r:id="rId20" imgW="241200" imgH="164880" progId="Equation.3">
                  <p:embed/>
                </p:oleObj>
              </mc:Choice>
              <mc:Fallback>
                <p:oleObj name="Ecuación" r:id="rId20" imgW="241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4725144"/>
                        <a:ext cx="482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099616"/>
              </p:ext>
            </p:extLst>
          </p:nvPr>
        </p:nvGraphicFramePr>
        <p:xfrm>
          <a:off x="1759992" y="5301208"/>
          <a:ext cx="939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Ecuación" r:id="rId22" imgW="469800" imgH="317160" progId="Equation.3">
                  <p:embed/>
                </p:oleObj>
              </mc:Choice>
              <mc:Fallback>
                <p:oleObj name="Ecuación" r:id="rId22" imgW="4698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992" y="5301208"/>
                        <a:ext cx="939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114754"/>
              </p:ext>
            </p:extLst>
          </p:nvPr>
        </p:nvGraphicFramePr>
        <p:xfrm>
          <a:off x="2627784" y="5420072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cuación" r:id="rId24" imgW="393480" imgH="228600" progId="Equation.3">
                  <p:embed/>
                </p:oleObj>
              </mc:Choice>
              <mc:Fallback>
                <p:oleObj name="Ecuación" r:id="rId24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420072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95536" y="1628800"/>
            <a:ext cx="75608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CL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Equivale a una raíz, cuyo índice es el producto de los índices iniciales.</a:t>
            </a:r>
            <a:endParaRPr lang="es-ES" altLang="es-CL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1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/>
            <a:endParaRPr lang="es-CL" sz="6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2927" y="3933056"/>
            <a:ext cx="1409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2000" b="1" u="none" dirty="0" smtClean="0">
                <a:solidFill>
                  <a:srgbClr val="99CC00"/>
                </a:solidFill>
              </a:rPr>
              <a:t>Ejemplos:</a:t>
            </a:r>
            <a:endParaRPr lang="es-ES" altLang="es-CL" sz="2000" b="1" u="none" dirty="0">
              <a:solidFill>
                <a:srgbClr val="99CC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51304" y="1444714"/>
            <a:ext cx="5687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altLang="es-CL" sz="2000" b="1" u="none" dirty="0">
                <a:solidFill>
                  <a:srgbClr val="99CC00"/>
                </a:solidFill>
              </a:rPr>
              <a:t> </a:t>
            </a:r>
            <a:r>
              <a:rPr lang="es-MX" altLang="es-CL" sz="2000" b="1" u="none" dirty="0" smtClean="0">
                <a:solidFill>
                  <a:srgbClr val="FF0000"/>
                </a:solidFill>
              </a:rPr>
              <a:t>Composición y descomposición de una raíz</a:t>
            </a:r>
            <a:endParaRPr lang="es-MX" altLang="es-CL" sz="2000" b="1" u="none" dirty="0">
              <a:solidFill>
                <a:srgbClr val="FF0000"/>
              </a:solidFill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52317"/>
              </p:ext>
            </p:extLst>
          </p:nvPr>
        </p:nvGraphicFramePr>
        <p:xfrm>
          <a:off x="5508625" y="3091200"/>
          <a:ext cx="8191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cuación" r:id="rId4" imgW="545760" imgH="203040" progId="Equation.3">
                  <p:embed/>
                </p:oleObj>
              </mc:Choice>
              <mc:Fallback>
                <p:oleObj name="Ecuación" r:id="rId4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091200"/>
                        <a:ext cx="81915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95536" y="1916832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buNone/>
            </a:pPr>
            <a:r>
              <a:rPr lang="es-CL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utiliza para ingresar un factor a una </a:t>
            </a:r>
            <a:r>
              <a:rPr lang="es-CL" altLang="es-CL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raíz, o cuando </a:t>
            </a:r>
            <a:r>
              <a:rPr lang="es-MX" altLang="es-CL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factor </a:t>
            </a:r>
            <a:r>
              <a:rPr lang="es-MX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la cantidad sub-radical es un cuadrado perfecto. </a:t>
            </a:r>
            <a:endParaRPr lang="es-ES" altLang="es-CL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998594" y="2708920"/>
            <a:ext cx="2437502" cy="896382"/>
            <a:chOff x="2998594" y="2388602"/>
            <a:chExt cx="2437502" cy="896382"/>
          </a:xfrm>
        </p:grpSpPr>
        <p:sp>
          <p:nvSpPr>
            <p:cNvPr id="9" name="8 Rectángulo"/>
            <p:cNvSpPr/>
            <p:nvPr/>
          </p:nvSpPr>
          <p:spPr bwMode="auto">
            <a:xfrm>
              <a:off x="2998594" y="2388602"/>
              <a:ext cx="2437502" cy="896382"/>
            </a:xfrm>
            <a:prstGeom prst="rect">
              <a:avLst/>
            </a:prstGeom>
            <a:solidFill>
              <a:srgbClr val="C4E4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s-CL" u="none"/>
            </a:p>
          </p:txBody>
        </p:sp>
        <p:graphicFrame>
          <p:nvGraphicFramePr>
            <p:cNvPr id="10" name="9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241321"/>
                </p:ext>
              </p:extLst>
            </p:nvPr>
          </p:nvGraphicFramePr>
          <p:xfrm>
            <a:off x="3131840" y="2526407"/>
            <a:ext cx="22225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9" name="Ecuación" r:id="rId6" imgW="888840" imgH="253800" progId="Equation.3">
                    <p:embed/>
                  </p:oleObj>
                </mc:Choice>
                <mc:Fallback>
                  <p:oleObj name="Ecuación" r:id="rId6" imgW="8888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2526407"/>
                          <a:ext cx="2222500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04870"/>
              </p:ext>
            </p:extLst>
          </p:nvPr>
        </p:nvGraphicFramePr>
        <p:xfrm>
          <a:off x="1655763" y="4334371"/>
          <a:ext cx="777240" cy="3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Ecuación" r:id="rId8" imgW="457200" imgH="215640" progId="Equation.3">
                  <p:embed/>
                </p:oleObj>
              </mc:Choice>
              <mc:Fallback>
                <p:oleObj name="Ecuación" r:id="rId8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4334371"/>
                        <a:ext cx="777240" cy="36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615312"/>
              </p:ext>
            </p:extLst>
          </p:nvPr>
        </p:nvGraphicFramePr>
        <p:xfrm>
          <a:off x="2519363" y="4293096"/>
          <a:ext cx="1014696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Ecuación" r:id="rId10" imgW="596880" imgH="253800" progId="Equation.3">
                  <p:embed/>
                </p:oleObj>
              </mc:Choice>
              <mc:Fallback>
                <p:oleObj name="Ecuación" r:id="rId10" imgW="596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4293096"/>
                        <a:ext cx="1014696" cy="43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87212"/>
              </p:ext>
            </p:extLst>
          </p:nvPr>
        </p:nvGraphicFramePr>
        <p:xfrm>
          <a:off x="3717925" y="4343896"/>
          <a:ext cx="116586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Ecuación" r:id="rId12" imgW="685800" imgH="228600" progId="Equation.3">
                  <p:embed/>
                </p:oleObj>
              </mc:Choice>
              <mc:Fallback>
                <p:oleObj name="Ecuación" r:id="rId12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4343896"/>
                        <a:ext cx="1165860" cy="388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865959"/>
              </p:ext>
            </p:extLst>
          </p:nvPr>
        </p:nvGraphicFramePr>
        <p:xfrm>
          <a:off x="5076825" y="4343896"/>
          <a:ext cx="712368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Ecuación" r:id="rId14" imgW="419040" imgH="228600" progId="Equation.3">
                  <p:embed/>
                </p:oleObj>
              </mc:Choice>
              <mc:Fallback>
                <p:oleObj name="Ecuación" r:id="rId14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343896"/>
                        <a:ext cx="712368" cy="388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732307"/>
              </p:ext>
            </p:extLst>
          </p:nvPr>
        </p:nvGraphicFramePr>
        <p:xfrm>
          <a:off x="1630363" y="5078511"/>
          <a:ext cx="7556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Ecuación" r:id="rId16" imgW="444240" imgH="215640" progId="Equation.3">
                  <p:embed/>
                </p:oleObj>
              </mc:Choice>
              <mc:Fallback>
                <p:oleObj name="Ecuación" r:id="rId16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5078511"/>
                        <a:ext cx="7556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316357"/>
              </p:ext>
            </p:extLst>
          </p:nvPr>
        </p:nvGraphicFramePr>
        <p:xfrm>
          <a:off x="2339752" y="5013424"/>
          <a:ext cx="1014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Ecuación" r:id="rId18" imgW="596880" imgH="253800" progId="Equation.3">
                  <p:embed/>
                </p:oleObj>
              </mc:Choice>
              <mc:Fallback>
                <p:oleObj name="Ecuación" r:id="rId18" imgW="596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013424"/>
                        <a:ext cx="10144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19497"/>
              </p:ext>
            </p:extLst>
          </p:nvPr>
        </p:nvGraphicFramePr>
        <p:xfrm>
          <a:off x="3419872" y="5057874"/>
          <a:ext cx="993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Ecuación" r:id="rId20" imgW="583920" imgH="228600" progId="Equation.3">
                  <p:embed/>
                </p:oleObj>
              </mc:Choice>
              <mc:Fallback>
                <p:oleObj name="Ecuación" r:id="rId20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057874"/>
                        <a:ext cx="9937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556536"/>
              </p:ext>
            </p:extLst>
          </p:nvPr>
        </p:nvGraphicFramePr>
        <p:xfrm>
          <a:off x="4451350" y="5057874"/>
          <a:ext cx="6905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Ecuación" r:id="rId22" imgW="406080" imgH="228600" progId="Equation.3">
                  <p:embed/>
                </p:oleObj>
              </mc:Choice>
              <mc:Fallback>
                <p:oleObj name="Ecuación" r:id="rId22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5057874"/>
                        <a:ext cx="6905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1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245257"/>
              </p:ext>
            </p:extLst>
          </p:nvPr>
        </p:nvGraphicFramePr>
        <p:xfrm>
          <a:off x="1652588" y="5773192"/>
          <a:ext cx="90646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Ecuación" r:id="rId24" imgW="533169" imgH="228501" progId="Equation.3">
                  <p:embed/>
                </p:oleObj>
              </mc:Choice>
              <mc:Fallback>
                <p:oleObj name="Ecuación" r:id="rId24" imgW="5331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5773192"/>
                        <a:ext cx="90646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1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504727"/>
              </p:ext>
            </p:extLst>
          </p:nvPr>
        </p:nvGraphicFramePr>
        <p:xfrm>
          <a:off x="2555776" y="5766842"/>
          <a:ext cx="112236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Ecuación" r:id="rId26" imgW="660400" imgH="228600" progId="Equation.3">
                  <p:embed/>
                </p:oleObj>
              </mc:Choice>
              <mc:Fallback>
                <p:oleObj name="Ecuación" r:id="rId26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766842"/>
                        <a:ext cx="112236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2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545253"/>
              </p:ext>
            </p:extLst>
          </p:nvPr>
        </p:nvGraphicFramePr>
        <p:xfrm>
          <a:off x="3707904" y="5776367"/>
          <a:ext cx="13160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Ecuación" r:id="rId28" imgW="774364" imgH="228501" progId="Equation.3">
                  <p:embed/>
                </p:oleObj>
              </mc:Choice>
              <mc:Fallback>
                <p:oleObj name="Ecuación" r:id="rId28" imgW="77436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776367"/>
                        <a:ext cx="13160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2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918327"/>
              </p:ext>
            </p:extLst>
          </p:nvPr>
        </p:nvGraphicFramePr>
        <p:xfrm>
          <a:off x="5004048" y="5766842"/>
          <a:ext cx="6477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Ecuación" r:id="rId30" imgW="381000" imgH="228600" progId="Equation.3">
                  <p:embed/>
                </p:oleObj>
              </mc:Choice>
              <mc:Fallback>
                <p:oleObj name="Ecuación" r:id="rId30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766842"/>
                        <a:ext cx="6477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5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/>
            <a:endParaRPr lang="es-CL" sz="6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1556792"/>
            <a:ext cx="7242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spcBef>
                <a:spcPct val="50000"/>
              </a:spcBef>
              <a:defRPr/>
            </a:pPr>
            <a:r>
              <a:rPr lang="es-MX" sz="20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¿Cómo podríamos reducir las siguientes expresiones?</a:t>
            </a:r>
            <a:endParaRPr lang="es-ES" sz="2000" b="1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542925" lvl="1" algn="ctr">
              <a:defRPr/>
            </a:pP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		</a:t>
            </a: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767520"/>
              </p:ext>
            </p:extLst>
          </p:nvPr>
        </p:nvGraphicFramePr>
        <p:xfrm>
          <a:off x="1242815" y="2124918"/>
          <a:ext cx="21590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cuación" r:id="rId4" imgW="1269720" imgH="228600" progId="Equation.3">
                  <p:embed/>
                </p:oleObj>
              </mc:Choice>
              <mc:Fallback>
                <p:oleObj name="Ecuación" r:id="rId4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815" y="2124918"/>
                        <a:ext cx="21590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784721"/>
              </p:ext>
            </p:extLst>
          </p:nvPr>
        </p:nvGraphicFramePr>
        <p:xfrm>
          <a:off x="3347864" y="2124893"/>
          <a:ext cx="26114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cuación" r:id="rId6" imgW="1536480" imgH="228600" progId="Equation.3">
                  <p:embed/>
                </p:oleObj>
              </mc:Choice>
              <mc:Fallback>
                <p:oleObj name="Ecuación" r:id="rId6" imgW="1536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124893"/>
                        <a:ext cx="261143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400644"/>
              </p:ext>
            </p:extLst>
          </p:nvPr>
        </p:nvGraphicFramePr>
        <p:xfrm>
          <a:off x="3184451" y="2636912"/>
          <a:ext cx="21796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Ecuación" r:id="rId8" imgW="1282680" imgH="215640" progId="Equation.3">
                  <p:embed/>
                </p:oleObj>
              </mc:Choice>
              <mc:Fallback>
                <p:oleObj name="Ecuación" r:id="rId8" imgW="1282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451" y="2636912"/>
                        <a:ext cx="21796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825921"/>
              </p:ext>
            </p:extLst>
          </p:nvPr>
        </p:nvGraphicFramePr>
        <p:xfrm>
          <a:off x="3182119" y="3140968"/>
          <a:ext cx="8858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cuación" r:id="rId10" imgW="520560" imgH="215640" progId="Equation.3">
                  <p:embed/>
                </p:oleObj>
              </mc:Choice>
              <mc:Fallback>
                <p:oleObj name="Ecuación" r:id="rId10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119" y="3140968"/>
                        <a:ext cx="8858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105884"/>
              </p:ext>
            </p:extLst>
          </p:nvPr>
        </p:nvGraphicFramePr>
        <p:xfrm>
          <a:off x="1261120" y="4264199"/>
          <a:ext cx="25908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cuación" r:id="rId12" imgW="1523880" imgH="228600" progId="Equation.3">
                  <p:embed/>
                </p:oleObj>
              </mc:Choice>
              <mc:Fallback>
                <p:oleObj name="Ecuación" r:id="rId12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120" y="4264199"/>
                        <a:ext cx="25908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905945"/>
              </p:ext>
            </p:extLst>
          </p:nvPr>
        </p:nvGraphicFramePr>
        <p:xfrm>
          <a:off x="3833019" y="4264199"/>
          <a:ext cx="304323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cuación" r:id="rId14" imgW="1790640" imgH="228600" progId="Equation.3">
                  <p:embed/>
                </p:oleObj>
              </mc:Choice>
              <mc:Fallback>
                <p:oleObj name="Ecuación" r:id="rId14" imgW="1790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019" y="4264199"/>
                        <a:ext cx="304323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418376"/>
              </p:ext>
            </p:extLst>
          </p:nvPr>
        </p:nvGraphicFramePr>
        <p:xfrm>
          <a:off x="3635896" y="4768254"/>
          <a:ext cx="295751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cuación" r:id="rId16" imgW="1739880" imgH="228600" progId="Equation.3">
                  <p:embed/>
                </p:oleObj>
              </mc:Choice>
              <mc:Fallback>
                <p:oleObj name="Ecuación" r:id="rId16" imgW="1739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768254"/>
                        <a:ext cx="2957513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43620"/>
              </p:ext>
            </p:extLst>
          </p:nvPr>
        </p:nvGraphicFramePr>
        <p:xfrm>
          <a:off x="3635896" y="5301208"/>
          <a:ext cx="25685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cuación" r:id="rId18" imgW="1511280" imgH="228600" progId="Equation.3">
                  <p:embed/>
                </p:oleObj>
              </mc:Choice>
              <mc:Fallback>
                <p:oleObj name="Ecuación" r:id="rId18" imgW="1511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301208"/>
                        <a:ext cx="256857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42797"/>
              </p:ext>
            </p:extLst>
          </p:nvPr>
        </p:nvGraphicFramePr>
        <p:xfrm>
          <a:off x="3614167" y="5848375"/>
          <a:ext cx="885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cuación" r:id="rId20" imgW="520560" imgH="228600" progId="Equation.3">
                  <p:embed/>
                </p:oleObj>
              </mc:Choice>
              <mc:Fallback>
                <p:oleObj name="Ecuación" r:id="rId20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167" y="5848375"/>
                        <a:ext cx="885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8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/>
            <a:endParaRPr lang="es-CL" sz="6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" y="-4762"/>
            <a:ext cx="9126187" cy="686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43808" y="476671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NOS VEMOS, HASTA LA PRÓXIMA…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5084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/>
            <a:endParaRPr lang="es-CL" sz="6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251520" y="260648"/>
            <a:ext cx="871296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s-CL" b="1" dirty="0"/>
              <a:t>Queridos estudiantes:</a:t>
            </a:r>
          </a:p>
          <a:p>
            <a:pPr marL="45720" indent="0">
              <a:buNone/>
            </a:pPr>
            <a:endParaRPr lang="es-CL" b="1" dirty="0"/>
          </a:p>
          <a:p>
            <a:pPr>
              <a:buFont typeface="Wingdings" pitchFamily="2" charset="2"/>
              <a:buChar char="ü"/>
            </a:pPr>
            <a:r>
              <a:rPr lang="es-CL" b="1" dirty="0"/>
              <a:t>Este </a:t>
            </a:r>
            <a:r>
              <a:rPr lang="es-CL" b="1" dirty="0" smtClean="0"/>
              <a:t>segundo PPT sirve de apoyo para el desarrollo de su </a:t>
            </a:r>
            <a:r>
              <a:rPr lang="es-CL" b="1" dirty="0" smtClean="0"/>
              <a:t>guía.</a:t>
            </a:r>
            <a:endParaRPr lang="es-CL" b="1" dirty="0"/>
          </a:p>
          <a:p>
            <a:pPr marL="45720" indent="0">
              <a:buNone/>
            </a:pPr>
            <a:endParaRPr lang="es-CL" b="1" dirty="0"/>
          </a:p>
          <a:p>
            <a:pPr>
              <a:buFont typeface="Wingdings" pitchFamily="2" charset="2"/>
              <a:buChar char="ü"/>
            </a:pPr>
            <a:r>
              <a:rPr lang="es-CL" b="1" dirty="0"/>
              <a:t>Desarrollen los ejercicios en su cuaderno, la idea es que si no aciertan con las respuestas podamos comunicarnos vía email y resolver sus dudas</a:t>
            </a:r>
            <a:r>
              <a:rPr lang="es-CL" b="1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s-CL" b="1" dirty="0" smtClean="0"/>
          </a:p>
          <a:p>
            <a:pPr>
              <a:buFont typeface="Wingdings" pitchFamily="2" charset="2"/>
              <a:buChar char="ü"/>
            </a:pPr>
            <a:r>
              <a:rPr lang="es-CL" b="1" dirty="0" smtClean="0"/>
              <a:t>Los desarrollos de las guías n°1 </a:t>
            </a:r>
            <a:r>
              <a:rPr lang="es-CL" b="1" dirty="0" smtClean="0"/>
              <a:t> </a:t>
            </a:r>
            <a:r>
              <a:rPr lang="es-CL" b="1" dirty="0" smtClean="0"/>
              <a:t>se revisara en tu cuaderno  retornando a clases.</a:t>
            </a:r>
          </a:p>
          <a:p>
            <a:pPr>
              <a:buFont typeface="Wingdings" pitchFamily="2" charset="2"/>
              <a:buChar char="ü"/>
            </a:pPr>
            <a:endParaRPr lang="es-CL" b="1" dirty="0"/>
          </a:p>
          <a:p>
            <a:pPr>
              <a:buFont typeface="Wingdings" pitchFamily="2" charset="2"/>
              <a:buChar char="ü"/>
            </a:pPr>
            <a:r>
              <a:rPr lang="es-CL" b="1" dirty="0"/>
              <a:t>Los desarrollos de las guías </a:t>
            </a:r>
            <a:r>
              <a:rPr lang="es-CL" b="1" dirty="0" smtClean="0"/>
              <a:t>n°2 , debes </a:t>
            </a:r>
          </a:p>
          <a:p>
            <a:pPr>
              <a:buFont typeface="Wingdings" pitchFamily="2" charset="2"/>
              <a:buChar char="ü"/>
            </a:pPr>
            <a:r>
              <a:rPr lang="es-CL" b="1" smtClean="0"/>
              <a:t>enviarlos </a:t>
            </a:r>
            <a:r>
              <a:rPr lang="es-CL" b="1" dirty="0" smtClean="0"/>
              <a:t>a </a:t>
            </a:r>
            <a:r>
              <a:rPr lang="es-CL" b="1" smtClean="0"/>
              <a:t>mi correo, mediante un </a:t>
            </a:r>
          </a:p>
          <a:p>
            <a:pPr>
              <a:buFont typeface="Wingdings" pitchFamily="2" charset="2"/>
              <a:buChar char="ü"/>
            </a:pPr>
            <a:r>
              <a:rPr lang="es-CL" b="1" smtClean="0"/>
              <a:t>pantallazo </a:t>
            </a:r>
            <a:r>
              <a:rPr lang="es-CL" b="1" dirty="0" smtClean="0"/>
              <a:t>y pegarlo a un </a:t>
            </a:r>
            <a:r>
              <a:rPr lang="es-CL" b="1" dirty="0" err="1" smtClean="0"/>
              <a:t>word</a:t>
            </a:r>
            <a:r>
              <a:rPr lang="es-CL" b="1" dirty="0" smtClean="0"/>
              <a:t>.</a:t>
            </a:r>
          </a:p>
          <a:p>
            <a:pPr marL="45720" indent="0">
              <a:buNone/>
            </a:pPr>
            <a:endParaRPr lang="es-CL" b="1" dirty="0" smtClean="0"/>
          </a:p>
          <a:p>
            <a:pPr>
              <a:buFont typeface="Wingdings" pitchFamily="2" charset="2"/>
              <a:buChar char="ü"/>
            </a:pPr>
            <a:r>
              <a:rPr lang="es-CL" b="1" dirty="0" smtClean="0"/>
              <a:t>Les dejo algunos ejemplos para </a:t>
            </a:r>
          </a:p>
          <a:p>
            <a:pPr marL="45720" indent="0">
              <a:buNone/>
            </a:pPr>
            <a:r>
              <a:rPr lang="es-CL" b="1" dirty="0" smtClean="0"/>
              <a:t>que </a:t>
            </a:r>
            <a:r>
              <a:rPr lang="es-CL" b="1" dirty="0"/>
              <a:t>recuerden la forma de </a:t>
            </a:r>
          </a:p>
          <a:p>
            <a:pPr marL="45720" indent="0">
              <a:buNone/>
            </a:pPr>
            <a:r>
              <a:rPr lang="es-CL" b="1" dirty="0"/>
              <a:t>trabajar con estas propiedades</a:t>
            </a:r>
            <a:r>
              <a:rPr lang="es-CL" b="1" dirty="0" smtClean="0"/>
              <a:t>.</a:t>
            </a:r>
          </a:p>
          <a:p>
            <a:pPr marL="45720" indent="0">
              <a:buNone/>
            </a:pPr>
            <a:endParaRPr lang="es-CL" b="1" dirty="0"/>
          </a:p>
          <a:p>
            <a:pPr marL="45720" indent="0">
              <a:buNone/>
            </a:pPr>
            <a:endParaRPr lang="es-CL" b="1" dirty="0" smtClean="0"/>
          </a:p>
          <a:p>
            <a:pPr marL="45720" indent="0">
              <a:buNone/>
            </a:pPr>
            <a:endParaRPr lang="es-CL" b="1" dirty="0"/>
          </a:p>
          <a:p>
            <a:pPr marL="45720" indent="0">
              <a:buNone/>
            </a:pPr>
            <a:endParaRPr lang="es-CL" b="1" dirty="0" smtClean="0"/>
          </a:p>
          <a:p>
            <a:pPr marL="45720" indent="0">
              <a:buNone/>
            </a:pPr>
            <a:endParaRPr lang="es-CL" b="1" dirty="0"/>
          </a:p>
          <a:p>
            <a:pPr marL="45720" indent="0">
              <a:buNone/>
            </a:pPr>
            <a:endParaRPr lang="es-CL" b="1" dirty="0" smtClean="0"/>
          </a:p>
          <a:p>
            <a:pPr marL="45720" indent="0">
              <a:buNone/>
            </a:pPr>
            <a:endParaRPr lang="es-CL" b="1" dirty="0"/>
          </a:p>
          <a:p>
            <a:pPr marL="45720" indent="0">
              <a:buNone/>
            </a:pPr>
            <a:endParaRPr lang="es-CL" b="1" dirty="0" smtClean="0"/>
          </a:p>
          <a:p>
            <a:pPr marL="45720" indent="0">
              <a:buNone/>
            </a:pPr>
            <a:endParaRPr lang="es-CL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33753"/>
            <a:ext cx="3984104" cy="36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1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/>
            <a:endParaRPr lang="es-CL" sz="6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2907" y="523875"/>
            <a:ext cx="7993062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>
              <a:defRPr/>
            </a:pPr>
            <a:r>
              <a:rPr lang="es-MX" altLang="es-CL" sz="3600" u="none" dirty="0" smtClean="0">
                <a:solidFill>
                  <a:srgbClr val="0070C0"/>
                </a:solidFill>
                <a:cs typeface="Arial" charset="0"/>
              </a:rPr>
              <a:t>RAÍCES</a:t>
            </a:r>
          </a:p>
          <a:p>
            <a:pPr marL="0" lvl="1" algn="just" eaLnBrk="1" hangingPunct="1">
              <a:defRPr/>
            </a:pPr>
            <a:r>
              <a:rPr lang="es-MX" altLang="es-CL" sz="2000" u="none" dirty="0" smtClean="0">
                <a:solidFill>
                  <a:srgbClr val="FF0000"/>
                </a:solidFill>
                <a:cs typeface="Arial" charset="0"/>
              </a:rPr>
              <a:t>Definición: </a:t>
            </a:r>
            <a:r>
              <a:rPr lang="es-MX" altLang="es-CL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Una raíz es una cantidad que se debe multiplicar por sí misma tantas veces como indique el índice, para obtener un número determinado.	</a:t>
            </a:r>
          </a:p>
          <a:p>
            <a:pPr marL="0" lvl="1" algn="just" eaLnBrk="1" hangingPunct="1">
              <a:defRPr/>
            </a:pPr>
            <a:endParaRPr lang="es-ES" altLang="es-CL" sz="2000" u="none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graphicFrame>
        <p:nvGraphicFramePr>
          <p:cNvPr id="5" name="6 Objeto"/>
          <p:cNvGraphicFramePr>
            <a:graphicFrameLocks noChangeAspect="1"/>
          </p:cNvGraphicFramePr>
          <p:nvPr/>
        </p:nvGraphicFramePr>
        <p:xfrm>
          <a:off x="3067050" y="2447925"/>
          <a:ext cx="2698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Ecuación" r:id="rId4" imgW="1079280" imgH="228600" progId="Equation.3">
                  <p:embed/>
                </p:oleObj>
              </mc:Choice>
              <mc:Fallback>
                <p:oleObj name="Ecuación" r:id="rId4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2447925"/>
                        <a:ext cx="2698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5 Conector recto de flecha"/>
          <p:cNvCxnSpPr/>
          <p:nvPr/>
        </p:nvCxnSpPr>
        <p:spPr bwMode="auto">
          <a:xfrm flipV="1">
            <a:off x="4164013" y="2420938"/>
            <a:ext cx="293687" cy="215900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10 Rectángulo"/>
          <p:cNvSpPr>
            <a:spLocks noChangeArrowheads="1"/>
          </p:cNvSpPr>
          <p:nvPr/>
        </p:nvSpPr>
        <p:spPr bwMode="auto">
          <a:xfrm>
            <a:off x="4389438" y="2151063"/>
            <a:ext cx="2665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CL" u="none">
                <a:solidFill>
                  <a:srgbClr val="940502"/>
                </a:solidFill>
                <a:cs typeface="Arial" charset="0"/>
              </a:rPr>
              <a:t>Valor de la raíz</a:t>
            </a:r>
            <a:endParaRPr lang="es-CL" altLang="es-CL" u="none">
              <a:solidFill>
                <a:srgbClr val="940502"/>
              </a:solidFill>
              <a:cs typeface="Arial" charset="0"/>
            </a:endParaRPr>
          </a:p>
        </p:txBody>
      </p:sp>
      <p:cxnSp>
        <p:nvCxnSpPr>
          <p:cNvPr id="8" name="7 Conector recto de flecha"/>
          <p:cNvCxnSpPr/>
          <p:nvPr/>
        </p:nvCxnSpPr>
        <p:spPr bwMode="auto">
          <a:xfrm flipH="1">
            <a:off x="2662238" y="2663825"/>
            <a:ext cx="396875" cy="0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39 Rectángulo"/>
          <p:cNvSpPr>
            <a:spLocks noChangeArrowheads="1"/>
          </p:cNvSpPr>
          <p:nvPr/>
        </p:nvSpPr>
        <p:spPr bwMode="auto">
          <a:xfrm>
            <a:off x="1900238" y="2420938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CL" u="none">
                <a:solidFill>
                  <a:srgbClr val="940502"/>
                </a:solidFill>
                <a:cs typeface="Arial" charset="0"/>
              </a:rPr>
              <a:t>índice</a:t>
            </a:r>
            <a:endParaRPr lang="es-CL" altLang="es-CL" u="none">
              <a:solidFill>
                <a:srgbClr val="940502"/>
              </a:solidFill>
              <a:cs typeface="Arial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 bwMode="auto">
          <a:xfrm rot="5400000">
            <a:off x="3275806" y="3167857"/>
            <a:ext cx="395287" cy="0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41 Rectángulo"/>
          <p:cNvSpPr>
            <a:spLocks noChangeArrowheads="1"/>
          </p:cNvSpPr>
          <p:nvPr/>
        </p:nvSpPr>
        <p:spPr bwMode="auto">
          <a:xfrm>
            <a:off x="2411413" y="3284538"/>
            <a:ext cx="230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CL" u="none">
                <a:solidFill>
                  <a:srgbClr val="940502"/>
                </a:solidFill>
                <a:cs typeface="Arial" charset="0"/>
              </a:rPr>
              <a:t>Cantidad sub-radical</a:t>
            </a:r>
            <a:endParaRPr lang="es-CL" altLang="es-CL" u="none">
              <a:solidFill>
                <a:srgbClr val="940502"/>
              </a:solidFill>
              <a:cs typeface="Arial" charset="0"/>
            </a:endParaRP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395288" y="3860800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b="1" u="none">
                <a:solidFill>
                  <a:srgbClr val="84BD00"/>
                </a:solidFill>
              </a:rPr>
              <a:t>Ejemplos:</a:t>
            </a:r>
          </a:p>
        </p:txBody>
      </p:sp>
      <p:graphicFrame>
        <p:nvGraphicFramePr>
          <p:cNvPr id="13" name="5 Objeto"/>
          <p:cNvGraphicFramePr>
            <a:graphicFrameLocks noChangeAspect="1"/>
          </p:cNvGraphicFramePr>
          <p:nvPr/>
        </p:nvGraphicFramePr>
        <p:xfrm>
          <a:off x="2224088" y="4084638"/>
          <a:ext cx="8842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Ecuación" r:id="rId6" imgW="520560" imgH="228600" progId="Equation.3">
                  <p:embed/>
                </p:oleObj>
              </mc:Choice>
              <mc:Fallback>
                <p:oleObj name="Ecuación" r:id="rId6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4084638"/>
                        <a:ext cx="8842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2 Objeto"/>
          <p:cNvGraphicFramePr>
            <a:graphicFrameLocks noChangeAspect="1"/>
          </p:cNvGraphicFramePr>
          <p:nvPr/>
        </p:nvGraphicFramePr>
        <p:xfrm>
          <a:off x="3263900" y="4076700"/>
          <a:ext cx="18113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Ecuación" r:id="rId8" imgW="1066680" imgH="241200" progId="Equation.3">
                  <p:embed/>
                </p:oleObj>
              </mc:Choice>
              <mc:Fallback>
                <p:oleObj name="Ecuación" r:id="rId8" imgW="1066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076700"/>
                        <a:ext cx="181133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/>
        </p:nvGraphicFramePr>
        <p:xfrm>
          <a:off x="2100263" y="4587875"/>
          <a:ext cx="971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Ecuación" r:id="rId10" imgW="571320" imgH="228600" progId="Equation.3">
                  <p:embed/>
                </p:oleObj>
              </mc:Choice>
              <mc:Fallback>
                <p:oleObj name="Ecuación" r:id="rId10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4587875"/>
                        <a:ext cx="971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/>
        </p:nvGraphicFramePr>
        <p:xfrm>
          <a:off x="3289300" y="4579938"/>
          <a:ext cx="19192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Ecuación" r:id="rId12" imgW="1130040" imgH="241200" progId="Equation.3">
                  <p:embed/>
                </p:oleObj>
              </mc:Choice>
              <mc:Fallback>
                <p:oleObj name="Ecuación" r:id="rId12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579938"/>
                        <a:ext cx="19192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6 Objeto"/>
          <p:cNvGraphicFramePr>
            <a:graphicFrameLocks noChangeAspect="1"/>
          </p:cNvGraphicFramePr>
          <p:nvPr/>
        </p:nvGraphicFramePr>
        <p:xfrm>
          <a:off x="2092325" y="5019675"/>
          <a:ext cx="1016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Ecuación" r:id="rId14" imgW="596880" imgH="228600" progId="Equation.3">
                  <p:embed/>
                </p:oleObj>
              </mc:Choice>
              <mc:Fallback>
                <p:oleObj name="Ecuación" r:id="rId14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5019675"/>
                        <a:ext cx="10160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17 Objeto"/>
          <p:cNvGraphicFramePr>
            <a:graphicFrameLocks noChangeAspect="1"/>
          </p:cNvGraphicFramePr>
          <p:nvPr/>
        </p:nvGraphicFramePr>
        <p:xfrm>
          <a:off x="3282950" y="5011738"/>
          <a:ext cx="19621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Ecuación" r:id="rId16" imgW="1155600" imgH="241200" progId="Equation.3">
                  <p:embed/>
                </p:oleObj>
              </mc:Choice>
              <mc:Fallback>
                <p:oleObj name="Ecuación" r:id="rId16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5011738"/>
                        <a:ext cx="19621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18 Objeto"/>
          <p:cNvGraphicFramePr>
            <a:graphicFrameLocks noChangeAspect="1"/>
          </p:cNvGraphicFramePr>
          <p:nvPr/>
        </p:nvGraphicFramePr>
        <p:xfrm>
          <a:off x="1739900" y="5524500"/>
          <a:ext cx="13620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" name="Ecuación" r:id="rId18" imgW="799920" imgH="228600" progId="Equation.3">
                  <p:embed/>
                </p:oleObj>
              </mc:Choice>
              <mc:Fallback>
                <p:oleObj name="Ecuación" r:id="rId18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5524500"/>
                        <a:ext cx="13620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19 Objeto"/>
          <p:cNvGraphicFramePr>
            <a:graphicFrameLocks noChangeAspect="1"/>
          </p:cNvGraphicFramePr>
          <p:nvPr/>
        </p:nvGraphicFramePr>
        <p:xfrm>
          <a:off x="3252788" y="5516563"/>
          <a:ext cx="23272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Ecuación" r:id="rId20" imgW="1371600" imgH="241200" progId="Equation.3">
                  <p:embed/>
                </p:oleObj>
              </mc:Choice>
              <mc:Fallback>
                <p:oleObj name="Ecuación" r:id="rId20" imgW="137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5516563"/>
                        <a:ext cx="23272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/>
            <a:endParaRPr lang="es-CL" sz="6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4" name="Picture 24" descr="C:\Users\milena.jaraquemada\AppData\Local\Microsoft\Windows\Temporary Internet Files\Content.IE5\ZXLLLGZ8\nub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69569"/>
            <a:ext cx="117792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288" y="2781300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CL" sz="2000" b="1" u="none" dirty="0">
                <a:solidFill>
                  <a:srgbClr val="84BD00"/>
                </a:solidFill>
                <a:cs typeface="Arial" charset="0"/>
              </a:rPr>
              <a:t>Ejemplos:</a:t>
            </a:r>
            <a:endParaRPr lang="es-ES" altLang="es-CL" sz="2000" b="1" u="none" dirty="0">
              <a:solidFill>
                <a:srgbClr val="84BD00"/>
              </a:solidFill>
              <a:cs typeface="Arial" charset="0"/>
            </a:endParaRPr>
          </a:p>
        </p:txBody>
      </p:sp>
      <p:graphicFrame>
        <p:nvGraphicFramePr>
          <p:cNvPr id="6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313597"/>
              </p:ext>
            </p:extLst>
          </p:nvPr>
        </p:nvGraphicFramePr>
        <p:xfrm>
          <a:off x="4572000" y="3573463"/>
          <a:ext cx="17922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Ecuación" r:id="rId5" imgW="1053643" imgH="317362" progId="Equation.3">
                  <p:embed/>
                </p:oleObj>
              </mc:Choice>
              <mc:Fallback>
                <p:oleObj name="Ecuación" r:id="rId5" imgW="1053643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73463"/>
                        <a:ext cx="1792288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586055"/>
              </p:ext>
            </p:extLst>
          </p:nvPr>
        </p:nvGraphicFramePr>
        <p:xfrm>
          <a:off x="2362200" y="2855913"/>
          <a:ext cx="1057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Ecuación" r:id="rId7" imgW="622030" imgH="317362" progId="Equation.3">
                  <p:embed/>
                </p:oleObj>
              </mc:Choice>
              <mc:Fallback>
                <p:oleObj name="Ecuación" r:id="rId7" imgW="62203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55913"/>
                        <a:ext cx="1057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531930"/>
              </p:ext>
            </p:extLst>
          </p:nvPr>
        </p:nvGraphicFramePr>
        <p:xfrm>
          <a:off x="2362200" y="3611563"/>
          <a:ext cx="10572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1" name="Ecuación" r:id="rId9" imgW="622030" imgH="304668" progId="Equation.3">
                  <p:embed/>
                </p:oleObj>
              </mc:Choice>
              <mc:Fallback>
                <p:oleObj name="Ecuación" r:id="rId9" imgW="622030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11563"/>
                        <a:ext cx="10572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358756"/>
              </p:ext>
            </p:extLst>
          </p:nvPr>
        </p:nvGraphicFramePr>
        <p:xfrm>
          <a:off x="2362200" y="4295775"/>
          <a:ext cx="9286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2" name="Ecuación" r:id="rId11" imgW="545626" imgH="304536" progId="Equation.3">
                  <p:embed/>
                </p:oleObj>
              </mc:Choice>
              <mc:Fallback>
                <p:oleObj name="Ecuación" r:id="rId11" imgW="545626" imgH="3045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295775"/>
                        <a:ext cx="92868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397665"/>
              </p:ext>
            </p:extLst>
          </p:nvPr>
        </p:nvGraphicFramePr>
        <p:xfrm>
          <a:off x="4557713" y="2795588"/>
          <a:ext cx="9286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Ecuación" r:id="rId13" imgW="545626" imgH="317225" progId="Equation.3">
                  <p:embed/>
                </p:oleObj>
              </mc:Choice>
              <mc:Fallback>
                <p:oleObj name="Ecuación" r:id="rId13" imgW="545626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2795588"/>
                        <a:ext cx="9286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2555875" y="1700213"/>
            <a:ext cx="1800225" cy="865187"/>
            <a:chOff x="2555875" y="1700213"/>
            <a:chExt cx="1800225" cy="865187"/>
          </a:xfrm>
        </p:grpSpPr>
        <p:sp>
          <p:nvSpPr>
            <p:cNvPr id="12" name="11 Rectángulo redondeado"/>
            <p:cNvSpPr/>
            <p:nvPr/>
          </p:nvSpPr>
          <p:spPr bwMode="auto">
            <a:xfrm>
              <a:off x="2555875" y="1700213"/>
              <a:ext cx="1800225" cy="86518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CL">
                <a:solidFill>
                  <a:schemeClr val="tx1"/>
                </a:solidFill>
              </a:endParaRPr>
            </a:p>
          </p:txBody>
        </p:sp>
        <p:graphicFrame>
          <p:nvGraphicFramePr>
            <p:cNvPr id="13" name="1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0330238"/>
                </p:ext>
              </p:extLst>
            </p:nvPr>
          </p:nvGraphicFramePr>
          <p:xfrm>
            <a:off x="2655888" y="1700213"/>
            <a:ext cx="155575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4" name="Ecuación" r:id="rId15" imgW="622030" imgH="304668" progId="Equation.3">
                    <p:embed/>
                  </p:oleObj>
                </mc:Choice>
                <mc:Fallback>
                  <p:oleObj name="Ecuación" r:id="rId15" imgW="622030" imgH="3046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5888" y="1700213"/>
                          <a:ext cx="155575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920148"/>
              </p:ext>
            </p:extLst>
          </p:nvPr>
        </p:nvGraphicFramePr>
        <p:xfrm>
          <a:off x="4500563" y="4292600"/>
          <a:ext cx="24812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" name="Ecuación" r:id="rId17" imgW="1460160" imgH="317160" progId="Equation.3">
                  <p:embed/>
                </p:oleObj>
              </mc:Choice>
              <mc:Fallback>
                <p:oleObj name="Ecuación" r:id="rId17" imgW="14601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292600"/>
                        <a:ext cx="248126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38535"/>
              </p:ext>
            </p:extLst>
          </p:nvPr>
        </p:nvGraphicFramePr>
        <p:xfrm>
          <a:off x="7572275" y="4387850"/>
          <a:ext cx="3619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" name="Ecuación" r:id="rId19" imgW="241200" imgH="215640" progId="Equation.3">
                  <p:embed/>
                </p:oleObj>
              </mc:Choice>
              <mc:Fallback>
                <p:oleObj name="Ecuación" r:id="rId1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275" y="4387850"/>
                        <a:ext cx="3619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40172"/>
              </p:ext>
            </p:extLst>
          </p:nvPr>
        </p:nvGraphicFramePr>
        <p:xfrm>
          <a:off x="4572000" y="2133600"/>
          <a:ext cx="14478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" name="Ecuación" r:id="rId21" imgW="965160" imgH="203040" progId="Equation.3">
                  <p:embed/>
                </p:oleObj>
              </mc:Choice>
              <mc:Fallback>
                <p:oleObj name="Ecuación" r:id="rId21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3600"/>
                        <a:ext cx="14478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16 Rectángulo"/>
          <p:cNvSpPr/>
          <p:nvPr/>
        </p:nvSpPr>
        <p:spPr>
          <a:xfrm>
            <a:off x="401638" y="5456238"/>
            <a:ext cx="43148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altLang="es-CL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¿Cómo expresarías            como raíz? </a:t>
            </a:r>
            <a:endParaRPr lang="es-CL" dirty="0"/>
          </a:p>
        </p:txBody>
      </p:sp>
      <p:graphicFrame>
        <p:nvGraphicFramePr>
          <p:cNvPr id="18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88589"/>
              </p:ext>
            </p:extLst>
          </p:nvPr>
        </p:nvGraphicFramePr>
        <p:xfrm>
          <a:off x="2636838" y="5240338"/>
          <a:ext cx="6286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" name="Ecuación" r:id="rId23" imgW="419040" imgH="520560" progId="Equation.3">
                  <p:embed/>
                </p:oleObj>
              </mc:Choice>
              <mc:Fallback>
                <p:oleObj name="Ecuación" r:id="rId23" imgW="4190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5240338"/>
                        <a:ext cx="6286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1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875166"/>
              </p:ext>
            </p:extLst>
          </p:nvPr>
        </p:nvGraphicFramePr>
        <p:xfrm>
          <a:off x="4529138" y="5240338"/>
          <a:ext cx="24193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Ecuación" r:id="rId25" imgW="1612800" imgH="520560" progId="Equation.3">
                  <p:embed/>
                </p:oleObj>
              </mc:Choice>
              <mc:Fallback>
                <p:oleObj name="Ecuación" r:id="rId25" imgW="16128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5240338"/>
                        <a:ext cx="24193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181294" y="692696"/>
            <a:ext cx="835342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just">
              <a:spcBef>
                <a:spcPct val="20000"/>
              </a:spcBef>
              <a:defRPr/>
            </a:pPr>
            <a:r>
              <a:rPr lang="es-MX" altLang="es-CL" sz="2000" dirty="0" smtClean="0">
                <a:solidFill>
                  <a:srgbClr val="FF0000"/>
                </a:solidFill>
              </a:rPr>
              <a:t>Definición: </a:t>
            </a:r>
            <a:r>
              <a:rPr lang="es-MX" altLang="es-CL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Una raíz corresponde a una potencia con exponente fraccionario.</a:t>
            </a:r>
            <a:endParaRPr lang="es-ES" altLang="es-CL" sz="2000" u="non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/>
            <a:endParaRPr lang="es-CL" sz="6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1979613" y="2205484"/>
            <a:ext cx="1979612" cy="1079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1963" y="3651721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CL" sz="2000" b="1" u="none" dirty="0">
                <a:solidFill>
                  <a:srgbClr val="99CC00"/>
                </a:solidFill>
                <a:cs typeface="Arial" charset="0"/>
              </a:rPr>
              <a:t>Ejemplos:</a:t>
            </a:r>
            <a:endParaRPr lang="es-ES" altLang="es-CL" sz="2000" b="1" u="none" dirty="0">
              <a:solidFill>
                <a:srgbClr val="99CC00"/>
              </a:solidFill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4791075" y="2175321"/>
            <a:ext cx="2301875" cy="1079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s-CL"/>
          </a:p>
        </p:txBody>
      </p:sp>
      <p:graphicFrame>
        <p:nvGraphicFramePr>
          <p:cNvPr id="7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856657"/>
              </p:ext>
            </p:extLst>
          </p:nvPr>
        </p:nvGraphicFramePr>
        <p:xfrm>
          <a:off x="2224088" y="2386459"/>
          <a:ext cx="1492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cuación" r:id="rId4" imgW="596880" imgH="241200" progId="Equation.3">
                  <p:embed/>
                </p:oleObj>
              </mc:Choice>
              <mc:Fallback>
                <p:oleObj name="Ecuación" r:id="rId4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2386459"/>
                        <a:ext cx="14922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17516"/>
              </p:ext>
            </p:extLst>
          </p:nvPr>
        </p:nvGraphicFramePr>
        <p:xfrm>
          <a:off x="4894263" y="2365821"/>
          <a:ext cx="2095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cuación" r:id="rId6" imgW="838080" imgH="279360" progId="Equation.3">
                  <p:embed/>
                </p:oleObj>
              </mc:Choice>
              <mc:Fallback>
                <p:oleObj name="Ecuación" r:id="rId6" imgW="838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2365821"/>
                        <a:ext cx="2095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124281"/>
              </p:ext>
            </p:extLst>
          </p:nvPr>
        </p:nvGraphicFramePr>
        <p:xfrm>
          <a:off x="1658938" y="4701058"/>
          <a:ext cx="19859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cuación" r:id="rId8" imgW="1168200" imgH="304560" progId="Equation.3">
                  <p:embed/>
                </p:oleObj>
              </mc:Choice>
              <mc:Fallback>
                <p:oleObj name="Ecuación" r:id="rId8" imgW="1168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701058"/>
                        <a:ext cx="198596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839234"/>
              </p:ext>
            </p:extLst>
          </p:nvPr>
        </p:nvGraphicFramePr>
        <p:xfrm>
          <a:off x="1646238" y="3945408"/>
          <a:ext cx="19637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Ecuación" r:id="rId10" imgW="1155600" imgH="317160" progId="Equation.3">
                  <p:embed/>
                </p:oleObj>
              </mc:Choice>
              <mc:Fallback>
                <p:oleObj name="Ecuación" r:id="rId10" imgW="11556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945408"/>
                        <a:ext cx="19637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006410"/>
              </p:ext>
            </p:extLst>
          </p:nvPr>
        </p:nvGraphicFramePr>
        <p:xfrm>
          <a:off x="1679575" y="5529733"/>
          <a:ext cx="19653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cuación" r:id="rId12" imgW="1155600" imgH="317160" progId="Equation.3">
                  <p:embed/>
                </p:oleObj>
              </mc:Choice>
              <mc:Fallback>
                <p:oleObj name="Ecuación" r:id="rId12" imgW="11556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5529733"/>
                        <a:ext cx="19653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756361"/>
              </p:ext>
            </p:extLst>
          </p:nvPr>
        </p:nvGraphicFramePr>
        <p:xfrm>
          <a:off x="4721225" y="4755033"/>
          <a:ext cx="25685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cuación" r:id="rId14" imgW="1511280" imgH="279360" progId="Equation.3">
                  <p:embed/>
                </p:oleObj>
              </mc:Choice>
              <mc:Fallback>
                <p:oleObj name="Ecuación" r:id="rId14" imgW="1511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4755033"/>
                        <a:ext cx="25685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385489"/>
              </p:ext>
            </p:extLst>
          </p:nvPr>
        </p:nvGraphicFramePr>
        <p:xfrm>
          <a:off x="4802188" y="5618163"/>
          <a:ext cx="26765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cuación" r:id="rId16" imgW="1574640" imgH="279360" progId="Equation.3">
                  <p:embed/>
                </p:oleObj>
              </mc:Choice>
              <mc:Fallback>
                <p:oleObj name="Ecuación" r:id="rId16" imgW="1574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8" y="5618163"/>
                        <a:ext cx="26765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729625"/>
              </p:ext>
            </p:extLst>
          </p:nvPr>
        </p:nvGraphicFramePr>
        <p:xfrm>
          <a:off x="4733925" y="4034308"/>
          <a:ext cx="2438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cuación" r:id="rId18" imgW="1434960" imgH="279360" progId="Equation.3">
                  <p:embed/>
                </p:oleObj>
              </mc:Choice>
              <mc:Fallback>
                <p:oleObj name="Ecuación" r:id="rId18" imgW="1434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4034308"/>
                        <a:ext cx="24384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341660" y="1114663"/>
            <a:ext cx="846068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>
              <a:spcBef>
                <a:spcPct val="20000"/>
              </a:spcBef>
              <a:defRPr/>
            </a:pPr>
            <a:r>
              <a:rPr lang="es-MX" altLang="es-CL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Como toda raíz corresponde a una potencia con exponente fraccionario, también </a:t>
            </a:r>
            <a:r>
              <a:rPr lang="es-MX" altLang="es-CL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cumplen las siguientes propiedades:</a:t>
            </a:r>
            <a:endParaRPr lang="es-ES" altLang="es-CL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>
              <a:spcBef>
                <a:spcPct val="20000"/>
              </a:spcBef>
              <a:defRPr/>
            </a:pPr>
            <a:endParaRPr lang="es-ES" altLang="es-CL" sz="2000" u="non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6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/>
            <a:endParaRPr lang="es-CL" sz="6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318511" y="404664"/>
            <a:ext cx="33041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400" b="1" u="none" dirty="0" smtClean="0">
                <a:solidFill>
                  <a:srgbClr val="0070C0"/>
                </a:solidFill>
              </a:rPr>
              <a:t>Propiedades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altLang="es-CL" sz="2000" b="1" u="none" dirty="0" smtClean="0">
                <a:solidFill>
                  <a:srgbClr val="FF0000"/>
                </a:solidFill>
              </a:rPr>
              <a:t>Multiplicación </a:t>
            </a:r>
            <a:r>
              <a:rPr lang="es-MX" altLang="es-CL" sz="2000" b="1" u="none" dirty="0">
                <a:solidFill>
                  <a:srgbClr val="FF0000"/>
                </a:solidFill>
              </a:rPr>
              <a:t>de raíces  </a:t>
            </a:r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352425" y="3573463"/>
            <a:ext cx="1409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b="1" u="none" dirty="0" smtClean="0">
                <a:solidFill>
                  <a:srgbClr val="84BD00"/>
                </a:solidFill>
              </a:rPr>
              <a:t>Ejemplos:</a:t>
            </a:r>
            <a:endParaRPr lang="es-MX" altLang="es-CL" sz="2000" b="1" u="none" dirty="0">
              <a:solidFill>
                <a:srgbClr val="84BD00"/>
              </a:solidFill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2843213" y="2349500"/>
            <a:ext cx="3113087" cy="1079500"/>
          </a:xfrm>
          <a:prstGeom prst="rect">
            <a:avLst/>
          </a:prstGeom>
          <a:solidFill>
            <a:srgbClr val="C4E4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s-CL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648958"/>
              </p:ext>
            </p:extLst>
          </p:nvPr>
        </p:nvGraphicFramePr>
        <p:xfrm>
          <a:off x="3148013" y="2593975"/>
          <a:ext cx="2540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" name="Ecuación" r:id="rId4" imgW="1015920" imgH="228600" progId="Equation.3">
                  <p:embed/>
                </p:oleObj>
              </mc:Choice>
              <mc:Fallback>
                <p:oleObj name="Ecuación" r:id="rId4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2593975"/>
                        <a:ext cx="2540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52011"/>
              </p:ext>
            </p:extLst>
          </p:nvPr>
        </p:nvGraphicFramePr>
        <p:xfrm>
          <a:off x="6084888" y="2847975"/>
          <a:ext cx="8953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7" name="Ecuación" r:id="rId6" imgW="596880" imgH="190440" progId="Equation.3">
                  <p:embed/>
                </p:oleObj>
              </mc:Choice>
              <mc:Fallback>
                <p:oleObj name="Ecuación" r:id="rId6" imgW="596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847975"/>
                        <a:ext cx="89535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159491"/>
              </p:ext>
            </p:extLst>
          </p:nvPr>
        </p:nvGraphicFramePr>
        <p:xfrm>
          <a:off x="1681163" y="3832225"/>
          <a:ext cx="120808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" name="Ecuación" r:id="rId8" imgW="711200" imgH="228600" progId="Equation.3">
                  <p:embed/>
                </p:oleObj>
              </mc:Choice>
              <mc:Fallback>
                <p:oleObj name="Ecuación" r:id="rId8" imgW="71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3832225"/>
                        <a:ext cx="120808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448269"/>
              </p:ext>
            </p:extLst>
          </p:nvPr>
        </p:nvGraphicFramePr>
        <p:xfrm>
          <a:off x="2916238" y="3832225"/>
          <a:ext cx="10144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" name="Ecuación" r:id="rId10" imgW="596900" imgH="228600" progId="Equation.3">
                  <p:embed/>
                </p:oleObj>
              </mc:Choice>
              <mc:Fallback>
                <p:oleObj name="Ecuación" r:id="rId10" imgW="596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832225"/>
                        <a:ext cx="101441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191702"/>
              </p:ext>
            </p:extLst>
          </p:nvPr>
        </p:nvGraphicFramePr>
        <p:xfrm>
          <a:off x="3924300" y="3832225"/>
          <a:ext cx="7540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Ecuación" r:id="rId12" imgW="444307" imgH="228501" progId="Equation.3">
                  <p:embed/>
                </p:oleObj>
              </mc:Choice>
              <mc:Fallback>
                <p:oleObj name="Ecuación" r:id="rId12" imgW="44430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832225"/>
                        <a:ext cx="754063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966722"/>
              </p:ext>
            </p:extLst>
          </p:nvPr>
        </p:nvGraphicFramePr>
        <p:xfrm>
          <a:off x="4716463" y="3903663"/>
          <a:ext cx="214312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Ecuación" r:id="rId14" imgW="126780" imgH="164814" progId="Equation.3">
                  <p:embed/>
                </p:oleObj>
              </mc:Choice>
              <mc:Fallback>
                <p:oleObj name="Ecuación" r:id="rId14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903663"/>
                        <a:ext cx="214312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104914"/>
              </p:ext>
            </p:extLst>
          </p:nvPr>
        </p:nvGraphicFramePr>
        <p:xfrm>
          <a:off x="1692275" y="4522788"/>
          <a:ext cx="10779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Ecuación" r:id="rId16" imgW="634680" imgH="228600" progId="Equation.3">
                  <p:embed/>
                </p:oleObj>
              </mc:Choice>
              <mc:Fallback>
                <p:oleObj name="Ecuación" r:id="rId16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522788"/>
                        <a:ext cx="107791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83122"/>
              </p:ext>
            </p:extLst>
          </p:nvPr>
        </p:nvGraphicFramePr>
        <p:xfrm>
          <a:off x="2841625" y="4552950"/>
          <a:ext cx="8842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" name="Ecuación" r:id="rId18" imgW="520560" imgH="228600" progId="Equation.3">
                  <p:embed/>
                </p:oleObj>
              </mc:Choice>
              <mc:Fallback>
                <p:oleObj name="Ecuación" r:id="rId18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4552950"/>
                        <a:ext cx="88423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996611"/>
              </p:ext>
            </p:extLst>
          </p:nvPr>
        </p:nvGraphicFramePr>
        <p:xfrm>
          <a:off x="3765550" y="4562475"/>
          <a:ext cx="7762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Ecuación" r:id="rId20" imgW="457200" imgH="215640" progId="Equation.3">
                  <p:embed/>
                </p:oleObj>
              </mc:Choice>
              <mc:Fallback>
                <p:oleObj name="Ecuación" r:id="rId20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4562475"/>
                        <a:ext cx="7762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706534"/>
              </p:ext>
            </p:extLst>
          </p:nvPr>
        </p:nvGraphicFramePr>
        <p:xfrm>
          <a:off x="4570413" y="4624388"/>
          <a:ext cx="2127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cuación" r:id="rId22" imgW="126720" imgH="177480" progId="Equation.3">
                  <p:embed/>
                </p:oleObj>
              </mc:Choice>
              <mc:Fallback>
                <p:oleObj name="Ecuación" r:id="rId2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4624388"/>
                        <a:ext cx="2127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36611"/>
              </p:ext>
            </p:extLst>
          </p:nvPr>
        </p:nvGraphicFramePr>
        <p:xfrm>
          <a:off x="1671638" y="5121275"/>
          <a:ext cx="131603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Ecuación" r:id="rId24" imgW="774360" imgH="444240" progId="Equation.3">
                  <p:embed/>
                </p:oleObj>
              </mc:Choice>
              <mc:Fallback>
                <p:oleObj name="Ecuación" r:id="rId24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5121275"/>
                        <a:ext cx="131603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983777"/>
              </p:ext>
            </p:extLst>
          </p:nvPr>
        </p:nvGraphicFramePr>
        <p:xfrm>
          <a:off x="3059113" y="5121275"/>
          <a:ext cx="11223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Ecuación" r:id="rId26" imgW="660240" imgH="444240" progId="Equation.3">
                  <p:embed/>
                </p:oleObj>
              </mc:Choice>
              <mc:Fallback>
                <p:oleObj name="Ecuación" r:id="rId26" imgW="660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121275"/>
                        <a:ext cx="11223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1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987441"/>
              </p:ext>
            </p:extLst>
          </p:nvPr>
        </p:nvGraphicFramePr>
        <p:xfrm>
          <a:off x="4211638" y="5121275"/>
          <a:ext cx="7762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Ecuación" r:id="rId28" imgW="457200" imgH="444240" progId="Equation.3">
                  <p:embed/>
                </p:oleObj>
              </mc:Choice>
              <mc:Fallback>
                <p:oleObj name="Ecuación" r:id="rId28" imgW="457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121275"/>
                        <a:ext cx="7762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1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284703"/>
              </p:ext>
            </p:extLst>
          </p:nvPr>
        </p:nvGraphicFramePr>
        <p:xfrm>
          <a:off x="5033963" y="5192713"/>
          <a:ext cx="2587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" name="Ecuación" r:id="rId30" imgW="152280" imgH="393480" progId="Equation.3">
                  <p:embed/>
                </p:oleObj>
              </mc:Choice>
              <mc:Fallback>
                <p:oleObj name="Ecuación" r:id="rId30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5192713"/>
                        <a:ext cx="25876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60363" y="1668463"/>
            <a:ext cx="78120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50000"/>
              </a:spcBef>
              <a:defRPr/>
            </a:pP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Se multiplican las cantidades </a:t>
            </a:r>
            <a:r>
              <a:rPr lang="es-MX" sz="2000" u="none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subradicales</a:t>
            </a: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conservando el índice que tienen en común.</a:t>
            </a: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0" lvl="1">
              <a:spcBef>
                <a:spcPct val="50000"/>
              </a:spcBef>
              <a:defRPr/>
            </a:pP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542925" lvl="1">
              <a:defRPr/>
            </a:pP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		</a:t>
            </a: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/>
            <a:endParaRPr lang="es-CL" sz="6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1676648"/>
            <a:ext cx="7242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spcBef>
                <a:spcPct val="50000"/>
              </a:spcBef>
              <a:defRPr/>
            </a:pPr>
            <a:r>
              <a:rPr lang="es-MX" sz="20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¿Cómo podríamos reducir las siguientes expresiones?</a:t>
            </a:r>
            <a:endParaRPr lang="es-ES" sz="2000" b="1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542925" lvl="1" algn="ctr">
              <a:defRPr/>
            </a:pP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		</a:t>
            </a: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35067"/>
              </p:ext>
            </p:extLst>
          </p:nvPr>
        </p:nvGraphicFramePr>
        <p:xfrm>
          <a:off x="1187450" y="2556123"/>
          <a:ext cx="2438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Ecuación" r:id="rId4" imgW="1434960" imgH="241200" progId="Equation.3">
                  <p:embed/>
                </p:oleObj>
              </mc:Choice>
              <mc:Fallback>
                <p:oleObj name="Ecuación" r:id="rId4" imgW="1434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556123"/>
                        <a:ext cx="24384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827664"/>
              </p:ext>
            </p:extLst>
          </p:nvPr>
        </p:nvGraphicFramePr>
        <p:xfrm>
          <a:off x="3614738" y="2492623"/>
          <a:ext cx="166211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Ecuación" r:id="rId6" imgW="977760" imgH="279360" progId="Equation.3">
                  <p:embed/>
                </p:oleObj>
              </mc:Choice>
              <mc:Fallback>
                <p:oleObj name="Ecuación" r:id="rId6" imgW="977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2492623"/>
                        <a:ext cx="166211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324085"/>
              </p:ext>
            </p:extLst>
          </p:nvPr>
        </p:nvGraphicFramePr>
        <p:xfrm>
          <a:off x="5292080" y="2636912"/>
          <a:ext cx="5826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Ecuación" r:id="rId8" imgW="342720" imgH="177480" progId="Equation.3">
                  <p:embed/>
                </p:oleObj>
              </mc:Choice>
              <mc:Fallback>
                <p:oleObj name="Ecuación" r:id="rId8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636912"/>
                        <a:ext cx="58261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82763"/>
              </p:ext>
            </p:extLst>
          </p:nvPr>
        </p:nvGraphicFramePr>
        <p:xfrm>
          <a:off x="5940152" y="2628048"/>
          <a:ext cx="3667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Ecuación" r:id="rId10" imgW="215640" imgH="164880" progId="Equation.3">
                  <p:embed/>
                </p:oleObj>
              </mc:Choice>
              <mc:Fallback>
                <p:oleObj name="Ecuación" r:id="rId10" imgW="2156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628048"/>
                        <a:ext cx="366712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8 Conector recto de flecha"/>
          <p:cNvCxnSpPr/>
          <p:nvPr/>
        </p:nvCxnSpPr>
        <p:spPr bwMode="auto">
          <a:xfrm rot="5400000">
            <a:off x="2196033" y="3338612"/>
            <a:ext cx="395287" cy="0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41 Rectángulo"/>
          <p:cNvSpPr>
            <a:spLocks noChangeArrowheads="1"/>
          </p:cNvSpPr>
          <p:nvPr/>
        </p:nvSpPr>
        <p:spPr bwMode="auto">
          <a:xfrm>
            <a:off x="1115616" y="3455293"/>
            <a:ext cx="2613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CL" u="none" dirty="0" smtClean="0">
                <a:solidFill>
                  <a:srgbClr val="940502"/>
                </a:solidFill>
                <a:cs typeface="Arial" charset="0"/>
              </a:rPr>
              <a:t>“suma por la diferencia”</a:t>
            </a:r>
            <a:endParaRPr lang="es-CL" altLang="es-CL" u="none" dirty="0">
              <a:solidFill>
                <a:srgbClr val="940502"/>
              </a:solidFill>
              <a:cs typeface="Arial" charset="0"/>
            </a:endParaRPr>
          </a:p>
        </p:txBody>
      </p:sp>
      <p:pic>
        <p:nvPicPr>
          <p:cNvPr id="11" name="Picture 24" descr="C:\Users\milena.jaraquemada\AppData\Local\Microsoft\Windows\Temporary Internet Files\Content.IE5\ZXLLLGZ8\nube[1]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22322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344623"/>
              </p:ext>
            </p:extLst>
          </p:nvPr>
        </p:nvGraphicFramePr>
        <p:xfrm>
          <a:off x="3906243" y="3514721"/>
          <a:ext cx="166104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Ecuación" r:id="rId13" imgW="1384200" imgH="228600" progId="Equation.3">
                  <p:embed/>
                </p:oleObj>
              </mc:Choice>
              <mc:Fallback>
                <p:oleObj name="Ecuación" r:id="rId13" imgW="13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243" y="3514721"/>
                        <a:ext cx="166104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124694"/>
              </p:ext>
            </p:extLst>
          </p:nvPr>
        </p:nvGraphicFramePr>
        <p:xfrm>
          <a:off x="1190700" y="4221088"/>
          <a:ext cx="25892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Ecuación" r:id="rId15" imgW="1523880" imgH="279360" progId="Equation.3">
                  <p:embed/>
                </p:oleObj>
              </mc:Choice>
              <mc:Fallback>
                <p:oleObj name="Ecuación" r:id="rId15" imgW="1523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700" y="4221088"/>
                        <a:ext cx="25892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18251"/>
              </p:ext>
            </p:extLst>
          </p:nvPr>
        </p:nvGraphicFramePr>
        <p:xfrm>
          <a:off x="3851920" y="4229844"/>
          <a:ext cx="26320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Ecuación" r:id="rId17" imgW="1549080" imgH="291960" progId="Equation.3">
                  <p:embed/>
                </p:oleObj>
              </mc:Choice>
              <mc:Fallback>
                <p:oleObj name="Ecuación" r:id="rId17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229844"/>
                        <a:ext cx="26320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57461"/>
              </p:ext>
            </p:extLst>
          </p:nvPr>
        </p:nvGraphicFramePr>
        <p:xfrm>
          <a:off x="6480770" y="4293096"/>
          <a:ext cx="971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cuación" r:id="rId19" imgW="571320" imgH="228600" progId="Equation.3">
                  <p:embed/>
                </p:oleObj>
              </mc:Choice>
              <mc:Fallback>
                <p:oleObj name="Ecuación" r:id="rId19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770" y="4293096"/>
                        <a:ext cx="971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573757"/>
              </p:ext>
            </p:extLst>
          </p:nvPr>
        </p:nvGraphicFramePr>
        <p:xfrm>
          <a:off x="7452320" y="4293096"/>
          <a:ext cx="411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cuación" r:id="rId21" imgW="241200" imgH="228600" progId="Equation.3">
                  <p:embed/>
                </p:oleObj>
              </mc:Choice>
              <mc:Fallback>
                <p:oleObj name="Ecuación" r:id="rId21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4293096"/>
                        <a:ext cx="4111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3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/>
            <a:endParaRPr lang="es-CL" sz="6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395288" y="2276475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b="1" u="none" dirty="0">
                <a:solidFill>
                  <a:srgbClr val="84BD00"/>
                </a:solidFill>
              </a:rPr>
              <a:t>Ejemplo: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1798638" y="2276475"/>
          <a:ext cx="14033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cuación" r:id="rId4" imgW="825480" imgH="241200" progId="Equation.3">
                  <p:embed/>
                </p:oleObj>
              </mc:Choice>
              <mc:Fallback>
                <p:oleObj name="Ecuación" r:id="rId4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2276475"/>
                        <a:ext cx="14033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395288" y="3214688"/>
            <a:ext cx="37433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En este caso, es posible expresar cada raíz como potencias de </a:t>
            </a:r>
            <a:r>
              <a:rPr lang="es-MX" b="1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3.</a:t>
            </a:r>
            <a:endParaRPr lang="es-CL" b="1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4516438" y="2924175"/>
          <a:ext cx="16398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Ecuación" r:id="rId6" imgW="965160" imgH="317160" progId="Equation.3">
                  <p:embed/>
                </p:oleObj>
              </mc:Choice>
              <mc:Fallback>
                <p:oleObj name="Ecuación" r:id="rId6" imgW="9651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2924175"/>
                        <a:ext cx="16398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4516438" y="3679825"/>
          <a:ext cx="9271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cuación" r:id="rId8" imgW="545760" imgH="317160" progId="Equation.3">
                  <p:embed/>
                </p:oleObj>
              </mc:Choice>
              <mc:Fallback>
                <p:oleObj name="Ecuación" r:id="rId8" imgW="5457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3679825"/>
                        <a:ext cx="9271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errar llave"/>
          <p:cNvSpPr/>
          <p:nvPr/>
        </p:nvSpPr>
        <p:spPr bwMode="auto">
          <a:xfrm>
            <a:off x="4248150" y="3154363"/>
            <a:ext cx="179388" cy="922337"/>
          </a:xfrm>
          <a:prstGeom prst="rightBrace">
            <a:avLst/>
          </a:prstGeom>
          <a:ln w="19050"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CL">
              <a:solidFill>
                <a:srgbClr val="FF9900"/>
              </a:solidFill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/>
        </p:nvGraphicFramePr>
        <p:xfrm>
          <a:off x="1331913" y="4808538"/>
          <a:ext cx="10795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cuación" r:id="rId10" imgW="634680" imgH="228600" progId="Equation.3">
                  <p:embed/>
                </p:oleObj>
              </mc:Choice>
              <mc:Fallback>
                <p:oleObj name="Ecuación" r:id="rId10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808538"/>
                        <a:ext cx="10795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410845"/>
              </p:ext>
            </p:extLst>
          </p:nvPr>
        </p:nvGraphicFramePr>
        <p:xfrm>
          <a:off x="2566988" y="4652963"/>
          <a:ext cx="9096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cuación" r:id="rId12" imgW="533160" imgH="304560" progId="Equation.3">
                  <p:embed/>
                </p:oleObj>
              </mc:Choice>
              <mc:Fallback>
                <p:oleObj name="Ecuación" r:id="rId12" imgW="5331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652963"/>
                        <a:ext cx="9096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3563938" y="4652963"/>
          <a:ext cx="7794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cuación" r:id="rId14" imgW="457200" imgH="304560" progId="Equation.3">
                  <p:embed/>
                </p:oleObj>
              </mc:Choice>
              <mc:Fallback>
                <p:oleObj name="Ecuación" r:id="rId14" imgW="457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652963"/>
                        <a:ext cx="77946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/>
        </p:nvGraphicFramePr>
        <p:xfrm>
          <a:off x="4356100" y="4652963"/>
          <a:ext cx="5635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cuación" r:id="rId16" imgW="330120" imgH="304560" progId="Equation.3">
                  <p:embed/>
                </p:oleObj>
              </mc:Choice>
              <mc:Fallback>
                <p:oleObj name="Ecuación" r:id="rId16" imgW="3301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652963"/>
                        <a:ext cx="5635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/>
        </p:nvGraphicFramePr>
        <p:xfrm>
          <a:off x="5003800" y="4765675"/>
          <a:ext cx="542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cuación" r:id="rId18" imgW="317160" imgH="253800" progId="Equation.3">
                  <p:embed/>
                </p:oleObj>
              </mc:Choice>
              <mc:Fallback>
                <p:oleObj name="Ecuación" r:id="rId18" imgW="317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765675"/>
                        <a:ext cx="5429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Rectángulo"/>
          <p:cNvSpPr/>
          <p:nvPr/>
        </p:nvSpPr>
        <p:spPr>
          <a:xfrm>
            <a:off x="395288" y="4837113"/>
            <a:ext cx="8905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Luego:</a:t>
            </a:r>
            <a:endParaRPr lang="es-CL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01713" y="1418481"/>
            <a:ext cx="65944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spcBef>
                <a:spcPct val="50000"/>
              </a:spcBef>
              <a:defRPr/>
            </a:pPr>
            <a:r>
              <a:rPr lang="es-MX" sz="2000" b="1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¿Qué podríamos hacer si se trata del producto de raíces de distinto índice?</a:t>
            </a:r>
            <a:endParaRPr lang="es-ES" sz="2000" b="1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542925" lvl="1" algn="ctr">
              <a:defRPr/>
            </a:pP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		</a:t>
            </a: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45720"/>
            <a:endParaRPr lang="es-CL" sz="6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321" y="980729"/>
            <a:ext cx="7812087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50000"/>
              </a:spcBef>
              <a:defRPr/>
            </a:pPr>
            <a:r>
              <a:rPr lang="es-MX" sz="2000" u="none" dirty="0" smtClean="0">
                <a:solidFill>
                  <a:srgbClr val="FF0000"/>
                </a:solidFill>
                <a:cs typeface="Arial" charset="0"/>
              </a:rPr>
              <a:t>División de raíces:</a:t>
            </a:r>
          </a:p>
          <a:p>
            <a:pPr marL="0" lvl="1">
              <a:spcBef>
                <a:spcPct val="50000"/>
              </a:spcBef>
              <a:defRPr/>
            </a:pPr>
            <a:r>
              <a:rPr lang="es-MX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Se dividen </a:t>
            </a: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las cantidades </a:t>
            </a:r>
            <a:r>
              <a:rPr lang="es-MX" sz="2000" u="none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subradicales</a:t>
            </a: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conservando el índice que tienen en común.</a:t>
            </a: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0" lvl="1">
              <a:spcBef>
                <a:spcPct val="50000"/>
              </a:spcBef>
              <a:defRPr/>
            </a:pP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s-MX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542925" lvl="1">
              <a:defRPr/>
            </a:pPr>
            <a:r>
              <a:rPr lang="es-MX" sz="2000" u="none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		</a:t>
            </a:r>
            <a:endParaRPr lang="es-ES" sz="2000" u="none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352425" y="4268639"/>
            <a:ext cx="1409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b="1" u="none" dirty="0" smtClean="0">
                <a:solidFill>
                  <a:srgbClr val="84BD00"/>
                </a:solidFill>
              </a:rPr>
              <a:t>Ejemplos:</a:t>
            </a:r>
            <a:endParaRPr lang="es-MX" altLang="es-CL" sz="2000" b="1" u="none" dirty="0">
              <a:solidFill>
                <a:srgbClr val="84BD00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755576" y="2464131"/>
            <a:ext cx="3312368" cy="1152000"/>
            <a:chOff x="755576" y="2464131"/>
            <a:chExt cx="3312368" cy="1152000"/>
          </a:xfrm>
        </p:grpSpPr>
        <p:sp>
          <p:nvSpPr>
            <p:cNvPr id="7" name="6 Rectángulo"/>
            <p:cNvSpPr/>
            <p:nvPr/>
          </p:nvSpPr>
          <p:spPr bwMode="auto">
            <a:xfrm>
              <a:off x="755576" y="2464131"/>
              <a:ext cx="3312368" cy="1152000"/>
            </a:xfrm>
            <a:prstGeom prst="rect">
              <a:avLst/>
            </a:prstGeom>
            <a:solidFill>
              <a:srgbClr val="C4E4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s-CL"/>
            </a:p>
          </p:txBody>
        </p:sp>
        <p:graphicFrame>
          <p:nvGraphicFramePr>
            <p:cNvPr id="8" name="7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2009069"/>
                </p:ext>
              </p:extLst>
            </p:nvPr>
          </p:nvGraphicFramePr>
          <p:xfrm>
            <a:off x="1028324" y="2728529"/>
            <a:ext cx="26035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2" name="Ecuación" r:id="rId4" imgW="1041120" imgH="228600" progId="Equation.3">
                    <p:embed/>
                  </p:oleObj>
                </mc:Choice>
                <mc:Fallback>
                  <p:oleObj name="Ecuación" r:id="rId4" imgW="10411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8324" y="2728529"/>
                          <a:ext cx="2603500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7445892" y="3284984"/>
            <a:ext cx="1014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2000" u="none" dirty="0"/>
              <a:t>(b ≠ 0) </a:t>
            </a: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035189"/>
              </p:ext>
            </p:extLst>
          </p:nvPr>
        </p:nvGraphicFramePr>
        <p:xfrm>
          <a:off x="1782221" y="4412568"/>
          <a:ext cx="161874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Ecuación" r:id="rId6" imgW="952200" imgH="228600" progId="Equation.3">
                  <p:embed/>
                </p:oleObj>
              </mc:Choice>
              <mc:Fallback>
                <p:oleObj name="Ecuación" r:id="rId6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221" y="4412568"/>
                        <a:ext cx="1618740" cy="388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23847"/>
              </p:ext>
            </p:extLst>
          </p:nvPr>
        </p:nvGraphicFramePr>
        <p:xfrm>
          <a:off x="3419872" y="4412208"/>
          <a:ext cx="1424736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Ecuación" r:id="rId8" imgW="838080" imgH="228600" progId="Equation.3">
                  <p:embed/>
                </p:oleObj>
              </mc:Choice>
              <mc:Fallback>
                <p:oleObj name="Ecuación" r:id="rId8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412208"/>
                        <a:ext cx="1424736" cy="388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855918"/>
              </p:ext>
            </p:extLst>
          </p:nvPr>
        </p:nvGraphicFramePr>
        <p:xfrm>
          <a:off x="4860032" y="4419674"/>
          <a:ext cx="906372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cuación" r:id="rId10" imgW="533160" imgH="228600" progId="Equation.3">
                  <p:embed/>
                </p:oleObj>
              </mc:Choice>
              <mc:Fallback>
                <p:oleObj name="Ecuación" r:id="rId10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419674"/>
                        <a:ext cx="906372" cy="388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040108"/>
              </p:ext>
            </p:extLst>
          </p:nvPr>
        </p:nvGraphicFramePr>
        <p:xfrm>
          <a:off x="5796136" y="4491584"/>
          <a:ext cx="215424" cy="30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cuación" r:id="rId12" imgW="126720" imgH="177480" progId="Equation.3">
                  <p:embed/>
                </p:oleObj>
              </mc:Choice>
              <mc:Fallback>
                <p:oleObj name="Ecuación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491584"/>
                        <a:ext cx="215424" cy="301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075709"/>
              </p:ext>
            </p:extLst>
          </p:nvPr>
        </p:nvGraphicFramePr>
        <p:xfrm>
          <a:off x="1763688" y="5060280"/>
          <a:ext cx="798660" cy="75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cuación" r:id="rId14" imgW="469800" imgH="444240" progId="Equation.3">
                  <p:embed/>
                </p:oleObj>
              </mc:Choice>
              <mc:Fallback>
                <p:oleObj name="Ecuación" r:id="rId14" imgW="469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060280"/>
                        <a:ext cx="798660" cy="755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917783"/>
              </p:ext>
            </p:extLst>
          </p:nvPr>
        </p:nvGraphicFramePr>
        <p:xfrm>
          <a:off x="2627784" y="5060280"/>
          <a:ext cx="798660" cy="75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cuación" r:id="rId16" imgW="469800" imgH="444240" progId="Equation.3">
                  <p:embed/>
                </p:oleObj>
              </mc:Choice>
              <mc:Fallback>
                <p:oleObj name="Ecuación" r:id="rId16" imgW="469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060280"/>
                        <a:ext cx="798660" cy="755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002018"/>
              </p:ext>
            </p:extLst>
          </p:nvPr>
        </p:nvGraphicFramePr>
        <p:xfrm>
          <a:off x="3491880" y="5060280"/>
          <a:ext cx="777240" cy="75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cuación" r:id="rId18" imgW="457200" imgH="444240" progId="Equation.3">
                  <p:embed/>
                </p:oleObj>
              </mc:Choice>
              <mc:Fallback>
                <p:oleObj name="Ecuación" r:id="rId18" imgW="457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060280"/>
                        <a:ext cx="777240" cy="755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058098"/>
              </p:ext>
            </p:extLst>
          </p:nvPr>
        </p:nvGraphicFramePr>
        <p:xfrm>
          <a:off x="4355976" y="5136976"/>
          <a:ext cx="258876" cy="66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Ecuación" r:id="rId20" imgW="152280" imgH="393480" progId="Equation.3">
                  <p:embed/>
                </p:oleObj>
              </mc:Choice>
              <mc:Fallback>
                <p:oleObj name="Ecuación" r:id="rId20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136976"/>
                        <a:ext cx="258876" cy="668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17 Grupo"/>
          <p:cNvGrpSpPr/>
          <p:nvPr/>
        </p:nvGrpSpPr>
        <p:grpSpPr>
          <a:xfrm>
            <a:off x="5254560" y="2492896"/>
            <a:ext cx="2268000" cy="1152000"/>
            <a:chOff x="5254560" y="2492896"/>
            <a:chExt cx="2268000" cy="1152000"/>
          </a:xfrm>
        </p:grpSpPr>
        <p:sp>
          <p:nvSpPr>
            <p:cNvPr id="19" name="18 Rectángulo"/>
            <p:cNvSpPr/>
            <p:nvPr/>
          </p:nvSpPr>
          <p:spPr bwMode="auto">
            <a:xfrm>
              <a:off x="5254560" y="2492896"/>
              <a:ext cx="2268000" cy="1152000"/>
            </a:xfrm>
            <a:prstGeom prst="rect">
              <a:avLst/>
            </a:prstGeom>
            <a:solidFill>
              <a:srgbClr val="C4E4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s-CL"/>
            </a:p>
          </p:txBody>
        </p:sp>
        <p:graphicFrame>
          <p:nvGraphicFramePr>
            <p:cNvPr id="20" name="19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2883615"/>
                </p:ext>
              </p:extLst>
            </p:nvPr>
          </p:nvGraphicFramePr>
          <p:xfrm>
            <a:off x="5531173" y="2492896"/>
            <a:ext cx="16192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1" name="Ecuación" r:id="rId22" imgW="647640" imgH="457200" progId="Equation.3">
                    <p:embed/>
                  </p:oleObj>
                </mc:Choice>
                <mc:Fallback>
                  <p:oleObj name="Ecuación" r:id="rId22" imgW="6476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1173" y="2492896"/>
                          <a:ext cx="1619250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3989508" y="3284984"/>
            <a:ext cx="1014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2000" u="none" dirty="0"/>
              <a:t>(b ≠ 0) </a:t>
            </a:r>
          </a:p>
        </p:txBody>
      </p:sp>
    </p:spTree>
    <p:extLst>
      <p:ext uri="{BB962C8B-B14F-4D97-AF65-F5344CB8AC3E}">
        <p14:creationId xmlns:p14="http://schemas.microsoft.com/office/powerpoint/2010/main" val="33458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2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374</Words>
  <Application>Microsoft Office PowerPoint</Application>
  <PresentationFormat>Presentación en pantalla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Muñoz Rojo</dc:creator>
  <cp:lastModifiedBy>Beatriz Muñoz Rojo</cp:lastModifiedBy>
  <cp:revision>17</cp:revision>
  <dcterms:created xsi:type="dcterms:W3CDTF">2020-03-24T13:47:37Z</dcterms:created>
  <dcterms:modified xsi:type="dcterms:W3CDTF">2020-04-02T22:42:10Z</dcterms:modified>
</cp:coreProperties>
</file>