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1701A4-FB41-4631-8517-F1F03DB8E3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L" dirty="0"/>
              <a:t>PENSAMIENTO LIBERAL Y REPUBLICANO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2A0124-BC61-4F72-8305-19D8F87E90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37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DD653-8E9B-4D31-9A90-3297A646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ACONTECIMIENTOS HISTÓRICOS: LA ILUSTRACIÓN Y LA REVOLUCIÓN FRANCESA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03569C-94BD-41FC-89AE-F03BE8A4A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31684" cy="3880773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Durante el siglo XVIII surgen las llamadas ideas “LIBERALES”, es decir, que tienen como principal lema la “LIBERTAD”.</a:t>
            </a:r>
          </a:p>
          <a:p>
            <a:pPr marL="0" indent="0">
              <a:buNone/>
            </a:pPr>
            <a:r>
              <a:rPr lang="es-CL" dirty="0"/>
              <a:t>Se difunden entre los pensadores franceses llamados “ilustrados” que ponen a la Razón como fundamento de todo accionar humano.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La Revolución Francesa da origen a la eliminación de las Monarquías con el fin de poner un sistema político en el que el poder estará en manos de los ciudadanos: La democracia.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Señalamos que la Revolución Francesa fue liberal-burguesa porque solo buscó el beneficio de unos pocos, a costa del bajo pueblo. </a:t>
            </a:r>
          </a:p>
        </p:txBody>
      </p:sp>
    </p:spTree>
    <p:extLst>
      <p:ext uri="{BB962C8B-B14F-4D97-AF65-F5344CB8AC3E}">
        <p14:creationId xmlns:p14="http://schemas.microsoft.com/office/powerpoint/2010/main" val="968744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217219-E76F-4655-B746-45E2696CE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Fuentes del Liberalismo (Clásico)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29F6DE-4A29-48AA-B871-34BACE42A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2160589"/>
            <a:ext cx="9545781" cy="3880773"/>
          </a:xfrm>
        </p:spPr>
        <p:txBody>
          <a:bodyPr/>
          <a:lstStyle/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/>
              <a:t>El filósofo inglés, John Locke (1632-1704), es el padre del LIBERALISMO. Algunos de sus postulados que manifiestan ese ideal de LIBERTAD son: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ES" sz="2400" dirty="0"/>
              <a:t>Los seres creados por Dios viven en “un estado de perfecta libertad” natural y de igualdad, “sin subordinación ni sujeción alguna” y “sin verse sometido a la voluntad o autoridad legislativa de ningún hombre, no siguiendo otra regla que aquella que le dicta la ley natural”.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19B4E5D-0491-4735-955F-CFD660951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1511" y="107227"/>
            <a:ext cx="1678016" cy="205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65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/>
              <a:t>Propiedad privada</a:t>
            </a:r>
            <a:endParaRPr lang="en-US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2160589"/>
            <a:ext cx="9062411" cy="42402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000" dirty="0"/>
              <a:t>“Dios entregó al género humano </a:t>
            </a:r>
            <a:r>
              <a:rPr lang="es-ES" sz="2000" u="sng" dirty="0"/>
              <a:t>la naturaleza como su propiedad</a:t>
            </a:r>
            <a:r>
              <a:rPr lang="es-ES" sz="2000" dirty="0"/>
              <a:t>, para que fuera compartida por toda la humanidad” y para poder cumplir con la ley natural de la auto-preservación. Pero aunque todo pertenezca a los hombres en común, “cada hombre es propietario de su propia persona [...], el trabajo de su cuerpo y la labor de sus manos”, y si toma algo “y lo cambia del estado en que lo dejó la naturaleza, ha mezclado su trabajo con él y le ha añadido algo que le pertenece, lo convierte en propiedad suya que lo excluye del derecho común de los demás hombres [...] siempre que de esa cosa quede una cantidad suficiente y de la misma calidad para que la compartan los demás”.</a:t>
            </a:r>
          </a:p>
          <a:p>
            <a:pPr marL="0" indent="0" algn="r">
              <a:buNone/>
            </a:pPr>
            <a:r>
              <a:rPr lang="en-US" sz="2000" dirty="0"/>
              <a:t>John Locke.</a:t>
            </a:r>
          </a:p>
        </p:txBody>
      </p:sp>
    </p:spTree>
    <p:extLst>
      <p:ext uri="{BB962C8B-B14F-4D97-AF65-F5344CB8AC3E}">
        <p14:creationId xmlns:p14="http://schemas.microsoft.com/office/powerpoint/2010/main" val="50987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23E2BD-38B4-4AB2-98A6-511488B06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18" y="609600"/>
            <a:ext cx="9199418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Texto del libro de Historia y Geografía de 1°medio (página 73)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5C1DA5-08E0-4767-BD8D-B6F3AF609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1930400"/>
            <a:ext cx="9739746" cy="46089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000" b="1" u="sng" dirty="0"/>
              <a:t>Recurso 6: Liberalismo</a:t>
            </a:r>
          </a:p>
          <a:p>
            <a:pPr marL="0" indent="0" algn="just">
              <a:buNone/>
            </a:pPr>
            <a:r>
              <a:rPr lang="es-CL" sz="2000" dirty="0"/>
              <a:t>Lo que [los liberales clásicos de la segunda mitad del siglo XVIII] pretendían era un proyecto de sociedad que alcanzara un amplio espacio de libertad personal, económica, religiosa o de expresión; un espacio, en fin, mucho mayor que el que se había reivindicado en el pasado inmediato. (…) Cuando los liberales trataron de definir a finales del siglo XVIII su movimiento, lo presentaron como la antítesis del viejo orden al aspirar a crear una sociedad de ciudadanos, no de ciudadanas, libres e iguales.</a:t>
            </a:r>
          </a:p>
          <a:p>
            <a:pPr marL="0" indent="0" algn="just">
              <a:buNone/>
            </a:pPr>
            <a:endParaRPr lang="es-CL" sz="2000" dirty="0"/>
          </a:p>
          <a:p>
            <a:pPr marL="0" indent="0" algn="just">
              <a:buNone/>
            </a:pPr>
            <a:r>
              <a:rPr lang="es-CL" sz="2000" dirty="0"/>
              <a:t>Castells, I. Cruz, M. y Robledo, R. Los liberalismos: una mirada desde la historia. En: Robledo, R. y otros (eds.). Orígenes del liberalismo. Universidad, política y economía. Salamanca, España: Ediciones Universidad de Salamanca, 2003.</a:t>
            </a:r>
          </a:p>
        </p:txBody>
      </p:sp>
    </p:spTree>
    <p:extLst>
      <p:ext uri="{BB962C8B-B14F-4D97-AF65-F5344CB8AC3E}">
        <p14:creationId xmlns:p14="http://schemas.microsoft.com/office/powerpoint/2010/main" val="392100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109B7D-7E6E-407D-B4DD-256F3BBA7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LIBERALISMO CLÁSICO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02EF46-325F-4ED4-9B5A-78EAFDDC2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2160589"/>
            <a:ext cx="8747529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000" dirty="0"/>
              <a:t>El texto anterior habla de Liberalismo Clásico. Esto se define como aquellas ideas que llaman a la Libertad y que defienden 3 principios básicos.</a:t>
            </a:r>
            <a:br>
              <a:rPr lang="es-CL" sz="2000" dirty="0"/>
            </a:br>
            <a:br>
              <a:rPr lang="es-CL" sz="2000" dirty="0"/>
            </a:br>
            <a:r>
              <a:rPr lang="es-CL" sz="2000" dirty="0"/>
              <a:t>El Liberalismo Clásico defiende:</a:t>
            </a:r>
            <a:br>
              <a:rPr lang="es-CL" sz="2000" dirty="0"/>
            </a:br>
            <a:r>
              <a:rPr lang="es-CL" sz="2000" dirty="0"/>
              <a:t> </a:t>
            </a:r>
            <a:br>
              <a:rPr lang="es-CL" sz="2000" dirty="0"/>
            </a:br>
            <a:r>
              <a:rPr lang="es-CL" sz="2000" dirty="0"/>
              <a:t>1° El Derecho a la Vida. </a:t>
            </a:r>
          </a:p>
          <a:p>
            <a:pPr marL="0" indent="0">
              <a:buNone/>
            </a:pPr>
            <a:r>
              <a:rPr lang="es-CL" sz="2000" dirty="0"/>
              <a:t>2° El Derecho a la Libertad.</a:t>
            </a:r>
          </a:p>
          <a:p>
            <a:pPr marL="0" indent="0">
              <a:buNone/>
            </a:pPr>
            <a:r>
              <a:rPr lang="es-CL" sz="2000" dirty="0"/>
              <a:t>3° El Derecho a la Propiedad Privada.</a:t>
            </a:r>
          </a:p>
        </p:txBody>
      </p:sp>
    </p:spTree>
    <p:extLst>
      <p:ext uri="{BB962C8B-B14F-4D97-AF65-F5344CB8AC3E}">
        <p14:creationId xmlns:p14="http://schemas.microsoft.com/office/powerpoint/2010/main" val="38169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78326-3000-47C2-BFF1-B86DFE54D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Ideas Republicanas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CEA493-5D81-4BD4-85BE-F05E1F546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1593273"/>
            <a:ext cx="9767455" cy="4655127"/>
          </a:xfrm>
        </p:spPr>
        <p:txBody>
          <a:bodyPr/>
          <a:lstStyle/>
          <a:p>
            <a:pPr marL="0" indent="0" algn="just">
              <a:buNone/>
            </a:pPr>
            <a:r>
              <a:rPr lang="es-CL" sz="2000" dirty="0"/>
              <a:t>Hemos visto cómo las ideas liberales quieren imponer la LIBERTAD. Se quieren liberar del régimen anterior, en donde gobernaban los Monarcas (Monarquías Absolutas).</a:t>
            </a:r>
            <a:br>
              <a:rPr lang="es-CL" sz="2000" dirty="0"/>
            </a:br>
            <a:br>
              <a:rPr lang="es-CL" sz="2000" dirty="0"/>
            </a:br>
            <a:r>
              <a:rPr lang="es-CL" sz="2000" dirty="0"/>
              <a:t>Junto a ello, se inicia una reforma política para incorporar “Ideas Republicanas”. Esto exigió una serie de hechos en Europa por cambiar políticamente los sistemas monárquicos. </a:t>
            </a:r>
          </a:p>
          <a:p>
            <a:pPr marL="0" indent="0" algn="just">
              <a:buNone/>
            </a:pPr>
            <a:r>
              <a:rPr lang="es-CL" sz="2000" dirty="0"/>
              <a:t>La idea de República viene del latín res pública (cosa pública). Se caracteriza por un régimen mixto (Rey, Congreso), con división de poderes (ejecutivo, legislativo y judicial), libertades y derechos de las personas garantizadas por la ley (Constitución) y el sistema representativo (Soberanía popular).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16531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41CFA-B1F4-4442-8B6F-A41A08F85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91" y="0"/>
            <a:ext cx="10030691" cy="1320800"/>
          </a:xfrm>
        </p:spPr>
        <p:txBody>
          <a:bodyPr/>
          <a:lstStyle/>
          <a:p>
            <a:r>
              <a:rPr lang="es-CL" dirty="0">
                <a:solidFill>
                  <a:srgbClr val="FF0000"/>
                </a:solidFill>
              </a:rPr>
              <a:t>Expresiones republicanas: Constitucionalismo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418DDF-208B-4C85-BC20-C545DE7D9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91" y="1320800"/>
            <a:ext cx="10654145" cy="5370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Se trata de tener una Ley fundamental (rectora) que represente la voluntad de la Nación: </a:t>
            </a:r>
            <a:r>
              <a:rPr lang="es-CL" b="1" dirty="0">
                <a:solidFill>
                  <a:srgbClr val="FF0000"/>
                </a:solidFill>
              </a:rPr>
              <a:t>CONSTITUCIÓN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u="sng" dirty="0"/>
              <a:t>¿Qué hace una Constitución?</a:t>
            </a:r>
          </a:p>
          <a:p>
            <a:pPr marL="0" indent="0">
              <a:buNone/>
            </a:pPr>
            <a:r>
              <a:rPr lang="es-CL" dirty="0"/>
              <a:t>Una Constitución establece dos cosas: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b="1" dirty="0">
                <a:solidFill>
                  <a:srgbClr val="FF0000"/>
                </a:solidFill>
              </a:rPr>
              <a:t>1) Organizar el Estado (¿Qué tipo de Estado queremos?)</a:t>
            </a:r>
          </a:p>
          <a:p>
            <a:pPr marL="0" indent="0">
              <a:buNone/>
            </a:pPr>
            <a:r>
              <a:rPr lang="es-CL" dirty="0"/>
              <a:t>Se trata de formar un modelo de país que otorgue estabilidad a la sociedad.</a:t>
            </a:r>
          </a:p>
          <a:p>
            <a:pPr marL="0" indent="0">
              <a:buNone/>
            </a:pPr>
            <a:r>
              <a:rPr lang="es-CL" dirty="0"/>
              <a:t>Para que resulte una Constitución debe haber Representatividad política y Legitimidad del pueblo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b="1" dirty="0">
                <a:solidFill>
                  <a:srgbClr val="FF0000"/>
                </a:solidFill>
              </a:rPr>
              <a:t>2) Explicar su Funcionamiento (¿Cómo funcionará el Estado?)</a:t>
            </a:r>
          </a:p>
          <a:p>
            <a:pPr marL="0" indent="0">
              <a:buNone/>
            </a:pPr>
            <a:r>
              <a:rPr lang="es-CL" dirty="0"/>
              <a:t>Responde sobre aquellas Instituciones que compondrán el Estado: Tribunal Constitucional, Contraloría, Banco Central, etc.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51298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34AEA2-B863-441A-840F-6794C4C9D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Constitución de Chile de 1980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02FD443-B780-4143-A82A-F251381130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2731" y="1676400"/>
            <a:ext cx="723719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8983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488</TotalTime>
  <Words>676</Words>
  <Application>Microsoft Office PowerPoint</Application>
  <PresentationFormat>Panorámica</PresentationFormat>
  <Paragraphs>42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Faceta</vt:lpstr>
      <vt:lpstr>PENSAMIENTO LIBERAL Y REPUBLICANO</vt:lpstr>
      <vt:lpstr>ACONTECIMIENTOS HISTÓRICOS: LA ILUSTRACIÓN Y LA REVOLUCIÓN FRANCESA </vt:lpstr>
      <vt:lpstr>Fuentes del Liberalismo (Clásico)</vt:lpstr>
      <vt:lpstr>Propiedad privada</vt:lpstr>
      <vt:lpstr>Texto del libro de Historia y Geografía de 1°medio (página 73) </vt:lpstr>
      <vt:lpstr>LIBERALISMO CLÁSICO</vt:lpstr>
      <vt:lpstr>Ideas Republicanas</vt:lpstr>
      <vt:lpstr>Expresiones republicanas: Constitucionalismo</vt:lpstr>
      <vt:lpstr>Constitución de Chile de 1980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PENSAMIENTO LIBERAL Y CULTURA BURGUESA</dc:title>
  <dc:creator>mauro.simplemente@gmail.com</dc:creator>
  <cp:lastModifiedBy>mauro.simplemente@gmail.com</cp:lastModifiedBy>
  <cp:revision>27</cp:revision>
  <dcterms:created xsi:type="dcterms:W3CDTF">2020-03-03T19:33:34Z</dcterms:created>
  <dcterms:modified xsi:type="dcterms:W3CDTF">2020-05-04T15:20:20Z</dcterms:modified>
</cp:coreProperties>
</file>