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70" r:id="rId8"/>
    <p:sldId id="269" r:id="rId9"/>
    <p:sldId id="260" r:id="rId10"/>
    <p:sldId id="271" r:id="rId11"/>
    <p:sldId id="262" r:id="rId12"/>
    <p:sldId id="272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3065" autoAdjust="0"/>
  </p:normalViewPr>
  <p:slideViewPr>
    <p:cSldViewPr snapToGrid="0" showGuides="1">
      <p:cViewPr varScale="1">
        <p:scale>
          <a:sx n="72" d="100"/>
          <a:sy n="72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ES" noProof="0" dirty="0"/>
            <a:t>Época Antigua</a:t>
          </a: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es-ES" sz="1600" noProof="0" dirty="0"/>
            <a:t>Contexto politeísta 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 custT="1"/>
      <dgm:spPr/>
      <dgm:t>
        <a:bodyPr rtlCol="0"/>
        <a:lstStyle/>
        <a:p>
          <a:pPr rtl="0"/>
          <a:r>
            <a:rPr lang="es-ES" sz="1600" noProof="0" dirty="0"/>
            <a:t>Muchos eran semidioses</a:t>
          </a:r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 custT="1"/>
      <dgm:spPr/>
      <dgm:t>
        <a:bodyPr rtlCol="0"/>
        <a:lstStyle/>
        <a:p>
          <a:pPr rtl="0"/>
          <a:r>
            <a:rPr lang="es-ES" sz="1600" noProof="0" dirty="0"/>
            <a:t>Valientes, fuertes y estrategas en batalla</a:t>
          </a:r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 custT="1"/>
      <dgm:spPr/>
      <dgm:t>
        <a:bodyPr rtlCol="0"/>
        <a:lstStyle/>
        <a:p>
          <a:pPr rtl="0"/>
          <a:r>
            <a:rPr lang="es-ES" sz="1500" noProof="0" dirty="0"/>
            <a:t>Ejemplos: Teseo, Aquiles, Odiseo, Perseo</a:t>
          </a:r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ES" noProof="0" dirty="0"/>
            <a:t>Época Medieval</a:t>
          </a: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es-ES" noProof="0" dirty="0"/>
            <a:t>Contexto monoteísta</a:t>
          </a: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es-ES" noProof="0" dirty="0"/>
            <a:t>Comúnmente de origen noble</a:t>
          </a: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 custT="1"/>
      <dgm:spPr/>
      <dgm:t>
        <a:bodyPr rtlCol="0"/>
        <a:lstStyle/>
        <a:p>
          <a:pPr rtl="0"/>
          <a:r>
            <a:rPr lang="es-ES" sz="1400" noProof="0" dirty="0"/>
            <a:t>Valientes, líderes, leales al rey o soberano, de profunda religiosidad</a:t>
          </a: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7"/>
      <dgm:spPr/>
    </dgm:pt>
    <dgm:pt modelId="{187D4E8C-5C91-4D00-870C-2C45D4EA263C}" type="pres">
      <dgm:prSet presAssocID="{B4F1B46E-22B2-4721-950C-8704487586DC}" presName="firstChildTx" presStyleLbl="bgAccFollowNode1" presStyleIdx="0" presStyleCnt="7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7" custLinFactNeighborX="868" custLinFactNeighborY="-14902"/>
      <dgm:spPr/>
    </dgm:pt>
    <dgm:pt modelId="{4AE7D907-B6F4-4647-AB3F-ABE94C438AE8}" type="pres">
      <dgm:prSet presAssocID="{F9D46839-CD06-4669-AAE4-4D1E9AFEDA78}" presName="childTx" presStyleLbl="bgAccFollowNode1" presStyleIdx="1" presStyleCnt="7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7" custLinFactNeighborX="1741" custLinFactNeighborY="-31249"/>
      <dgm:spPr/>
    </dgm:pt>
    <dgm:pt modelId="{D685DD23-B321-4B5E-842F-394CB33239FA}" type="pres">
      <dgm:prSet presAssocID="{7CB6360B-4022-4E96-922B-A12DE0E2A39F}" presName="childTx" presStyleLbl="bgAccFollowNode1" presStyleIdx="2" presStyleCnt="7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7" custScaleX="101404" custScaleY="133580" custLinFactNeighborX="2138" custLinFactNeighborY="-36510"/>
      <dgm:spPr/>
    </dgm:pt>
    <dgm:pt modelId="{3EBE42F0-6491-49CC-95DC-985BA00CD458}" type="pres">
      <dgm:prSet presAssocID="{70879558-61CA-4CCD-B2D6-5349B01EF337}" presName="childTx" presStyleLbl="bgAccFollowNode1" presStyleIdx="3" presStyleCnt="7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2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7"/>
      <dgm:spPr/>
    </dgm:pt>
    <dgm:pt modelId="{10C9E3CF-3A8F-4100-8ACD-91E2373197A2}" type="pres">
      <dgm:prSet presAssocID="{F2881FB1-6580-4F21-A283-BFAA6F91D5D2}" presName="firstChildTx" presStyleLbl="bgAccFollowNode1" presStyleIdx="4" presStyleCnt="7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7" custLinFactNeighborY="-14902"/>
      <dgm:spPr/>
    </dgm:pt>
    <dgm:pt modelId="{B12AEB83-0A64-4B36-BF01-B2F834861BAA}" type="pres">
      <dgm:prSet presAssocID="{29E78340-8EBE-415C-B973-78A91A054B9C}" presName="childTx" presStyleLbl="bgAccFollowNode1" presStyleIdx="5" presStyleCnt="7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7" custScaleX="102007" custScaleY="130216" custLinFactNeighborY="-14320"/>
      <dgm:spPr/>
    </dgm:pt>
    <dgm:pt modelId="{E1767793-EDD5-4203-A612-8120A71CA906}" type="pres">
      <dgm:prSet presAssocID="{8321AB85-EA8C-4958-B404-B4C118CB3C18}" presName="childTx" presStyleLbl="bgAccFollowNode1" presStyleIdx="6" presStyleCnt="7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2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ES" noProof="0" dirty="0"/>
            <a:t>Época Moderna</a:t>
          </a: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es-ES" sz="1600" noProof="0" dirty="0"/>
            <a:t>Contexto laico 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 custT="1"/>
      <dgm:spPr/>
      <dgm:t>
        <a:bodyPr rtlCol="0"/>
        <a:lstStyle/>
        <a:p>
          <a:pPr rtl="0"/>
          <a:r>
            <a:rPr lang="es-ES" sz="1600" noProof="0" dirty="0"/>
            <a:t>No provienen necesariamente de origen noble</a:t>
          </a:r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 custT="1"/>
      <dgm:spPr/>
      <dgm:t>
        <a:bodyPr rtlCol="0"/>
        <a:lstStyle/>
        <a:p>
          <a:pPr rtl="0"/>
          <a:r>
            <a:rPr lang="es-ES" sz="1600" noProof="0" dirty="0"/>
            <a:t>Aventureros, reflexivos, a veces incomprendidos</a:t>
          </a:r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 custT="1"/>
      <dgm:spPr/>
      <dgm:t>
        <a:bodyPr rtlCol="0"/>
        <a:lstStyle/>
        <a:p>
          <a:pPr algn="l" rtl="0"/>
          <a:r>
            <a:rPr lang="es-ES" sz="1500" noProof="0" dirty="0"/>
            <a:t>Ejemplos: Don Quijote, Gulliver, Frankenstein</a:t>
          </a:r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ES" noProof="0" dirty="0"/>
            <a:t>Época Contemporánea</a:t>
          </a: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es-ES" noProof="0" dirty="0"/>
            <a:t>Contexto marcado por la Revolución Industrial y las Guerras Mundiales</a:t>
          </a: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es-ES" noProof="0" dirty="0"/>
            <a:t>Ejemplos: Harry Potter, </a:t>
          </a:r>
          <a:r>
            <a:rPr lang="es-ES" noProof="0" dirty="0" err="1"/>
            <a:t>Aragorn</a:t>
          </a:r>
          <a:r>
            <a:rPr lang="es-ES" noProof="0" dirty="0"/>
            <a:t>, Katniss Everdeen, superhéroes</a:t>
          </a: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 custT="1"/>
      <dgm:spPr/>
      <dgm:t>
        <a:bodyPr rtlCol="0"/>
        <a:lstStyle/>
        <a:p>
          <a:pPr rtl="0"/>
          <a:r>
            <a:rPr lang="es-ES" sz="1400" noProof="0" dirty="0"/>
            <a:t>Algunos son personas comunes y corrientes, otros cuentan con grandes tecnologías y otros tienen poderes sobrenaturales</a:t>
          </a: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7" custLinFactNeighborX="-16243" custLinFactNeighborY="2576"/>
      <dgm:spPr/>
    </dgm:pt>
    <dgm:pt modelId="{187D4E8C-5C91-4D00-870C-2C45D4EA263C}" type="pres">
      <dgm:prSet presAssocID="{B4F1B46E-22B2-4721-950C-8704487586DC}" presName="firstChildTx" presStyleLbl="bgAccFollowNode1" presStyleIdx="0" presStyleCnt="7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7" custScaleX="137168" custLinFactNeighborX="-38834" custLinFactNeighborY="-14902"/>
      <dgm:spPr/>
    </dgm:pt>
    <dgm:pt modelId="{4AE7D907-B6F4-4647-AB3F-ABE94C438AE8}" type="pres">
      <dgm:prSet presAssocID="{F9D46839-CD06-4669-AAE4-4D1E9AFEDA78}" presName="childTx" presStyleLbl="bgAccFollowNode1" presStyleIdx="1" presStyleCnt="7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7" custScaleX="143005" custLinFactNeighborX="10772" custLinFactNeighborY="-17839"/>
      <dgm:spPr/>
    </dgm:pt>
    <dgm:pt modelId="{D685DD23-B321-4B5E-842F-394CB33239FA}" type="pres">
      <dgm:prSet presAssocID="{7CB6360B-4022-4E96-922B-A12DE0E2A39F}" presName="childTx" presStyleLbl="bgAccFollowNode1" presStyleIdx="2" presStyleCnt="7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7" custScaleX="101404" custScaleY="120834" custLinFactNeighborX="-2514" custLinFactNeighborY="-25479"/>
      <dgm:spPr/>
    </dgm:pt>
    <dgm:pt modelId="{3EBE42F0-6491-49CC-95DC-985BA00CD458}" type="pres">
      <dgm:prSet presAssocID="{70879558-61CA-4CCD-B2D6-5349B01EF337}" presName="childTx" presStyleLbl="bgAccFollowNode1" presStyleIdx="3" presStyleCnt="7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2" custLinFactX="-14363" custLinFactNeighborX="-100000" custLinFactNeighborY="18206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7" custScaleX="142187" custScaleY="124416" custLinFactNeighborX="11283" custLinFactNeighborY="-13803"/>
      <dgm:spPr/>
    </dgm:pt>
    <dgm:pt modelId="{10C9E3CF-3A8F-4100-8ACD-91E2373197A2}" type="pres">
      <dgm:prSet presAssocID="{F2881FB1-6580-4F21-A283-BFAA6F91D5D2}" presName="firstChildTx" presStyleLbl="bgAccFollowNode1" presStyleIdx="4" presStyleCnt="7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7" custScaleY="108134" custLinFactY="20939" custLinFactNeighborX="-36400" custLinFactNeighborY="100000"/>
      <dgm:spPr/>
    </dgm:pt>
    <dgm:pt modelId="{B12AEB83-0A64-4B36-BF01-B2F834861BAA}" type="pres">
      <dgm:prSet presAssocID="{29E78340-8EBE-415C-B973-78A91A054B9C}" presName="childTx" presStyleLbl="bgAccFollowNode1" presStyleIdx="5" presStyleCnt="7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7" custScaleX="102007" custScaleY="145310" custLinFactY="-32214" custLinFactNeighborX="-4821" custLinFactNeighborY="-100000"/>
      <dgm:spPr/>
    </dgm:pt>
    <dgm:pt modelId="{E1767793-EDD5-4203-A612-8120A71CA906}" type="pres">
      <dgm:prSet presAssocID="{8321AB85-EA8C-4958-B404-B4C118CB3C18}" presName="childTx" presStyleLbl="bgAccFollowNode1" presStyleIdx="6" presStyleCnt="7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2" custScaleX="176959" custScaleY="140081" custLinFactNeighborX="-96071" custLinFactNeighborY="4668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3151530" y="449734"/>
          <a:ext cx="1705181" cy="1121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/>
            <a:t>Contexto politeísta </a:t>
          </a:r>
        </a:p>
      </dsp:txBody>
      <dsp:txXfrm>
        <a:off x="3424359" y="449734"/>
        <a:ext cx="1432352" cy="1121608"/>
      </dsp:txXfrm>
    </dsp:sp>
    <dsp:sp modelId="{59179C9B-8BA4-4AC7-ACB1-A12DE00142E2}">
      <dsp:nvSpPr>
        <dsp:cNvPr id="0" name=""/>
        <dsp:cNvSpPr/>
      </dsp:nvSpPr>
      <dsp:spPr>
        <a:xfrm>
          <a:off x="3166331" y="1404201"/>
          <a:ext cx="1705181" cy="1121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/>
            <a:t>Muchos eran semidioses</a:t>
          </a:r>
        </a:p>
      </dsp:txBody>
      <dsp:txXfrm>
        <a:off x="3439160" y="1404201"/>
        <a:ext cx="1432352" cy="1121608"/>
      </dsp:txXfrm>
    </dsp:sp>
    <dsp:sp modelId="{1877502C-A892-4DC0-ADA6-FA065097BB90}">
      <dsp:nvSpPr>
        <dsp:cNvPr id="0" name=""/>
        <dsp:cNvSpPr/>
      </dsp:nvSpPr>
      <dsp:spPr>
        <a:xfrm>
          <a:off x="3181218" y="2342460"/>
          <a:ext cx="1705181" cy="1121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/>
            <a:t>Valientes, fuertes y estrategas en batalla</a:t>
          </a:r>
        </a:p>
      </dsp:txBody>
      <dsp:txXfrm>
        <a:off x="3454047" y="2342460"/>
        <a:ext cx="1432352" cy="1121608"/>
      </dsp:txXfrm>
    </dsp:sp>
    <dsp:sp modelId="{51F68A05-A560-4C6F-BC90-521AEF3B0907}">
      <dsp:nvSpPr>
        <dsp:cNvPr id="0" name=""/>
        <dsp:cNvSpPr/>
      </dsp:nvSpPr>
      <dsp:spPr>
        <a:xfrm>
          <a:off x="3176017" y="3405060"/>
          <a:ext cx="1729121" cy="14982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Ejemplos: Teseo, Aquiles, Odiseo, Perseo</a:t>
          </a:r>
        </a:p>
      </dsp:txBody>
      <dsp:txXfrm>
        <a:off x="3452676" y="3405060"/>
        <a:ext cx="1452462" cy="1498244"/>
      </dsp:txXfrm>
    </dsp:sp>
    <dsp:sp modelId="{FC7ED273-8CFD-43C2-9C05-44FADF3E0637}">
      <dsp:nvSpPr>
        <dsp:cNvPr id="0" name=""/>
        <dsp:cNvSpPr/>
      </dsp:nvSpPr>
      <dsp:spPr>
        <a:xfrm>
          <a:off x="2290272" y="1315"/>
          <a:ext cx="1121047" cy="1121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Época Antigua</a:t>
          </a:r>
        </a:p>
      </dsp:txBody>
      <dsp:txXfrm>
        <a:off x="2454446" y="165489"/>
        <a:ext cx="792699" cy="792699"/>
      </dsp:txXfrm>
    </dsp:sp>
    <dsp:sp modelId="{F660F4B9-35DB-4256-A868-A35C6DCCF6B2}">
      <dsp:nvSpPr>
        <dsp:cNvPr id="0" name=""/>
        <dsp:cNvSpPr/>
      </dsp:nvSpPr>
      <dsp:spPr>
        <a:xfrm>
          <a:off x="6006943" y="449734"/>
          <a:ext cx="1715320" cy="1121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Contexto monoteísta</a:t>
          </a:r>
        </a:p>
      </dsp:txBody>
      <dsp:txXfrm>
        <a:off x="6281394" y="449734"/>
        <a:ext cx="1440869" cy="1121608"/>
      </dsp:txXfrm>
    </dsp:sp>
    <dsp:sp modelId="{614EBA0E-D12B-447E-B378-B0FA2DEBEA2F}">
      <dsp:nvSpPr>
        <dsp:cNvPr id="0" name=""/>
        <dsp:cNvSpPr/>
      </dsp:nvSpPr>
      <dsp:spPr>
        <a:xfrm>
          <a:off x="6006943" y="1404201"/>
          <a:ext cx="1715320" cy="1121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Comúnmente de origen noble</a:t>
          </a:r>
        </a:p>
      </dsp:txBody>
      <dsp:txXfrm>
        <a:off x="6281394" y="1404201"/>
        <a:ext cx="1440869" cy="1121608"/>
      </dsp:txXfrm>
    </dsp:sp>
    <dsp:sp modelId="{68509703-D239-4E1B-8CF0-EF08079E1226}">
      <dsp:nvSpPr>
        <dsp:cNvPr id="0" name=""/>
        <dsp:cNvSpPr/>
      </dsp:nvSpPr>
      <dsp:spPr>
        <a:xfrm>
          <a:off x="5989730" y="2532337"/>
          <a:ext cx="1749747" cy="1460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Valientes, líderes, leales al rey o soberano, de profunda religiosidad</a:t>
          </a:r>
        </a:p>
      </dsp:txBody>
      <dsp:txXfrm>
        <a:off x="6269689" y="2532337"/>
        <a:ext cx="1469787" cy="1460513"/>
      </dsp:txXfrm>
    </dsp:sp>
    <dsp:sp modelId="{FD776C1E-557E-4553-9447-49B69EEC7907}">
      <dsp:nvSpPr>
        <dsp:cNvPr id="0" name=""/>
        <dsp:cNvSpPr/>
      </dsp:nvSpPr>
      <dsp:spPr>
        <a:xfrm>
          <a:off x="5161067" y="1315"/>
          <a:ext cx="1121047" cy="1121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Época Medieval</a:t>
          </a:r>
        </a:p>
      </dsp:txBody>
      <dsp:txXfrm>
        <a:off x="5325241" y="165489"/>
        <a:ext cx="792699" cy="792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927425" y="571498"/>
          <a:ext cx="2869995" cy="1338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/>
            <a:t>Contexto laico </a:t>
          </a:r>
        </a:p>
      </dsp:txBody>
      <dsp:txXfrm>
        <a:off x="1386624" y="571498"/>
        <a:ext cx="2410795" cy="1338615"/>
      </dsp:txXfrm>
    </dsp:sp>
    <dsp:sp modelId="{59179C9B-8BA4-4AC7-ACB1-A12DE00142E2}">
      <dsp:nvSpPr>
        <dsp:cNvPr id="0" name=""/>
        <dsp:cNvSpPr/>
      </dsp:nvSpPr>
      <dsp:spPr>
        <a:xfrm>
          <a:off x="0" y="1676150"/>
          <a:ext cx="3936714" cy="1338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/>
            <a:t>No provienen necesariamente de origen noble</a:t>
          </a:r>
        </a:p>
      </dsp:txBody>
      <dsp:txXfrm>
        <a:off x="629874" y="1676150"/>
        <a:ext cx="3306840" cy="1338615"/>
      </dsp:txXfrm>
    </dsp:sp>
    <dsp:sp modelId="{1877502C-A892-4DC0-ADA6-FA065097BB90}">
      <dsp:nvSpPr>
        <dsp:cNvPr id="0" name=""/>
        <dsp:cNvSpPr/>
      </dsp:nvSpPr>
      <dsp:spPr>
        <a:xfrm>
          <a:off x="1085634" y="2975450"/>
          <a:ext cx="4104236" cy="1338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/>
            <a:t>Aventureros, reflexivos, a veces incomprendidos</a:t>
          </a:r>
        </a:p>
      </dsp:txBody>
      <dsp:txXfrm>
        <a:off x="1742312" y="2975450"/>
        <a:ext cx="3447558" cy="1338615"/>
      </dsp:txXfrm>
    </dsp:sp>
    <dsp:sp modelId="{51F68A05-A560-4C6F-BC90-521AEF3B0907}">
      <dsp:nvSpPr>
        <dsp:cNvPr id="0" name=""/>
        <dsp:cNvSpPr/>
      </dsp:nvSpPr>
      <dsp:spPr>
        <a:xfrm>
          <a:off x="1301300" y="4211795"/>
          <a:ext cx="2910289" cy="1617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Ejemplos: Don Quijote, Gulliver, Frankenstein</a:t>
          </a:r>
        </a:p>
      </dsp:txBody>
      <dsp:txXfrm>
        <a:off x="1766946" y="4211795"/>
        <a:ext cx="2444643" cy="1617502"/>
      </dsp:txXfrm>
    </dsp:sp>
    <dsp:sp modelId="{FC7ED273-8CFD-43C2-9C05-44FADF3E0637}">
      <dsp:nvSpPr>
        <dsp:cNvPr id="0" name=""/>
        <dsp:cNvSpPr/>
      </dsp:nvSpPr>
      <dsp:spPr>
        <a:xfrm>
          <a:off x="0" y="245423"/>
          <a:ext cx="1337946" cy="13379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Época Moderna</a:t>
          </a:r>
        </a:p>
      </dsp:txBody>
      <dsp:txXfrm>
        <a:off x="195938" y="441361"/>
        <a:ext cx="946070" cy="946070"/>
      </dsp:txXfrm>
    </dsp:sp>
    <dsp:sp modelId="{F660F4B9-35DB-4256-A868-A35C6DCCF6B2}">
      <dsp:nvSpPr>
        <dsp:cNvPr id="0" name=""/>
        <dsp:cNvSpPr/>
      </dsp:nvSpPr>
      <dsp:spPr>
        <a:xfrm>
          <a:off x="6218661" y="352246"/>
          <a:ext cx="4057417" cy="16654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/>
            <a:t>Contexto marcado por la Revolución Industrial y las Guerras Mundiales</a:t>
          </a:r>
        </a:p>
      </dsp:txBody>
      <dsp:txXfrm>
        <a:off x="6867847" y="352246"/>
        <a:ext cx="3408230" cy="1665451"/>
      </dsp:txXfrm>
    </dsp:sp>
    <dsp:sp modelId="{614EBA0E-D12B-447E-B378-B0FA2DEBEA2F}">
      <dsp:nvSpPr>
        <dsp:cNvPr id="0" name=""/>
        <dsp:cNvSpPr/>
      </dsp:nvSpPr>
      <dsp:spPr>
        <a:xfrm>
          <a:off x="5781878" y="3821374"/>
          <a:ext cx="2853578" cy="14474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Ejemplos: Harry Potter, </a:t>
          </a:r>
          <a:r>
            <a:rPr lang="es-ES" sz="1800" kern="1200" noProof="0" dirty="0" err="1"/>
            <a:t>Aragorn</a:t>
          </a:r>
          <a:r>
            <a:rPr lang="es-ES" sz="1800" kern="1200" noProof="0" dirty="0"/>
            <a:t>, Katniss Everdeen, superhéroes</a:t>
          </a:r>
        </a:p>
      </dsp:txBody>
      <dsp:txXfrm>
        <a:off x="6238450" y="3821374"/>
        <a:ext cx="2397005" cy="1447498"/>
      </dsp:txXfrm>
    </dsp:sp>
    <dsp:sp modelId="{68509703-D239-4E1B-8CF0-EF08079E1226}">
      <dsp:nvSpPr>
        <dsp:cNvPr id="0" name=""/>
        <dsp:cNvSpPr/>
      </dsp:nvSpPr>
      <dsp:spPr>
        <a:xfrm>
          <a:off x="6654373" y="1880128"/>
          <a:ext cx="2910849" cy="19451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Algunos son personas comunes y corrientes, otros cuentan con grandes tecnologías y otros tienen poderes sobrenaturales</a:t>
          </a:r>
        </a:p>
      </dsp:txBody>
      <dsp:txXfrm>
        <a:off x="7120109" y="1880128"/>
        <a:ext cx="2445113" cy="1945141"/>
      </dsp:txXfrm>
    </dsp:sp>
    <dsp:sp modelId="{FD776C1E-557E-4553-9447-49B69EEC7907}">
      <dsp:nvSpPr>
        <dsp:cNvPr id="0" name=""/>
        <dsp:cNvSpPr/>
      </dsp:nvSpPr>
      <dsp:spPr>
        <a:xfrm>
          <a:off x="4242432" y="64292"/>
          <a:ext cx="2367616" cy="1874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Época Contemporánea</a:t>
          </a:r>
        </a:p>
      </dsp:txBody>
      <dsp:txXfrm>
        <a:off x="4589161" y="338763"/>
        <a:ext cx="1674158" cy="132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30/04/2020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30/04/2020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07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30/04/2020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30/04/2020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30/04/2020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30/04/2020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30/04/2020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84313" y="2292094"/>
            <a:ext cx="6454637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es-ES" b="1" dirty="0">
                <a:solidFill>
                  <a:srgbClr val="FF0000"/>
                </a:solidFill>
              </a:rPr>
              <a:t>Unidad: el héroe en distintas épocas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sz="3000" b="1" dirty="0">
                <a:solidFill>
                  <a:srgbClr val="FF0000"/>
                </a:solidFill>
              </a:rPr>
              <a:t>curso: 7° básico 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es-ES" b="1" dirty="0">
                <a:solidFill>
                  <a:srgbClr val="8B1C09"/>
                </a:solidFill>
              </a:rPr>
              <a:t>Profesora: Inés Manríquez J.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0F3FE4-369E-4A14-B610-ECF82FB34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9" t="12542" r="12500" b="20263"/>
          <a:stretch/>
        </p:blipFill>
        <p:spPr>
          <a:xfrm>
            <a:off x="8307696" y="1126020"/>
            <a:ext cx="2637183" cy="46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Objetivo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983974"/>
          </a:xfrm>
        </p:spPr>
        <p:txBody>
          <a:bodyPr rtlCol="0"/>
          <a:lstStyle/>
          <a:p>
            <a:r>
              <a:rPr lang="es-ES" dirty="0"/>
              <a:t>Reflexionar sobre las diferentes dimensiones de la experiencia humana, propia y ajena, a partir de la lectura de obras literarias y otros textos que forman parte de nuestras herencias culturales.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7ACB6C-E812-4D99-A45A-654583FD5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35162" r="41631" b="31973"/>
          <a:stretch/>
        </p:blipFill>
        <p:spPr>
          <a:xfrm>
            <a:off x="3757130" y="2584174"/>
            <a:ext cx="4412973" cy="44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Para comenzar: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A6882D-8ABA-4E53-B7C0-7DD35BADE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¿Qué es para ti un “HÉROE”?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¿Qué características tiene una persona considerada “héroe”?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A3F7E0-B8AF-426C-B214-8785DED32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09" t="13702" r="10435" b="36998"/>
          <a:stretch/>
        </p:blipFill>
        <p:spPr>
          <a:xfrm>
            <a:off x="4193555" y="3127167"/>
            <a:ext cx="3591339" cy="33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CE97F-AC6A-4325-9D4C-D583A38B3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691" y="759851"/>
            <a:ext cx="3586370" cy="2219691"/>
          </a:xfrm>
        </p:spPr>
        <p:txBody>
          <a:bodyPr>
            <a:normAutofit/>
          </a:bodyPr>
          <a:lstStyle/>
          <a:p>
            <a:r>
              <a:rPr lang="es-ES" sz="3000" dirty="0"/>
              <a:t>Conceptos:</a:t>
            </a:r>
            <a:br>
              <a:rPr lang="es-ES" sz="3000" dirty="0"/>
            </a:br>
            <a:r>
              <a:rPr lang="es-ES" sz="3000" dirty="0"/>
              <a:t>definición y características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14AA85-3247-4458-969D-233DE2F2B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64708"/>
            <a:ext cx="5734050" cy="1582005"/>
          </a:xfrm>
        </p:spPr>
        <p:txBody>
          <a:bodyPr>
            <a:noAutofit/>
          </a:bodyPr>
          <a:lstStyle/>
          <a:p>
            <a:pPr algn="r"/>
            <a:r>
              <a:rPr lang="es-ES" sz="2400" dirty="0"/>
              <a:t>Los héroes y heroínas poseen las características consideradas deseables dentro de una sociedad y personifican los </a:t>
            </a:r>
            <a:r>
              <a:rPr lang="es-ES" sz="2400" b="1" dirty="0">
                <a:solidFill>
                  <a:srgbClr val="FF0000"/>
                </a:solidFill>
              </a:rPr>
              <a:t>valores y principios positivos </a:t>
            </a:r>
            <a:r>
              <a:rPr lang="es-ES" sz="2400" dirty="0"/>
              <a:t>de una cultura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C1322E-97B4-4731-86C1-C769CECC64D8}"/>
              </a:ext>
            </a:extLst>
          </p:cNvPr>
          <p:cNvSpPr txBox="1"/>
          <p:nvPr/>
        </p:nvSpPr>
        <p:spPr>
          <a:xfrm>
            <a:off x="166478" y="2594344"/>
            <a:ext cx="3888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Comúnmente, un héroe es quien posee habilidades fuera de lo común, que le permiten realizar </a:t>
            </a:r>
            <a:r>
              <a:rPr lang="es-ES" sz="2400" dirty="0">
                <a:solidFill>
                  <a:srgbClr val="FF0000"/>
                </a:solidFill>
              </a:rPr>
              <a:t>hazañas extraordinarias </a:t>
            </a:r>
            <a:r>
              <a:rPr lang="es-ES" sz="2400" dirty="0">
                <a:solidFill>
                  <a:srgbClr val="002060"/>
                </a:solidFill>
              </a:rPr>
              <a:t>en el beneficio de una comunidad.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196387-2D16-40BC-9F73-49FF0F901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83" t="18342" r="9565" b="23113"/>
          <a:stretch/>
        </p:blipFill>
        <p:spPr>
          <a:xfrm>
            <a:off x="3954564" y="3555710"/>
            <a:ext cx="2242038" cy="28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02E0E-FA66-4A47-BAB7-471F0D3D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0"/>
            <a:ext cx="9980682" cy="1096962"/>
          </a:xfrm>
        </p:spPr>
        <p:txBody>
          <a:bodyPr/>
          <a:lstStyle/>
          <a:p>
            <a:r>
              <a:rPr lang="es-ES" dirty="0"/>
              <a:t>Por esta razón, las características de los héroes van cambiando y evolucionando a través del tiempo, según cambian las culturas.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5962D5-6FAB-4B3B-8730-8CEAA1E1D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892" t="12735" r="16739" b="50000"/>
          <a:stretch/>
        </p:blipFill>
        <p:spPr>
          <a:xfrm>
            <a:off x="892808" y="2536447"/>
            <a:ext cx="1739461" cy="27260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1FDE05-F5AD-47B9-A27F-A131EA4B1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26" t="13316" r="14021" b="23320"/>
          <a:stretch/>
        </p:blipFill>
        <p:spPr>
          <a:xfrm>
            <a:off x="3430144" y="2040835"/>
            <a:ext cx="2477580" cy="42738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351572-1122-43EA-8A44-856D64C51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91" t="11575" r="3913" b="50000"/>
          <a:stretch/>
        </p:blipFill>
        <p:spPr>
          <a:xfrm>
            <a:off x="6705600" y="2628586"/>
            <a:ext cx="5327374" cy="2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941326" cy="1096962"/>
          </a:xfrm>
        </p:spPr>
        <p:txBody>
          <a:bodyPr rtlCol="0">
            <a:noAutofit/>
          </a:bodyPr>
          <a:lstStyle/>
          <a:p>
            <a:pPr algn="ctr" rtl="0"/>
            <a:r>
              <a:rPr lang="es-ES" sz="3500" b="1" dirty="0">
                <a:solidFill>
                  <a:srgbClr val="FF0000"/>
                </a:solidFill>
              </a:rPr>
              <a:t>Evolución de las características del héroe en la historia</a:t>
            </a:r>
          </a:p>
        </p:txBody>
      </p:sp>
      <p:graphicFrame>
        <p:nvGraphicFramePr>
          <p:cNvPr id="4" name="Marcador de posición de contenido 3" descr="Lista apilada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706851"/>
              </p:ext>
            </p:extLst>
          </p:nvPr>
        </p:nvGraphicFramePr>
        <p:xfrm>
          <a:off x="1104900" y="1338471"/>
          <a:ext cx="9982200" cy="531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B6E375-5776-4237-90AF-2BD754AB9692}"/>
              </a:ext>
            </a:extLst>
          </p:cNvPr>
          <p:cNvSpPr/>
          <p:nvPr/>
        </p:nvSpPr>
        <p:spPr>
          <a:xfrm>
            <a:off x="7046528" y="5294952"/>
            <a:ext cx="1779419" cy="946822"/>
          </a:xfrm>
          <a:prstGeom prst="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dirty="0"/>
              <a:t>Ejemplos: Mío Cid, Rey Arturo, Beowulf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99BE1FD-5E3A-4BD9-868E-6F4E99825A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369" t="12929" r="10218" b="50000"/>
          <a:stretch/>
        </p:blipFill>
        <p:spPr>
          <a:xfrm>
            <a:off x="0" y="2724979"/>
            <a:ext cx="3220279" cy="25411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D950FE-E7DA-4EFC-BDC8-8FE3BBB13C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666" t="15054" r="16739" b="64453"/>
          <a:stretch/>
        </p:blipFill>
        <p:spPr>
          <a:xfrm>
            <a:off x="8971723" y="2955235"/>
            <a:ext cx="3218902" cy="25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1B5FF-2AF2-4575-A9B3-F77AAE18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posición de contenido 3" descr="Lista apilada" title="SmartArt">
            <a:extLst>
              <a:ext uri="{FF2B5EF4-FFF2-40B4-BE49-F238E27FC236}">
                <a16:creationId xmlns:a16="http://schemas.microsoft.com/office/drawing/2014/main" id="{C649E122-5746-468C-98D4-4D91CCC65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762295"/>
              </p:ext>
            </p:extLst>
          </p:nvPr>
        </p:nvGraphicFramePr>
        <p:xfrm>
          <a:off x="1104900" y="685800"/>
          <a:ext cx="9982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63EDA4B-CC75-4311-A590-925B2C0C62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78" t="13315" r="13913" b="42798"/>
          <a:stretch/>
        </p:blipFill>
        <p:spPr>
          <a:xfrm>
            <a:off x="0" y="3650973"/>
            <a:ext cx="2756452" cy="30082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DAC84A-6C03-4994-8222-65F6748CD8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695" t="27622" r="16196" b="39898"/>
          <a:stretch/>
        </p:blipFill>
        <p:spPr>
          <a:xfrm>
            <a:off x="9740348" y="4288735"/>
            <a:ext cx="2451652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Para trabajar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Escoge 1 héroe de cada una de las épocas mencionadas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856343" y="2701371"/>
            <a:ext cx="4919472" cy="2108132"/>
          </a:xfrm>
        </p:spPr>
        <p:txBody>
          <a:bodyPr rtlCol="0">
            <a:normAutofit/>
          </a:bodyPr>
          <a:lstStyle/>
          <a:p>
            <a:pPr rtl="0"/>
            <a:endParaRPr lang="es-ES" dirty="0"/>
          </a:p>
          <a:p>
            <a:pPr marL="0" indent="0" rtl="0">
              <a:buNone/>
            </a:pPr>
            <a:r>
              <a:rPr lang="es-ES" sz="2400" b="1" dirty="0"/>
              <a:t>Realiza un breve esquema en donde sintetices la información conceptual entregada en este PPT</a:t>
            </a:r>
          </a:p>
          <a:p>
            <a:pPr marL="0" indent="0" rtl="0">
              <a:buNone/>
            </a:pPr>
            <a:r>
              <a:rPr lang="es-ES" b="1" dirty="0"/>
              <a:t>(Actividad formativa)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5F48D3-9DDE-4AFE-8A37-7BDCA1355E57}"/>
              </a:ext>
            </a:extLst>
          </p:cNvPr>
          <p:cNvSpPr/>
          <p:nvPr/>
        </p:nvSpPr>
        <p:spPr>
          <a:xfrm>
            <a:off x="1104900" y="2491237"/>
            <a:ext cx="506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(Antigua, Medieval, Moderna, Contemporánea)</a:t>
            </a:r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id="{F03B5625-0081-476D-A3E3-EDB44D6D0898}"/>
              </a:ext>
            </a:extLst>
          </p:cNvPr>
          <p:cNvSpPr txBox="1">
            <a:spLocks/>
          </p:cNvSpPr>
          <p:nvPr/>
        </p:nvSpPr>
        <p:spPr>
          <a:xfrm>
            <a:off x="1104900" y="2732949"/>
            <a:ext cx="4919472" cy="21081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s-ES" sz="2400" b="1" dirty="0"/>
              <a:t>Busca los rasgos principales que lo caracterizan y averigua cómo representa los valores positivos de su sociedad</a:t>
            </a:r>
            <a:r>
              <a:rPr lang="es-ES" b="1" dirty="0"/>
              <a:t>. (Actividad formativa)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D2FC8-7206-43EC-9FC8-25C4CAB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43338"/>
            <a:ext cx="9980682" cy="629823"/>
          </a:xfrm>
        </p:spPr>
        <p:txBody>
          <a:bodyPr/>
          <a:lstStyle/>
          <a:p>
            <a:r>
              <a:rPr lang="es-ES" dirty="0"/>
              <a:t>Para finalizar…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33553D-CC95-4AF4-B63D-B6C998D44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341" y="1310929"/>
            <a:ext cx="4919472" cy="3748088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La figura del héroe representa todas aquellas características  consideradas deseables e ideales dentro de la sociedad a la que pertenece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9FA803-37B2-4916-A4AE-5F2EACCE1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Próximo material: </a:t>
            </a: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8240BF-89E9-43A9-A7AB-802A7302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26016" y="2424112"/>
            <a:ext cx="3359565" cy="3748088"/>
          </a:xfrm>
        </p:spPr>
        <p:txBody>
          <a:bodyPr/>
          <a:lstStyle/>
          <a:p>
            <a:r>
              <a:rPr lang="es-ES" dirty="0"/>
              <a:t>Héroes contemporáneos</a:t>
            </a:r>
          </a:p>
          <a:p>
            <a:r>
              <a:rPr lang="es-ES" dirty="0"/>
              <a:t>Los antihéroes actuales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147D0A-62C7-4754-9CEB-D13C04BC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65" t="12542" r="7609" b="21339"/>
          <a:stretch/>
        </p:blipFill>
        <p:spPr>
          <a:xfrm>
            <a:off x="1850602" y="2934404"/>
            <a:ext cx="3728563" cy="39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378</Words>
  <Application>Microsoft Office PowerPoint</Application>
  <PresentationFormat>Panorámica</PresentationFormat>
  <Paragraphs>49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Literatura académica 16 × 9</vt:lpstr>
      <vt:lpstr>Unidad: el héroe en distintas épocas curso: 7° básico a</vt:lpstr>
      <vt:lpstr>Objetivo</vt:lpstr>
      <vt:lpstr>Para comenzar:</vt:lpstr>
      <vt:lpstr>Conceptos: definición y características</vt:lpstr>
      <vt:lpstr>Por esta razón, las características de los héroes van cambiando y evolucionando a través del tiempo, según cambian las culturas.</vt:lpstr>
      <vt:lpstr>Evolución de las características del héroe en la historia</vt:lpstr>
      <vt:lpstr>Presentación de PowerPoint</vt:lpstr>
      <vt:lpstr>Para trabajar</vt:lpstr>
      <vt:lpstr>Para finalizar…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2020-04-23T22:36:00Z</dcterms:created>
  <dcterms:modified xsi:type="dcterms:W3CDTF">2020-05-01T02:46:51Z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