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20CB18-7123-44DA-A6A1-60C10F3DF13F}" type="datetimeFigureOut">
              <a:rPr lang="es-CL" smtClean="0"/>
              <a:t>05-05-2020</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225810-EBCF-4D7E-936C-35015FB4FCDC}" type="slidenum">
              <a:rPr lang="es-CL" smtClean="0"/>
              <a:t>‹Nº›</a:t>
            </a:fld>
            <a:endParaRPr lang="es-CL"/>
          </a:p>
        </p:txBody>
      </p:sp>
    </p:spTree>
    <p:extLst>
      <p:ext uri="{BB962C8B-B14F-4D97-AF65-F5344CB8AC3E}">
        <p14:creationId xmlns:p14="http://schemas.microsoft.com/office/powerpoint/2010/main" val="3418533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smtClean="0"/>
          </a:p>
          <a:p>
            <a:endParaRPr lang="es-CL" dirty="0"/>
          </a:p>
        </p:txBody>
      </p:sp>
      <p:sp>
        <p:nvSpPr>
          <p:cNvPr id="4" name="3 Marcador de número de diapositiva"/>
          <p:cNvSpPr>
            <a:spLocks noGrp="1"/>
          </p:cNvSpPr>
          <p:nvPr>
            <p:ph type="sldNum" sz="quarter" idx="10"/>
          </p:nvPr>
        </p:nvSpPr>
        <p:spPr/>
        <p:txBody>
          <a:bodyPr/>
          <a:lstStyle/>
          <a:p>
            <a:fld id="{6F225810-EBCF-4D7E-936C-35015FB4FCDC}" type="slidenum">
              <a:rPr lang="es-CL" smtClean="0"/>
              <a:t>3</a:t>
            </a:fld>
            <a:endParaRPr lang="es-CL"/>
          </a:p>
        </p:txBody>
      </p:sp>
    </p:spTree>
    <p:extLst>
      <p:ext uri="{BB962C8B-B14F-4D97-AF65-F5344CB8AC3E}">
        <p14:creationId xmlns:p14="http://schemas.microsoft.com/office/powerpoint/2010/main" val="4158579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9F43EF9F-828B-4B1C-92BC-6C49D0ED9C11}" type="datetimeFigureOut">
              <a:rPr lang="es-CL" smtClean="0"/>
              <a:t>05-05-2020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7295A38-4B60-42FC-A82D-A8840F240043}" type="slidenum">
              <a:rPr lang="es-CL" smtClean="0"/>
              <a:t>‹Nº›</a:t>
            </a:fld>
            <a:endParaRPr lang="es-C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F43EF9F-828B-4B1C-92BC-6C49D0ED9C11}" type="datetimeFigureOut">
              <a:rPr lang="es-CL" smtClean="0"/>
              <a:t>05-05-2020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7295A38-4B60-42FC-A82D-A8840F240043}" type="slidenum">
              <a:rPr lang="es-CL" smtClean="0"/>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F43EF9F-828B-4B1C-92BC-6C49D0ED9C11}" type="datetimeFigureOut">
              <a:rPr lang="es-CL" smtClean="0"/>
              <a:t>05-05-2020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7295A38-4B60-42FC-A82D-A8840F240043}" type="slidenum">
              <a:rPr lang="es-CL" smtClean="0"/>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F43EF9F-828B-4B1C-92BC-6C49D0ED9C11}" type="datetimeFigureOut">
              <a:rPr lang="es-CL" smtClean="0"/>
              <a:t>05-05-2020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7295A38-4B60-42FC-A82D-A8840F240043}" type="slidenum">
              <a:rPr lang="es-CL" smtClean="0"/>
              <a:t>‹Nº›</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mtClean="0"/>
              <a:t>Haga clic para modificar el estilo de título del patrón</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smtClean="0"/>
              <a:t>Haga clic para modificar el estilo de texto del patrón</a:t>
            </a:r>
          </a:p>
        </p:txBody>
      </p:sp>
      <p:sp>
        <p:nvSpPr>
          <p:cNvPr id="4" name="Date Placeholder 3"/>
          <p:cNvSpPr>
            <a:spLocks noGrp="1"/>
          </p:cNvSpPr>
          <p:nvPr>
            <p:ph type="dt" sz="half" idx="10"/>
          </p:nvPr>
        </p:nvSpPr>
        <p:spPr/>
        <p:txBody>
          <a:bodyPr/>
          <a:lstStyle/>
          <a:p>
            <a:fld id="{9F43EF9F-828B-4B1C-92BC-6C49D0ED9C11}" type="datetimeFigureOut">
              <a:rPr lang="es-CL" smtClean="0"/>
              <a:t>05-05-2020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7295A38-4B60-42FC-A82D-A8840F240043}" type="slidenum">
              <a:rPr lang="es-CL" smtClean="0"/>
              <a:t>‹Nº›</a:t>
            </a:fld>
            <a:endParaRPr lang="es-C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F43EF9F-828B-4B1C-92BC-6C49D0ED9C11}" type="datetimeFigureOut">
              <a:rPr lang="es-CL" smtClean="0"/>
              <a:t>05-05-2020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67295A38-4B60-42FC-A82D-A8840F240043}" type="slidenum">
              <a:rPr lang="es-CL" smtClean="0"/>
              <a:t>‹Nº›</a:t>
            </a:fld>
            <a:endParaRPr lang="es-CL"/>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smtClean="0"/>
              <a:t>Haga clic para modificar el estilo de texto del patrón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smtClean="0"/>
              <a:t>Haga clic para modificar el estilo de texto del patrón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F43EF9F-828B-4B1C-92BC-6C49D0ED9C11}" type="datetimeFigureOut">
              <a:rPr lang="es-CL" smtClean="0"/>
              <a:t>05-05-2020</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67295A38-4B60-42FC-A82D-A8840F240043}" type="slidenum">
              <a:rPr lang="es-CL" smtClean="0"/>
              <a:t>‹Nº›</a:t>
            </a:fld>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9F43EF9F-828B-4B1C-92BC-6C49D0ED9C11}" type="datetimeFigureOut">
              <a:rPr lang="es-CL" smtClean="0"/>
              <a:t>05-05-2020</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67295A38-4B60-42FC-A82D-A8840F240043}" type="slidenum">
              <a:rPr lang="es-CL" smtClean="0"/>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43EF9F-828B-4B1C-92BC-6C49D0ED9C11}" type="datetimeFigureOut">
              <a:rPr lang="es-CL" smtClean="0"/>
              <a:t>05-05-2020</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67295A38-4B60-42FC-A82D-A8840F240043}" type="slidenum">
              <a:rPr lang="es-CL" smtClean="0"/>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mtClean="0"/>
              <a:t>Haga clic para modificar el estilo de título del patrón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s-ES" smtClean="0"/>
              <a:t>Haga clic para modificar el estilo de texto del patrón</a:t>
            </a:r>
          </a:p>
        </p:txBody>
      </p:sp>
      <p:sp>
        <p:nvSpPr>
          <p:cNvPr id="5" name="Date Placeholder 4"/>
          <p:cNvSpPr>
            <a:spLocks noGrp="1"/>
          </p:cNvSpPr>
          <p:nvPr>
            <p:ph type="dt" sz="half" idx="10"/>
          </p:nvPr>
        </p:nvSpPr>
        <p:spPr/>
        <p:txBody>
          <a:bodyPr/>
          <a:lstStyle/>
          <a:p>
            <a:fld id="{9F43EF9F-828B-4B1C-92BC-6C49D0ED9C11}" type="datetimeFigureOut">
              <a:rPr lang="es-CL" smtClean="0"/>
              <a:t>05-05-2020</a:t>
            </a:fld>
            <a:endParaRPr lang="es-CL"/>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s-CL"/>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67295A38-4B60-42FC-A82D-A8840F240043}" type="slidenum">
              <a:rPr lang="es-CL" smtClean="0"/>
              <a:t>‹Nº›</a:t>
            </a:fld>
            <a:endParaRPr lang="es-C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s-ES" smtClean="0"/>
              <a:t>Haga clic en el icono para agregar una imagen</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F43EF9F-828B-4B1C-92BC-6C49D0ED9C11}" type="datetimeFigureOut">
              <a:rPr lang="es-CL" smtClean="0"/>
              <a:t>05-05-2020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67295A38-4B60-42FC-A82D-A8840F240043}" type="slidenum">
              <a:rPr lang="es-CL" smtClean="0"/>
              <a:t>‹Nº›</a:t>
            </a:fld>
            <a:endParaRPr lang="es-C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9F43EF9F-828B-4B1C-92BC-6C49D0ED9C11}" type="datetimeFigureOut">
              <a:rPr lang="es-CL" smtClean="0"/>
              <a:t>05-05-2020</a:t>
            </a:fld>
            <a:endParaRPr lang="es-CL"/>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s-CL"/>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67295A38-4B60-42FC-A82D-A8840F240043}" type="slidenum">
              <a:rPr lang="es-CL" smtClean="0"/>
              <a:t>‹Nº›</a:t>
            </a:fld>
            <a:endParaRPr lang="es-CL"/>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16987" y="0"/>
            <a:ext cx="7486600" cy="1440160"/>
          </a:xfrm>
        </p:spPr>
        <p:txBody>
          <a:bodyPr/>
          <a:lstStyle/>
          <a:p>
            <a:r>
              <a:rPr lang="es-CL" i="1" dirty="0" smtClean="0"/>
              <a:t>ALIMENTACION SALUDABLE</a:t>
            </a:r>
            <a:endParaRPr lang="es-CL" i="1" dirty="0"/>
          </a:p>
        </p:txBody>
      </p:sp>
      <p:sp>
        <p:nvSpPr>
          <p:cNvPr id="3" name="2 Subtítulo"/>
          <p:cNvSpPr>
            <a:spLocks noGrp="1"/>
          </p:cNvSpPr>
          <p:nvPr>
            <p:ph type="subTitle" idx="1"/>
          </p:nvPr>
        </p:nvSpPr>
        <p:spPr>
          <a:xfrm>
            <a:off x="1835696" y="5589240"/>
            <a:ext cx="6048672" cy="1008112"/>
          </a:xfrm>
        </p:spPr>
        <p:txBody>
          <a:bodyPr>
            <a:normAutofit fontScale="55000" lnSpcReduction="20000"/>
          </a:bodyPr>
          <a:lstStyle/>
          <a:p>
            <a:r>
              <a:rPr lang="es-CL" sz="1000" dirty="0" smtClean="0">
                <a:effectLst>
                  <a:outerShdw blurRad="38100" dist="38100" dir="2700000" algn="tl">
                    <a:srgbClr val="000000">
                      <a:alpha val="43137"/>
                    </a:srgbClr>
                  </a:outerShdw>
                </a:effectLst>
              </a:rPr>
              <a:t>  </a:t>
            </a:r>
            <a:r>
              <a:rPr lang="es-CL" sz="2800" dirty="0" smtClean="0">
                <a:effectLst>
                  <a:outerShdw blurRad="38100" dist="38100" dir="2700000" algn="tl">
                    <a:srgbClr val="000000">
                      <a:alpha val="43137"/>
                    </a:srgbClr>
                  </a:outerShdw>
                </a:effectLst>
              </a:rPr>
              <a:t>D</a:t>
            </a:r>
            <a:r>
              <a:rPr lang="es-CL" sz="2500" dirty="0" smtClean="0">
                <a:effectLst>
                  <a:outerShdw blurRad="38100" dist="38100" dir="2700000" algn="tl">
                    <a:srgbClr val="000000">
                      <a:alpha val="43137"/>
                    </a:srgbClr>
                  </a:outerShdw>
                </a:effectLst>
              </a:rPr>
              <a:t>EPARTAMENTO DE EDUCACIÖN   FÍSICA</a:t>
            </a:r>
          </a:p>
          <a:p>
            <a:r>
              <a:rPr lang="es-CL" sz="2500" dirty="0" smtClean="0">
                <a:effectLst>
                  <a:outerShdw blurRad="38100" dist="38100" dir="2700000" algn="tl">
                    <a:srgbClr val="000000">
                      <a:alpha val="43137"/>
                    </a:srgbClr>
                  </a:outerShdw>
                </a:effectLst>
              </a:rPr>
              <a:t>                                                             LICEO ANDRES BELLO</a:t>
            </a:r>
          </a:p>
          <a:p>
            <a:r>
              <a:rPr lang="es-CL" sz="2500" dirty="0" smtClean="0">
                <a:effectLst>
                  <a:outerShdw blurRad="38100" dist="38100" dir="2700000" algn="tl">
                    <a:srgbClr val="000000">
                      <a:alpha val="43137"/>
                    </a:srgbClr>
                  </a:outerShdw>
                </a:effectLst>
              </a:rPr>
              <a:t> </a:t>
            </a:r>
            <a:endParaRPr lang="es-CL" sz="2500"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516" y="1520311"/>
            <a:ext cx="7149071"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5111814"/>
      </p:ext>
    </p:extLst>
  </p:cSld>
  <p:clrMapOvr>
    <a:masterClrMapping/>
  </p:clrMapOvr>
  <p:transition spd="slow" advTm="127803">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r>
              <a:rPr lang="es-CL" i="1" dirty="0" smtClean="0">
                <a:effectLst>
                  <a:outerShdw blurRad="38100" dist="38100" dir="2700000" algn="tl">
                    <a:srgbClr val="000000">
                      <a:alpha val="43137"/>
                    </a:srgbClr>
                  </a:outerShdw>
                </a:effectLst>
              </a:rPr>
              <a:t>LA ENERGIA</a:t>
            </a:r>
            <a:endParaRPr lang="es-CL" i="1" dirty="0">
              <a:effectLst>
                <a:outerShdw blurRad="38100" dist="38100" dir="2700000" algn="tl">
                  <a:srgbClr val="000000">
                    <a:alpha val="43137"/>
                  </a:srgbClr>
                </a:outerShdw>
              </a:effectLst>
            </a:endParaRPr>
          </a:p>
        </p:txBody>
      </p:sp>
      <p:sp>
        <p:nvSpPr>
          <p:cNvPr id="5" name="4 Marcador de contenido"/>
          <p:cNvSpPr>
            <a:spLocks noGrp="1"/>
          </p:cNvSpPr>
          <p:nvPr>
            <p:ph idx="1"/>
          </p:nvPr>
        </p:nvSpPr>
        <p:spPr>
          <a:xfrm>
            <a:off x="457200" y="1268760"/>
            <a:ext cx="8229600" cy="4857403"/>
          </a:xfrm>
        </p:spPr>
        <p:txBody>
          <a:bodyPr/>
          <a:lstStyle/>
          <a:p>
            <a:r>
              <a:rPr lang="es-CL" sz="2400" dirty="0" smtClean="0"/>
              <a:t>Es </a:t>
            </a:r>
            <a:r>
              <a:rPr lang="es-CL" sz="2400" dirty="0"/>
              <a:t>el combustible que se necesita para que funcionen los procesos corporales que necesitan calor. Nuestro cuerpo necesita mantener una temperatura corporal para que el metabolismo funcione con normalidad. Para crear calor el cuerpo tiene que quemar los componentes químicos que contiene los alimentos que ha ingerido y los que tiene almacenados en el cuerpo.</a:t>
            </a:r>
          </a:p>
          <a:p>
            <a:endParaRPr lang="es-CL"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4365104"/>
            <a:ext cx="4968552" cy="2492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5623260"/>
      </p:ext>
    </p:extLst>
  </p:cSld>
  <p:clrMapOvr>
    <a:masterClrMapping/>
  </p:clrMapOvr>
  <mc:AlternateContent xmlns:mc="http://schemas.openxmlformats.org/markup-compatibility/2006" xmlns:p14="http://schemas.microsoft.com/office/powerpoint/2010/main">
    <mc:Choice Requires="p14">
      <p:transition spd="slow" p14:dur="2000" advTm="71905"/>
    </mc:Choice>
    <mc:Fallback xmlns="">
      <p:transition spd="slow" advTm="71905"/>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fontScale="90000"/>
          </a:bodyPr>
          <a:lstStyle/>
          <a:p>
            <a:r>
              <a:rPr lang="es-CL" dirty="0" smtClean="0"/>
              <a:t>LOS NUTRIENTES</a:t>
            </a:r>
            <a:br>
              <a:rPr lang="es-CL" dirty="0" smtClean="0"/>
            </a:br>
            <a:endParaRPr lang="es-CL" dirty="0"/>
          </a:p>
        </p:txBody>
      </p:sp>
      <p:sp>
        <p:nvSpPr>
          <p:cNvPr id="6" name="5 Rectángulo"/>
          <p:cNvSpPr/>
          <p:nvPr/>
        </p:nvSpPr>
        <p:spPr>
          <a:xfrm>
            <a:off x="611560" y="1340769"/>
            <a:ext cx="7632848" cy="369332"/>
          </a:xfrm>
          <a:prstGeom prst="rect">
            <a:avLst/>
          </a:prstGeom>
        </p:spPr>
        <p:txBody>
          <a:bodyPr wrap="square">
            <a:spAutoFit/>
          </a:bodyPr>
          <a:lstStyle/>
          <a:p>
            <a:pPr algn="just"/>
            <a:r>
              <a:rPr lang="es-CL" b="1" dirty="0"/>
              <a:t>   </a:t>
            </a:r>
            <a:endParaRPr lang="es-CL" sz="2400" dirty="0"/>
          </a:p>
        </p:txBody>
      </p:sp>
      <p:sp>
        <p:nvSpPr>
          <p:cNvPr id="8" name="7 Rectángulo"/>
          <p:cNvSpPr/>
          <p:nvPr/>
        </p:nvSpPr>
        <p:spPr>
          <a:xfrm>
            <a:off x="323528" y="1052736"/>
            <a:ext cx="8352928" cy="2308324"/>
          </a:xfrm>
          <a:prstGeom prst="rect">
            <a:avLst/>
          </a:prstGeom>
        </p:spPr>
        <p:txBody>
          <a:bodyPr wrap="square">
            <a:spAutoFit/>
          </a:bodyPr>
          <a:lstStyle/>
          <a:p>
            <a:r>
              <a:rPr lang="es-CL" dirty="0"/>
              <a:t>    </a:t>
            </a:r>
            <a:r>
              <a:rPr lang="es-CL" sz="2400" dirty="0"/>
              <a:t>Los alimentos contienen numerosos nutrientes, solo tres son productores de energía, los que se llaman macronutrientes: </a:t>
            </a:r>
            <a:r>
              <a:rPr lang="es-CL" sz="2400" u="sng" dirty="0"/>
              <a:t>hidratos de carbono, grasas y proteínas</a:t>
            </a:r>
            <a:r>
              <a:rPr lang="es-CL" sz="2400" dirty="0"/>
              <a:t>. El resto de nutrientes de los alimentos como </a:t>
            </a:r>
            <a:r>
              <a:rPr lang="es-CL" sz="2400" u="sng" dirty="0"/>
              <a:t>el agua, minerales, vitaminas y oligoelementos</a:t>
            </a:r>
            <a:r>
              <a:rPr lang="es-CL" sz="2400" dirty="0"/>
              <a:t> tienen funciones vitales que se debe aportar en la alimentación</a:t>
            </a:r>
            <a:r>
              <a:rPr lang="es-CL" dirty="0"/>
              <a:t>.</a:t>
            </a: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3361060"/>
            <a:ext cx="5328592" cy="2916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0442315"/>
      </p:ext>
    </p:extLst>
  </p:cSld>
  <p:clrMapOvr>
    <a:masterClrMapping/>
  </p:clrMapOvr>
  <mc:AlternateContent xmlns:mc="http://schemas.openxmlformats.org/markup-compatibility/2006" xmlns:p14="http://schemas.microsoft.com/office/powerpoint/2010/main">
    <mc:Choice Requires="p14">
      <p:transition spd="slow" p14:dur="2000" advTm="57820"/>
    </mc:Choice>
    <mc:Fallback xmlns="">
      <p:transition spd="slow" advTm="5782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2656"/>
            <a:ext cx="8229600" cy="1143000"/>
          </a:xfrm>
        </p:spPr>
        <p:txBody>
          <a:bodyPr/>
          <a:lstStyle/>
          <a:p>
            <a:r>
              <a:rPr lang="es-CL" i="1" dirty="0" smtClean="0">
                <a:effectLst>
                  <a:outerShdw blurRad="38100" dist="38100" dir="2700000" algn="tl">
                    <a:srgbClr val="000000">
                      <a:alpha val="43137"/>
                    </a:srgbClr>
                  </a:outerShdw>
                </a:effectLst>
              </a:rPr>
              <a:t>LOS HABITOS ALIMENTICIOS</a:t>
            </a:r>
            <a:endParaRPr lang="es-CL" i="1" dirty="0">
              <a:effectLst>
                <a:outerShdw blurRad="38100" dist="38100" dir="2700000" algn="tl">
                  <a:srgbClr val="000000">
                    <a:alpha val="43137"/>
                  </a:srgbClr>
                </a:outerShdw>
              </a:effectLst>
            </a:endParaRPr>
          </a:p>
        </p:txBody>
      </p:sp>
      <p:sp>
        <p:nvSpPr>
          <p:cNvPr id="3" name="2 Rectángulo"/>
          <p:cNvSpPr/>
          <p:nvPr/>
        </p:nvSpPr>
        <p:spPr>
          <a:xfrm>
            <a:off x="395536" y="1166843"/>
            <a:ext cx="8352928" cy="2677656"/>
          </a:xfrm>
          <a:prstGeom prst="rect">
            <a:avLst/>
          </a:prstGeom>
        </p:spPr>
        <p:txBody>
          <a:bodyPr wrap="square">
            <a:spAutoFit/>
          </a:bodyPr>
          <a:lstStyle/>
          <a:p>
            <a:pPr algn="just"/>
            <a:r>
              <a:rPr lang="es-CL" sz="2400" dirty="0"/>
              <a:t> S</a:t>
            </a:r>
            <a:r>
              <a:rPr lang="es-CL" sz="2400" dirty="0" smtClean="0"/>
              <a:t>on </a:t>
            </a:r>
            <a:r>
              <a:rPr lang="es-CL" sz="2400" dirty="0"/>
              <a:t>un conjunto de reglas elaboradas por el medio en que vivimos a lo largo del tiempo. Estas reglas responden a necesidades de salud (comer de una determinada forma, masticando bien los alimentos para prevenir problemas de salud y la mala digestión) y a criterios sociales (comer con cubiertos, estar sentado, etc.)</a:t>
            </a:r>
          </a:p>
          <a:p>
            <a:pPr algn="just"/>
            <a:r>
              <a:rPr lang="es-CL" sz="2400" dirty="0"/>
              <a:t>    Los hábitos alimenticios se adquieren de forma progresiva </a:t>
            </a:r>
          </a:p>
        </p:txBody>
      </p:sp>
      <p:pic>
        <p:nvPicPr>
          <p:cNvPr id="5122" name="Picture 2" descr="El tamaño de los platos, clave para adelgazar | Dieta salud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077072"/>
            <a:ext cx="7776864"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6514581"/>
      </p:ext>
    </p:extLst>
  </p:cSld>
  <p:clrMapOvr>
    <a:masterClrMapping/>
  </p:clrMapOvr>
  <mc:AlternateContent xmlns:mc="http://schemas.openxmlformats.org/markup-compatibility/2006" xmlns:p14="http://schemas.microsoft.com/office/powerpoint/2010/main">
    <mc:Choice Requires="p14">
      <p:transition spd="slow" p14:dur="1500" advTm="59793">
        <p:split orient="vert"/>
      </p:transition>
    </mc:Choice>
    <mc:Fallback xmlns="">
      <p:transition spd="slow" advTm="59793">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i="1" dirty="0" smtClean="0">
                <a:effectLst>
                  <a:outerShdw blurRad="38100" dist="38100" dir="2700000" algn="tl">
                    <a:srgbClr val="000000">
                      <a:alpha val="43137"/>
                    </a:srgbClr>
                  </a:outerShdw>
                </a:effectLst>
              </a:rPr>
              <a:t>LA ALIMENTACION SALUDABLE</a:t>
            </a:r>
            <a:endParaRPr lang="es-CL" i="1" dirty="0">
              <a:effectLst>
                <a:outerShdw blurRad="38100" dist="38100" dir="2700000" algn="tl">
                  <a:srgbClr val="000000">
                    <a:alpha val="43137"/>
                  </a:srgbClr>
                </a:outerShdw>
              </a:effectLst>
            </a:endParaRPr>
          </a:p>
        </p:txBody>
      </p:sp>
      <p:sp>
        <p:nvSpPr>
          <p:cNvPr id="3" name="2 Rectángulo"/>
          <p:cNvSpPr/>
          <p:nvPr/>
        </p:nvSpPr>
        <p:spPr>
          <a:xfrm>
            <a:off x="179512" y="1412776"/>
            <a:ext cx="8712968" cy="400110"/>
          </a:xfrm>
          <a:prstGeom prst="rect">
            <a:avLst/>
          </a:prstGeom>
        </p:spPr>
        <p:txBody>
          <a:bodyPr wrap="square">
            <a:spAutoFit/>
          </a:bodyPr>
          <a:lstStyle/>
          <a:p>
            <a:r>
              <a:rPr lang="es-CL" sz="2000" dirty="0" smtClean="0"/>
              <a:t> </a:t>
            </a:r>
            <a:endParaRPr lang="es-CL" sz="2000" dirty="0"/>
          </a:p>
        </p:txBody>
      </p:sp>
      <p:sp>
        <p:nvSpPr>
          <p:cNvPr id="4" name="3 Rectángulo"/>
          <p:cNvSpPr/>
          <p:nvPr/>
        </p:nvSpPr>
        <p:spPr>
          <a:xfrm>
            <a:off x="395536" y="1582341"/>
            <a:ext cx="8208912" cy="2554545"/>
          </a:xfrm>
          <a:prstGeom prst="rect">
            <a:avLst/>
          </a:prstGeom>
        </p:spPr>
        <p:txBody>
          <a:bodyPr wrap="square">
            <a:spAutoFit/>
          </a:bodyPr>
          <a:lstStyle/>
          <a:p>
            <a:pPr algn="just"/>
            <a:r>
              <a:rPr lang="es-CL" dirty="0" smtClean="0"/>
              <a:t>   </a:t>
            </a:r>
            <a:r>
              <a:rPr lang="es-CL" sz="2000" dirty="0" smtClean="0"/>
              <a:t>La norma más importante de la alimentación saludable es que los aportes nutricionales deben recibirse en las proporciones adecuadas, guardando equilibrio de macronutrientes.</a:t>
            </a:r>
          </a:p>
          <a:p>
            <a:pPr algn="just"/>
            <a:r>
              <a:rPr lang="es-CL" sz="2000" dirty="0" smtClean="0"/>
              <a:t>Las proporciones son:</a:t>
            </a:r>
          </a:p>
          <a:p>
            <a:pPr lvl="0" algn="just"/>
            <a:r>
              <a:rPr lang="es-CL" sz="2000" dirty="0" smtClean="0"/>
              <a:t>Los </a:t>
            </a:r>
            <a:r>
              <a:rPr lang="es-CL" sz="2000" dirty="0" smtClean="0">
                <a:effectLst>
                  <a:outerShdw blurRad="38100" dist="38100" dir="2700000" algn="tl">
                    <a:srgbClr val="000000">
                      <a:alpha val="43137"/>
                    </a:srgbClr>
                  </a:outerShdw>
                </a:effectLst>
              </a:rPr>
              <a:t>hidratos de carbono </a:t>
            </a:r>
            <a:r>
              <a:rPr lang="es-CL" sz="2000" dirty="0" smtClean="0"/>
              <a:t>deben proporcionar aproximadamente </a:t>
            </a:r>
            <a:r>
              <a:rPr lang="es-CL" sz="2000" dirty="0" smtClean="0">
                <a:effectLst>
                  <a:outerShdw blurRad="38100" dist="38100" dir="2700000" algn="tl">
                    <a:srgbClr val="000000">
                      <a:alpha val="43137"/>
                    </a:srgbClr>
                  </a:outerShdw>
                </a:effectLst>
              </a:rPr>
              <a:t>el 55% de las calorías ingeridas</a:t>
            </a:r>
            <a:r>
              <a:rPr lang="es-CL" sz="2000" dirty="0" smtClean="0"/>
              <a:t>.</a:t>
            </a:r>
          </a:p>
          <a:p>
            <a:pPr lvl="0" algn="just"/>
            <a:r>
              <a:rPr lang="es-CL" sz="2000" dirty="0" smtClean="0">
                <a:effectLst>
                  <a:outerShdw blurRad="38100" dist="38100" dir="2700000" algn="tl">
                    <a:srgbClr val="000000">
                      <a:alpha val="43137"/>
                    </a:srgbClr>
                  </a:outerShdw>
                </a:effectLst>
              </a:rPr>
              <a:t>Las grasas </a:t>
            </a:r>
            <a:r>
              <a:rPr lang="es-CL" sz="2000" dirty="0" smtClean="0"/>
              <a:t>deben aportar el </a:t>
            </a:r>
            <a:r>
              <a:rPr lang="es-CL" sz="2000" dirty="0" smtClean="0">
                <a:effectLst>
                  <a:outerShdw blurRad="38100" dist="38100" dir="2700000" algn="tl">
                    <a:srgbClr val="000000">
                      <a:alpha val="43137"/>
                    </a:srgbClr>
                  </a:outerShdw>
                </a:effectLst>
              </a:rPr>
              <a:t>30% de las calorías ingeridas</a:t>
            </a:r>
            <a:r>
              <a:rPr lang="es-CL" sz="2000" dirty="0" smtClean="0"/>
              <a:t>.</a:t>
            </a:r>
          </a:p>
          <a:p>
            <a:pPr lvl="0" algn="just"/>
            <a:r>
              <a:rPr lang="es-CL" sz="2000" dirty="0" smtClean="0">
                <a:effectLst>
                  <a:outerShdw blurRad="38100" dist="38100" dir="2700000" algn="tl">
                    <a:srgbClr val="000000">
                      <a:alpha val="43137"/>
                    </a:srgbClr>
                  </a:outerShdw>
                </a:effectLst>
              </a:rPr>
              <a:t>Las proteínas </a:t>
            </a:r>
            <a:r>
              <a:rPr lang="es-CL" sz="2000" dirty="0" smtClean="0"/>
              <a:t>deben proporcionar el </a:t>
            </a:r>
            <a:r>
              <a:rPr lang="es-CL" sz="2000" dirty="0" smtClean="0">
                <a:effectLst>
                  <a:outerShdw blurRad="38100" dist="38100" dir="2700000" algn="tl">
                    <a:srgbClr val="000000">
                      <a:alpha val="43137"/>
                    </a:srgbClr>
                  </a:outerShdw>
                </a:effectLst>
              </a:rPr>
              <a:t>15% de las calorías </a:t>
            </a:r>
            <a:endParaRPr lang="es-CL" sz="2000" dirty="0">
              <a:effectLst>
                <a:outerShdw blurRad="38100" dist="38100" dir="2700000" algn="tl">
                  <a:srgbClr val="000000">
                    <a:alpha val="43137"/>
                  </a:srgbClr>
                </a:outerShdw>
              </a:effectLst>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6866" y="4136886"/>
            <a:ext cx="5976664" cy="2721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2614777"/>
      </p:ext>
    </p:extLst>
  </p:cSld>
  <p:clrMapOvr>
    <a:masterClrMapping/>
  </p:clrMapOvr>
  <mc:AlternateContent xmlns:mc="http://schemas.openxmlformats.org/markup-compatibility/2006" xmlns:p14="http://schemas.microsoft.com/office/powerpoint/2010/main">
    <mc:Choice Requires="p14">
      <p:transition spd="slow" p14:dur="2000" advTm="41783"/>
    </mc:Choice>
    <mc:Fallback xmlns="">
      <p:transition spd="slow" advTm="41783"/>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txBody>
          <a:bodyPr>
            <a:normAutofit/>
          </a:bodyPr>
          <a:lstStyle/>
          <a:p>
            <a:r>
              <a:rPr lang="es-CL" i="1" dirty="0" smtClean="0">
                <a:effectLst>
                  <a:outerShdw blurRad="38100" dist="38100" dir="2700000" algn="tl">
                    <a:srgbClr val="000000">
                      <a:alpha val="43137"/>
                    </a:srgbClr>
                  </a:outerShdw>
                </a:effectLst>
              </a:rPr>
              <a:t>TIPOS DE ALIMENTOS</a:t>
            </a:r>
            <a:endParaRPr lang="es-CL" i="1" dirty="0">
              <a:effectLst>
                <a:outerShdw blurRad="38100" dist="38100" dir="2700000" algn="tl">
                  <a:srgbClr val="000000">
                    <a:alpha val="43137"/>
                  </a:srgbClr>
                </a:outerShdw>
              </a:effectLst>
            </a:endParaRPr>
          </a:p>
        </p:txBody>
      </p:sp>
      <p:sp>
        <p:nvSpPr>
          <p:cNvPr id="3" name="2 Rectángulo"/>
          <p:cNvSpPr/>
          <p:nvPr/>
        </p:nvSpPr>
        <p:spPr>
          <a:xfrm>
            <a:off x="251520" y="1340768"/>
            <a:ext cx="8712968" cy="646331"/>
          </a:xfrm>
          <a:prstGeom prst="rect">
            <a:avLst/>
          </a:prstGeom>
        </p:spPr>
        <p:txBody>
          <a:bodyPr wrap="square">
            <a:spAutoFit/>
          </a:bodyPr>
          <a:lstStyle/>
          <a:p>
            <a:endParaRPr lang="es-CL" dirty="0" smtClean="0"/>
          </a:p>
          <a:p>
            <a:r>
              <a:rPr lang="es-CL" b="1" dirty="0"/>
              <a:t> </a:t>
            </a:r>
            <a:endParaRPr lang="es-CL" sz="2000" dirty="0"/>
          </a:p>
        </p:txBody>
      </p:sp>
      <p:sp>
        <p:nvSpPr>
          <p:cNvPr id="5" name="4 Rectángulo"/>
          <p:cNvSpPr/>
          <p:nvPr/>
        </p:nvSpPr>
        <p:spPr>
          <a:xfrm>
            <a:off x="251520" y="1374376"/>
            <a:ext cx="8568952" cy="369332"/>
          </a:xfrm>
          <a:prstGeom prst="rect">
            <a:avLst/>
          </a:prstGeom>
        </p:spPr>
        <p:txBody>
          <a:bodyPr wrap="square">
            <a:spAutoFit/>
          </a:bodyPr>
          <a:lstStyle/>
          <a:p>
            <a:pPr algn="just"/>
            <a:r>
              <a:rPr lang="es-CL" dirty="0"/>
              <a:t>   </a:t>
            </a:r>
            <a:endParaRPr lang="es-CL" sz="2400" dirty="0"/>
          </a:p>
        </p:txBody>
      </p:sp>
      <p:sp>
        <p:nvSpPr>
          <p:cNvPr id="6" name="5 Rectángulo"/>
          <p:cNvSpPr/>
          <p:nvPr/>
        </p:nvSpPr>
        <p:spPr>
          <a:xfrm>
            <a:off x="467544" y="908720"/>
            <a:ext cx="8352928" cy="3785652"/>
          </a:xfrm>
          <a:prstGeom prst="rect">
            <a:avLst/>
          </a:prstGeom>
        </p:spPr>
        <p:txBody>
          <a:bodyPr wrap="square">
            <a:spAutoFit/>
          </a:bodyPr>
          <a:lstStyle/>
          <a:p>
            <a:r>
              <a:rPr lang="es-CL" sz="2000" dirty="0"/>
              <a:t> </a:t>
            </a:r>
            <a:r>
              <a:rPr lang="es-CL" sz="2000" u="sng" dirty="0" smtClean="0">
                <a:effectLst>
                  <a:outerShdw blurRad="38100" dist="38100" dir="2700000" algn="tl">
                    <a:srgbClr val="000000">
                      <a:alpha val="43137"/>
                    </a:srgbClr>
                  </a:outerShdw>
                </a:effectLst>
              </a:rPr>
              <a:t>Alimentos Energéticos </a:t>
            </a:r>
            <a:r>
              <a:rPr lang="es-CL" sz="2000" dirty="0" smtClean="0"/>
              <a:t>: Proporcionan </a:t>
            </a:r>
            <a:r>
              <a:rPr lang="es-CL" sz="2000" dirty="0"/>
              <a:t>energía, pero también vitaminas y otros </a:t>
            </a:r>
            <a:r>
              <a:rPr lang="es-CL" sz="2000" dirty="0" smtClean="0"/>
              <a:t>nutrientes</a:t>
            </a:r>
            <a:r>
              <a:rPr lang="es-CL" sz="2000" dirty="0"/>
              <a:t>. Los alimentos energéticos saludables son:</a:t>
            </a:r>
          </a:p>
          <a:p>
            <a:pPr lvl="0"/>
            <a:r>
              <a:rPr lang="es-CL" sz="2000" dirty="0">
                <a:effectLst>
                  <a:outerShdw blurRad="38100" dist="38100" dir="2700000" algn="tl">
                    <a:srgbClr val="000000">
                      <a:alpha val="43137"/>
                    </a:srgbClr>
                  </a:outerShdw>
                </a:effectLst>
              </a:rPr>
              <a:t>El grupo de cereales y derivados </a:t>
            </a:r>
            <a:r>
              <a:rPr lang="es-CL" sz="2000" dirty="0"/>
              <a:t>(pan, pasta) los tubérculos (papa), que proporcionan hidratos de carbono, fibra, vitamina del grupo B, y un poco de proteína.</a:t>
            </a:r>
          </a:p>
          <a:p>
            <a:pPr lvl="0"/>
            <a:r>
              <a:rPr lang="es-CL" sz="2000" dirty="0">
                <a:effectLst>
                  <a:outerShdw blurRad="38100" dist="38100" dir="2700000" algn="tl">
                    <a:srgbClr val="000000">
                      <a:alpha val="43137"/>
                    </a:srgbClr>
                  </a:outerShdw>
                </a:effectLst>
              </a:rPr>
              <a:t>Los aceites vegetales y la yema de huevo que proporcionan lípidos</a:t>
            </a:r>
            <a:r>
              <a:rPr lang="es-CL" sz="2000" dirty="0"/>
              <a:t>.</a:t>
            </a:r>
          </a:p>
          <a:p>
            <a:pPr lvl="0"/>
            <a:r>
              <a:rPr lang="es-CL" sz="2000" dirty="0">
                <a:effectLst>
                  <a:outerShdw blurRad="38100" dist="38100" dir="2700000" algn="tl">
                    <a:srgbClr val="000000">
                      <a:alpha val="43137"/>
                    </a:srgbClr>
                  </a:outerShdw>
                </a:effectLst>
              </a:rPr>
              <a:t>Las legumbres </a:t>
            </a:r>
            <a:r>
              <a:rPr lang="es-CL" sz="2000" dirty="0"/>
              <a:t>que aportan hidratos de carbono complejos, proteínas, fibra y oligoelementos.</a:t>
            </a:r>
          </a:p>
          <a:p>
            <a:r>
              <a:rPr lang="es-CL" sz="2000" dirty="0"/>
              <a:t>   </a:t>
            </a:r>
            <a:r>
              <a:rPr lang="es-CL" sz="2000" dirty="0">
                <a:effectLst>
                  <a:outerShdw blurRad="38100" dist="38100" dir="2700000" algn="tl">
                    <a:srgbClr val="000000">
                      <a:alpha val="43137"/>
                    </a:srgbClr>
                  </a:outerShdw>
                </a:effectLst>
              </a:rPr>
              <a:t> Alimentos no saludables son los que proporcionan energía mediante azucares simples</a:t>
            </a:r>
            <a:r>
              <a:rPr lang="es-CL" sz="2000" dirty="0"/>
              <a:t> </a:t>
            </a:r>
            <a:r>
              <a:rPr lang="es-CL" sz="2000" dirty="0">
                <a:effectLst>
                  <a:outerShdw blurRad="38100" dist="38100" dir="2700000" algn="tl">
                    <a:srgbClr val="000000">
                      <a:alpha val="43137"/>
                    </a:srgbClr>
                  </a:outerShdw>
                </a:effectLst>
              </a:rPr>
              <a:t>(sacarosa) o grasas saturadas</a:t>
            </a:r>
            <a:r>
              <a:rPr lang="es-CL" sz="2000" dirty="0"/>
              <a:t>. </a:t>
            </a:r>
            <a:r>
              <a:rPr lang="es-CL" sz="2000" dirty="0">
                <a:effectLst>
                  <a:outerShdw blurRad="38100" dist="38100" dir="2700000" algn="tl">
                    <a:srgbClr val="000000">
                      <a:alpha val="43137"/>
                    </a:srgbClr>
                  </a:outerShdw>
                </a:effectLst>
              </a:rPr>
              <a:t>No aportan nada solo energía, </a:t>
            </a:r>
            <a:r>
              <a:rPr lang="es-CL" sz="2000" dirty="0"/>
              <a:t>son los pasteles, golosinas, tartas, helados, “snacks” y alimentos elaborados industrialmente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883" y="4797152"/>
            <a:ext cx="8858250"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4099292"/>
      </p:ext>
    </p:extLst>
  </p:cSld>
  <p:clrMapOvr>
    <a:masterClrMapping/>
  </p:clrMapOvr>
  <mc:AlternateContent xmlns:mc="http://schemas.openxmlformats.org/markup-compatibility/2006" xmlns:p14="http://schemas.microsoft.com/office/powerpoint/2010/main">
    <mc:Choice Requires="p14">
      <p:transition spd="slow" p14:dur="2000" advTm="3589"/>
    </mc:Choice>
    <mc:Fallback xmlns="">
      <p:transition spd="slow" advTm="3589"/>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11560" y="764704"/>
            <a:ext cx="7992888" cy="2554545"/>
          </a:xfrm>
          <a:prstGeom prst="rect">
            <a:avLst/>
          </a:prstGeom>
        </p:spPr>
        <p:txBody>
          <a:bodyPr wrap="square">
            <a:spAutoFit/>
          </a:bodyPr>
          <a:lstStyle/>
          <a:p>
            <a:r>
              <a:rPr lang="es-CL" b="1" dirty="0"/>
              <a:t>    </a:t>
            </a:r>
            <a:r>
              <a:rPr lang="es-CL" sz="2000" b="1" dirty="0"/>
              <a:t>Alimentos plásticos: </a:t>
            </a:r>
            <a:r>
              <a:rPr lang="es-CL" sz="2000" dirty="0"/>
              <a:t>proporcionan los nutrientes para la construcción de la estructura corporal y el crecimiento, sobre todo proteínas, también calcio, hierro, ácidos grasos esenciales. Forman parte de este grupo las carnes, pescados, huevos, legumbres, leche y sus derivados</a:t>
            </a:r>
            <a:r>
              <a:rPr lang="es-CL" sz="2000" dirty="0" smtClean="0"/>
              <a:t>.</a:t>
            </a:r>
          </a:p>
          <a:p>
            <a:r>
              <a:rPr lang="es-CL" sz="2000" b="1" dirty="0" smtClean="0"/>
              <a:t> </a:t>
            </a:r>
            <a:r>
              <a:rPr lang="es-CL" sz="2000" b="1" dirty="0"/>
              <a:t>Alimentos reguladores: </a:t>
            </a:r>
            <a:r>
              <a:rPr lang="es-CL" sz="2000" dirty="0"/>
              <a:t>proporcionan las vitaminas y los oligoelementos necesarios para el funcionamiento del metabolismo. Son el grupo de las frutas, verduras y hortalizas, y otro tipo de alimento rico en algún micronutriente</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3429000"/>
            <a:ext cx="571500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9051860"/>
      </p:ext>
    </p:extLst>
  </p:cSld>
  <p:clrMapOvr>
    <a:masterClrMapping/>
  </p:clrMapOvr>
  <mc:AlternateContent xmlns:mc="http://schemas.openxmlformats.org/markup-compatibility/2006" xmlns:p14="http://schemas.microsoft.com/office/powerpoint/2010/main">
    <mc:Choice Requires="p14">
      <p:transition spd="slow" p14:dur="2000" advTm="54323"/>
    </mc:Choice>
    <mc:Fallback xmlns="">
      <p:transition spd="slow" advTm="54323"/>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PIRAMIDE ALIMENTARIA</a:t>
            </a:r>
            <a:endParaRPr lang="es-CL" dirty="0"/>
          </a:p>
        </p:txBody>
      </p:sp>
      <p:pic>
        <p:nvPicPr>
          <p:cNvPr id="3" name="2 Imagen" descr="https://www.efdeportes.com/efd150/una-alimentacion-saludable-en-la-infancia-01.jpg"/>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780928"/>
            <a:ext cx="5400600" cy="3456384"/>
          </a:xfrm>
          <a:prstGeom prst="rect">
            <a:avLst/>
          </a:prstGeom>
          <a:noFill/>
          <a:ln>
            <a:noFill/>
          </a:ln>
        </p:spPr>
      </p:pic>
      <p:sp>
        <p:nvSpPr>
          <p:cNvPr id="4" name="3 Rectángulo"/>
          <p:cNvSpPr/>
          <p:nvPr/>
        </p:nvSpPr>
        <p:spPr>
          <a:xfrm>
            <a:off x="395536" y="1196752"/>
            <a:ext cx="8280920" cy="1477328"/>
          </a:xfrm>
          <a:prstGeom prst="rect">
            <a:avLst/>
          </a:prstGeom>
        </p:spPr>
        <p:txBody>
          <a:bodyPr wrap="square">
            <a:spAutoFit/>
          </a:bodyPr>
          <a:lstStyle/>
          <a:p>
            <a:r>
              <a:rPr lang="es-CL" dirty="0"/>
              <a:t>La guía más fácil de entender es la pirámide de alimentos. No es una prescripción rígida, sino que permite una gran variación dentro de los grupos de alimentos. En la base de la pirámide se encuentra el grupo de alimentos que hay que consumir diariamente en mayor cantidad, conforme se asciende de piso los grupos de alimentos deben </a:t>
            </a:r>
            <a:r>
              <a:rPr lang="es-CL" dirty="0" smtClean="0"/>
              <a:t>consumirse en menor cantidad.</a:t>
            </a:r>
            <a:endParaRPr lang="es-CL" dirty="0"/>
          </a:p>
        </p:txBody>
      </p:sp>
    </p:spTree>
    <p:extLst>
      <p:ext uri="{BB962C8B-B14F-4D97-AF65-F5344CB8AC3E}">
        <p14:creationId xmlns:p14="http://schemas.microsoft.com/office/powerpoint/2010/main" val="4150119722"/>
      </p:ext>
    </p:extLst>
  </p:cSld>
  <p:clrMapOvr>
    <a:masterClrMapping/>
  </p:clrMapOvr>
  <mc:AlternateContent xmlns:mc="http://schemas.openxmlformats.org/markup-compatibility/2006" xmlns:p14="http://schemas.microsoft.com/office/powerpoint/2010/main">
    <mc:Choice Requires="p14">
      <p:transition spd="slow" p14:dur="2000" advTm="111429"/>
    </mc:Choice>
    <mc:Fallback xmlns="">
      <p:transition spd="slow" advTm="111429"/>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smtClean="0"/>
              <a:t>        </a:t>
            </a:r>
            <a:br>
              <a:rPr lang="es-CL" smtClean="0"/>
            </a:br>
            <a:r>
              <a:rPr lang="es-CL" smtClean="0"/>
              <a:t/>
            </a:r>
            <a:br>
              <a:rPr lang="es-CL" smtClean="0"/>
            </a:br>
            <a:r>
              <a:rPr lang="es-CL" smtClean="0"/>
              <a:t>           </a:t>
            </a:r>
            <a:endParaRPr lang="es-CL" dirty="0"/>
          </a:p>
        </p:txBody>
      </p:sp>
      <p:sp>
        <p:nvSpPr>
          <p:cNvPr id="8" name="7 CuadroTexto"/>
          <p:cNvSpPr txBox="1"/>
          <p:nvPr/>
        </p:nvSpPr>
        <p:spPr>
          <a:xfrm>
            <a:off x="827584" y="764704"/>
            <a:ext cx="7416824" cy="3384376"/>
          </a:xfrm>
          <a:prstGeom prst="rect">
            <a:avLst/>
          </a:prstGeom>
          <a:noFill/>
        </p:spPr>
        <p:txBody>
          <a:bodyPr wrap="square" rtlCol="0">
            <a:spAutoFit/>
          </a:bodyPr>
          <a:lstStyle/>
          <a:p>
            <a:r>
              <a:rPr lang="es-CL" dirty="0"/>
              <a:t> </a:t>
            </a:r>
            <a:r>
              <a:rPr lang="es-CL" dirty="0" smtClean="0"/>
              <a:t>     </a:t>
            </a:r>
            <a:r>
              <a:rPr lang="es-CL" sz="4400" dirty="0" smtClean="0"/>
              <a:t>TAREA DE FINALIZACION</a:t>
            </a:r>
          </a:p>
          <a:p>
            <a:pPr algn="just"/>
            <a:endParaRPr lang="es-CL" dirty="0"/>
          </a:p>
          <a:p>
            <a:pPr algn="just"/>
            <a:r>
              <a:rPr lang="es-CL" dirty="0" smtClean="0"/>
              <a:t>1._  Planifica un Programa de Alimentación  </a:t>
            </a:r>
            <a:r>
              <a:rPr lang="es-CL" dirty="0"/>
              <a:t>P</a:t>
            </a:r>
            <a:r>
              <a:rPr lang="es-CL" dirty="0" smtClean="0"/>
              <a:t>ersonal   considerando :</a:t>
            </a:r>
          </a:p>
          <a:p>
            <a:pPr algn="just"/>
            <a:r>
              <a:rPr lang="es-CL" dirty="0" smtClean="0"/>
              <a:t> </a:t>
            </a:r>
            <a:r>
              <a:rPr lang="es-CL" dirty="0" smtClean="0"/>
              <a:t>tu </a:t>
            </a:r>
            <a:r>
              <a:rPr lang="es-CL" dirty="0" smtClean="0"/>
              <a:t>edad y el Nivel de Actividad Física que realizas</a:t>
            </a:r>
            <a:endParaRPr lang="es-CL" dirty="0" smtClean="0"/>
          </a:p>
          <a:p>
            <a:pPr algn="just"/>
            <a:r>
              <a:rPr lang="es-CL" dirty="0" smtClean="0"/>
              <a:t>2._ En la guía encontraras una tabla con  los alimentos mas </a:t>
            </a:r>
            <a:r>
              <a:rPr lang="es-CL" dirty="0" smtClean="0"/>
              <a:t>comune</a:t>
            </a:r>
            <a:r>
              <a:rPr lang="es-CL" dirty="0"/>
              <a:t>s</a:t>
            </a:r>
            <a:endParaRPr lang="es-CL" dirty="0" smtClean="0"/>
          </a:p>
          <a:p>
            <a:pPr algn="just"/>
            <a:r>
              <a:rPr lang="es-CL" dirty="0" smtClean="0"/>
              <a:t>y </a:t>
            </a:r>
            <a:r>
              <a:rPr lang="es-CL" dirty="0" smtClean="0"/>
              <a:t>su equivalencia en calorías por cada 100 gramos </a:t>
            </a:r>
            <a:r>
              <a:rPr lang="es-CL" dirty="0" smtClean="0"/>
              <a:t>consumidos.</a:t>
            </a:r>
          </a:p>
          <a:p>
            <a:pPr algn="just"/>
            <a:r>
              <a:rPr lang="es-CL" dirty="0" smtClean="0"/>
              <a:t>También hay un cuadro  que </a:t>
            </a:r>
            <a:r>
              <a:rPr lang="es-CL" dirty="0"/>
              <a:t> </a:t>
            </a:r>
            <a:r>
              <a:rPr lang="es-CL" dirty="0" smtClean="0"/>
              <a:t>especi</a:t>
            </a:r>
            <a:r>
              <a:rPr lang="es-CL" dirty="0" smtClean="0"/>
              <a:t>fica la cantidad de calorías diarias                que debes ingerir de acuerdo a tu edad y nivel de  actividad física</a:t>
            </a:r>
          </a:p>
          <a:p>
            <a:pPr algn="just"/>
            <a:r>
              <a:rPr lang="es-CL" dirty="0" smtClean="0"/>
              <a:t>3.-Ademas  hay un enlace a un video que te reforzara algunos aspectos respecto a la  alimentación Saludable.</a:t>
            </a:r>
            <a:endParaRPr lang="es-CL" dirty="0"/>
          </a:p>
        </p:txBody>
      </p:sp>
    </p:spTree>
    <p:extLst>
      <p:ext uri="{BB962C8B-B14F-4D97-AF65-F5344CB8AC3E}">
        <p14:creationId xmlns:p14="http://schemas.microsoft.com/office/powerpoint/2010/main" val="233075937"/>
      </p:ext>
    </p:extLst>
  </p:cSld>
  <p:clrMapOvr>
    <a:masterClrMapping/>
  </p:clrMapOvr>
  <mc:AlternateContent xmlns:mc="http://schemas.openxmlformats.org/markup-compatibility/2006" xmlns:p14="http://schemas.microsoft.com/office/powerpoint/2010/main">
    <mc:Choice Requires="p14">
      <p:transition spd="slow" p14:dur="2000" advTm="3717"/>
    </mc:Choice>
    <mc:Fallback xmlns="">
      <p:transition spd="slow" advTm="3717"/>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Ángulos">
  <a:themeElements>
    <a:clrScheme name="Ángulo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Ángulo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Ángulo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724</TotalTime>
  <Words>237</Words>
  <Application>Microsoft Office PowerPoint</Application>
  <PresentationFormat>Presentación en pantalla (4:3)</PresentationFormat>
  <Paragraphs>42</Paragraphs>
  <Slides>9</Slides>
  <Notes>1</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Ángulos</vt:lpstr>
      <vt:lpstr>ALIMENTACION SALUDABLE</vt:lpstr>
      <vt:lpstr>LA ENERGIA</vt:lpstr>
      <vt:lpstr>LOS NUTRIENTES </vt:lpstr>
      <vt:lpstr>LOS HABITOS ALIMENTICIOS</vt:lpstr>
      <vt:lpstr>LA ALIMENTACION SALUDABLE</vt:lpstr>
      <vt:lpstr>TIPOS DE ALIMENTOS</vt:lpstr>
      <vt:lpstr>Presentación de PowerPoint</vt:lpstr>
      <vt:lpstr>PIRAMIDE ALIMENTARIA</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ALIMENTACION SALUDABLE</dc:title>
  <dc:creator>Usuario</dc:creator>
  <cp:lastModifiedBy>Usuario</cp:lastModifiedBy>
  <cp:revision>29</cp:revision>
  <dcterms:created xsi:type="dcterms:W3CDTF">2020-05-02T14:55:41Z</dcterms:created>
  <dcterms:modified xsi:type="dcterms:W3CDTF">2020-05-05T23:44:34Z</dcterms:modified>
</cp:coreProperties>
</file>