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93" autoAdjust="0"/>
  </p:normalViewPr>
  <p:slideViewPr>
    <p:cSldViewPr>
      <p:cViewPr varScale="1">
        <p:scale>
          <a:sx n="60" d="100"/>
          <a:sy n="60" d="100"/>
        </p:scale>
        <p:origin x="-165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B4728F30-0A18-4225-9140-8CD438CEB08C}" type="datetimeFigureOut">
              <a:rPr lang="es-CL" smtClean="0"/>
              <a:t>04-05-2020</a:t>
            </a:fld>
            <a:endParaRPr lang="es-CL"/>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s-CL"/>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94CCC4E5-F7B1-44F5-BC35-277842C68D47}" type="slidenum">
              <a:rPr lang="es-CL" smtClean="0"/>
              <a:t>‹Nº›</a:t>
            </a:fld>
            <a:endParaRPr lang="es-CL"/>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4728F30-0A18-4225-9140-8CD438CEB08C}" type="datetimeFigureOut">
              <a:rPr lang="es-CL" smtClean="0"/>
              <a:t>04-05-2020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4CCC4E5-F7B1-44F5-BC35-277842C68D47}"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4728F30-0A18-4225-9140-8CD438CEB08C}" type="datetimeFigureOut">
              <a:rPr lang="es-CL" smtClean="0"/>
              <a:t>04-05-2020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4CCC4E5-F7B1-44F5-BC35-277842C68D47}"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4728F30-0A18-4225-9140-8CD438CEB08C}" type="datetimeFigureOut">
              <a:rPr lang="es-CL" smtClean="0"/>
              <a:t>04-05-2020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4CCC4E5-F7B1-44F5-BC35-277842C68D47}"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4728F30-0A18-4225-9140-8CD438CEB08C}" type="datetimeFigureOut">
              <a:rPr lang="es-CL" smtClean="0"/>
              <a:t>04-05-2020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4CCC4E5-F7B1-44F5-BC35-277842C68D47}"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B4728F30-0A18-4225-9140-8CD438CEB08C}" type="datetimeFigureOut">
              <a:rPr lang="es-CL" smtClean="0"/>
              <a:t>04-05-2020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4CCC4E5-F7B1-44F5-BC35-277842C68D47}" type="slidenum">
              <a:rPr lang="es-CL" smtClean="0"/>
              <a:t>‹Nº›</a:t>
            </a:fld>
            <a:endParaRPr lang="es-CL"/>
          </a:p>
        </p:txBody>
      </p:sp>
      <p:sp>
        <p:nvSpPr>
          <p:cNvPr id="9" name="Content Placeholder 8"/>
          <p:cNvSpPr>
            <a:spLocks noGrp="1"/>
          </p:cNvSpPr>
          <p:nvPr>
            <p:ph sz="quarter" idx="13"/>
          </p:nvPr>
        </p:nvSpPr>
        <p:spPr>
          <a:xfrm>
            <a:off x="841248" y="2039112"/>
            <a:ext cx="3657600" cy="39502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B4728F30-0A18-4225-9140-8CD438CEB08C}" type="datetimeFigureOut">
              <a:rPr lang="es-CL" smtClean="0"/>
              <a:t>04-05-2020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4CCC4E5-F7B1-44F5-BC35-277842C68D47}" type="slidenum">
              <a:rPr lang="es-CL" smtClean="0"/>
              <a:t>‹Nº›</a:t>
            </a:fld>
            <a:endParaRPr lang="es-CL"/>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4728F30-0A18-4225-9140-8CD438CEB08C}" type="datetimeFigureOut">
              <a:rPr lang="es-CL" smtClean="0"/>
              <a:t>04-05-2020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94CCC4E5-F7B1-44F5-BC35-277842C68D47}"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28F30-0A18-4225-9140-8CD438CEB08C}" type="datetimeFigureOut">
              <a:rPr lang="es-CL" smtClean="0"/>
              <a:t>04-05-2020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94CCC4E5-F7B1-44F5-BC35-277842C68D47}"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4728F30-0A18-4225-9140-8CD438CEB08C}" type="datetimeFigureOut">
              <a:rPr lang="es-CL" smtClean="0"/>
              <a:t>04-05-2020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4CCC4E5-F7B1-44F5-BC35-277842C68D47}"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4728F30-0A18-4225-9140-8CD438CEB08C}" type="datetimeFigureOut">
              <a:rPr lang="es-CL" smtClean="0"/>
              <a:t>04-05-2020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4CCC4E5-F7B1-44F5-BC35-277842C68D47}"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B4728F30-0A18-4225-9140-8CD438CEB08C}" type="datetimeFigureOut">
              <a:rPr lang="es-CL" smtClean="0"/>
              <a:t>04-05-2020</a:t>
            </a:fld>
            <a:endParaRPr lang="es-CL"/>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s-CL"/>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94CCC4E5-F7B1-44F5-BC35-277842C68D47}"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smtClean="0"/>
              <a:t>GUÍA DE ALIMENTACIÓN SALUDABLE</a:t>
            </a:r>
            <a:endParaRPr lang="es-CL" dirty="0"/>
          </a:p>
        </p:txBody>
      </p:sp>
      <p:sp>
        <p:nvSpPr>
          <p:cNvPr id="3" name="2 Subtítulo"/>
          <p:cNvSpPr>
            <a:spLocks noGrp="1"/>
          </p:cNvSpPr>
          <p:nvPr>
            <p:ph type="subTitle" idx="1"/>
          </p:nvPr>
        </p:nvSpPr>
        <p:spPr/>
        <p:txBody>
          <a:bodyPr>
            <a:normAutofit fontScale="47500" lnSpcReduction="20000"/>
          </a:bodyPr>
          <a:lstStyle/>
          <a:p>
            <a:r>
              <a:rPr lang="es-CL" dirty="0" smtClean="0"/>
              <a:t>OBJETIVO</a:t>
            </a:r>
          </a:p>
          <a:p>
            <a:r>
              <a:rPr lang="es-CL" dirty="0" smtClean="0"/>
              <a:t>Conocen y Aplican principios básicos de alimentación saludable a través del diseño de un plan de alimentación personal</a:t>
            </a:r>
          </a:p>
          <a:p>
            <a:endParaRPr lang="es-CL" dirty="0"/>
          </a:p>
          <a:p>
            <a:r>
              <a:rPr lang="es-CL" dirty="0" smtClean="0"/>
              <a:t> Departamento de Educación Física</a:t>
            </a:r>
          </a:p>
          <a:p>
            <a:r>
              <a:rPr lang="es-CL" dirty="0" smtClean="0"/>
              <a:t>y Deportes </a:t>
            </a:r>
          </a:p>
          <a:p>
            <a:r>
              <a:rPr lang="es-CL" dirty="0" smtClean="0"/>
              <a:t>Liceo Andrés Bello</a:t>
            </a:r>
            <a:endParaRPr lang="es-CL" dirty="0"/>
          </a:p>
        </p:txBody>
      </p:sp>
      <p:pic>
        <p:nvPicPr>
          <p:cNvPr id="1026" name="Picture 2" descr="Curso de Alimentación Saludable ~ 5a parte (última)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5"/>
            <a:ext cx="6984776" cy="172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511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LA ALIMENTACIÓN</a:t>
            </a:r>
            <a:endParaRPr lang="es-CL" dirty="0"/>
          </a:p>
        </p:txBody>
      </p:sp>
      <p:sp>
        <p:nvSpPr>
          <p:cNvPr id="3" name="2 Marcador de contenido"/>
          <p:cNvSpPr>
            <a:spLocks noGrp="1"/>
          </p:cNvSpPr>
          <p:nvPr>
            <p:ph idx="1"/>
          </p:nvPr>
        </p:nvSpPr>
        <p:spPr/>
        <p:txBody>
          <a:bodyPr>
            <a:normAutofit/>
          </a:bodyPr>
          <a:lstStyle/>
          <a:p>
            <a:pPr marL="0" indent="0">
              <a:buNone/>
            </a:pPr>
            <a:r>
              <a:rPr lang="es-CL" sz="2400" dirty="0"/>
              <a:t>  Durante el crecimiento, los cambios físicos y orgánicos, requieren de un aporte extra de nutrientes para recuperar los tejidos perdidos y hacer frente, sin problemas, a las demandas que necesita nuestro cuerpo. Si se aporta menos del que se necesita, puede conllevar a problemas y retrasos en el crecimiento, y si es al contrario aportamos más de lo que se necesita, podemos tener problemas de obesidad, y por lo tanto también problemas en el crecimiento del organismo.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5445217"/>
            <a:ext cx="9144000" cy="1512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359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36912"/>
            <a:ext cx="8229600" cy="504056"/>
          </a:xfrm>
        </p:spPr>
        <p:txBody>
          <a:bodyPr/>
          <a:lstStyle/>
          <a:p>
            <a:r>
              <a:rPr lang="es-CL" dirty="0" smtClean="0"/>
              <a:t>APORTE EQUILIBRADO</a:t>
            </a:r>
            <a:endParaRPr lang="es-CL" dirty="0"/>
          </a:p>
        </p:txBody>
      </p:sp>
      <p:sp>
        <p:nvSpPr>
          <p:cNvPr id="3" name="2 Marcador de contenido"/>
          <p:cNvSpPr>
            <a:spLocks noGrp="1"/>
          </p:cNvSpPr>
          <p:nvPr>
            <p:ph idx="1"/>
          </p:nvPr>
        </p:nvSpPr>
        <p:spPr>
          <a:xfrm>
            <a:off x="457200" y="3284984"/>
            <a:ext cx="8229600" cy="3168352"/>
          </a:xfrm>
        </p:spPr>
        <p:txBody>
          <a:bodyPr>
            <a:normAutofit/>
          </a:bodyPr>
          <a:lstStyle/>
          <a:p>
            <a:pPr marL="0" indent="0">
              <a:buNone/>
            </a:pPr>
            <a:endParaRPr lang="es-CL" sz="2400" dirty="0" smtClean="0"/>
          </a:p>
          <a:p>
            <a:pPr marL="0" indent="0">
              <a:buNone/>
            </a:pPr>
            <a:r>
              <a:rPr lang="es-CL" sz="2400" dirty="0"/>
              <a:t> Cuando hablamos de aporte equilibrado, nos referimos al consumo de una gama de alimentos como verduras, carnes, pescados, legumbres, frutas, leche (derivados), pan, aceite, etc. Además, sería importante una </a:t>
            </a:r>
            <a:r>
              <a:rPr lang="es-CL" dirty="0" smtClean="0"/>
              <a:t>ingesta</a:t>
            </a:r>
            <a:r>
              <a:rPr lang="es-CL" sz="2400" dirty="0" smtClean="0"/>
              <a:t> </a:t>
            </a:r>
            <a:r>
              <a:rPr lang="es-CL" sz="2400" dirty="0"/>
              <a:t>adecuada de alimentos según la edad, el gasto energético, las condiciones climatológicas, etc.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315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1280" y="116633"/>
            <a:ext cx="8041440" cy="936104"/>
          </a:xfrm>
        </p:spPr>
        <p:txBody>
          <a:bodyPr>
            <a:normAutofit fontScale="90000"/>
          </a:bodyPr>
          <a:lstStyle/>
          <a:p>
            <a:r>
              <a:rPr lang="es-CL" dirty="0" smtClean="0"/>
              <a:t>COMPOSICIÓN DE LOS ALIMENTOS</a:t>
            </a:r>
            <a:endParaRPr lang="es-CL" dirty="0"/>
          </a:p>
        </p:txBody>
      </p:sp>
      <p:sp>
        <p:nvSpPr>
          <p:cNvPr id="3" name="2 Marcador de contenido"/>
          <p:cNvSpPr>
            <a:spLocks noGrp="1"/>
          </p:cNvSpPr>
          <p:nvPr>
            <p:ph idx="1"/>
          </p:nvPr>
        </p:nvSpPr>
        <p:spPr>
          <a:xfrm>
            <a:off x="457200" y="1196752"/>
            <a:ext cx="8229600" cy="4176464"/>
          </a:xfrm>
        </p:spPr>
        <p:txBody>
          <a:bodyPr>
            <a:normAutofit fontScale="85000" lnSpcReduction="20000"/>
          </a:bodyPr>
          <a:lstStyle/>
          <a:p>
            <a:r>
              <a:rPr lang="es-CL" dirty="0"/>
              <a:t> Todos los alimentos contienen una serie de nutrientes que debemos de conocer y saber.</a:t>
            </a:r>
          </a:p>
          <a:p>
            <a:r>
              <a:rPr lang="es-CL" b="1" dirty="0"/>
              <a:t>Las proteínas</a:t>
            </a:r>
            <a:r>
              <a:rPr lang="es-CL" dirty="0"/>
              <a:t>: son unos de los elementos más importantes de nuestra alimentación, ya que son las barreras del organismo, y son componentes fundamentales de las células. Lo podemos encontrar en los huevos, carnes, leche y legumbres.</a:t>
            </a:r>
          </a:p>
          <a:p>
            <a:r>
              <a:rPr lang="es-CL" b="1" dirty="0"/>
              <a:t>Las grasas:</a:t>
            </a:r>
            <a:r>
              <a:rPr lang="es-CL" dirty="0"/>
              <a:t> son muy necesarias en nuestro organismo e incluso vitales, pero en exceso perjudican gravemente la salud, ya que dificultan el paso de la hemoglobina por los diferentes conductos. Se encuentran en los cereales, pan, aceites, carnes.</a:t>
            </a:r>
          </a:p>
          <a:p>
            <a:r>
              <a:rPr lang="es-CL" b="1" dirty="0"/>
              <a:t>Los azúcares</a:t>
            </a:r>
            <a:r>
              <a:rPr lang="es-CL" dirty="0"/>
              <a:t>: también sirve de combustión para nuestro organismo, la energía que se produce es vital, para el correcto funcionamiento de nuestro cuerpo. Los azúcares los podemos encontrar sobre todo en los dulces y en las frutas.</a:t>
            </a:r>
          </a:p>
          <a:p>
            <a:r>
              <a:rPr lang="es-CL"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97152"/>
            <a:ext cx="813690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186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648072"/>
          </a:xfrm>
        </p:spPr>
        <p:txBody>
          <a:bodyPr>
            <a:normAutofit fontScale="90000"/>
          </a:bodyPr>
          <a:lstStyle/>
          <a:p>
            <a:r>
              <a:rPr lang="es-CL" dirty="0" smtClean="0"/>
              <a:t>LA ALIMENTACIÓN EN ETAPA ESCOLAR</a:t>
            </a:r>
            <a:endParaRPr lang="es-CL" dirty="0"/>
          </a:p>
        </p:txBody>
      </p:sp>
      <p:sp>
        <p:nvSpPr>
          <p:cNvPr id="3" name="2 Marcador de contenido"/>
          <p:cNvSpPr>
            <a:spLocks noGrp="1"/>
          </p:cNvSpPr>
          <p:nvPr>
            <p:ph idx="1"/>
          </p:nvPr>
        </p:nvSpPr>
        <p:spPr>
          <a:xfrm>
            <a:off x="457200" y="836712"/>
            <a:ext cx="8229600" cy="4968551"/>
          </a:xfrm>
        </p:spPr>
        <p:txBody>
          <a:bodyPr>
            <a:normAutofit fontScale="55000" lnSpcReduction="20000"/>
          </a:bodyPr>
          <a:lstStyle/>
          <a:p>
            <a:pPr marL="0" indent="0">
              <a:buNone/>
            </a:pPr>
            <a:r>
              <a:rPr lang="es-CL" dirty="0" smtClean="0"/>
              <a:t>.</a:t>
            </a:r>
          </a:p>
          <a:p>
            <a:r>
              <a:rPr lang="es-CL" sz="3400" dirty="0"/>
              <a:t>    Es recomendable hacer de </a:t>
            </a:r>
            <a:r>
              <a:rPr lang="es-CL" sz="3400" b="1" dirty="0"/>
              <a:t>tres a cinco comidas</a:t>
            </a:r>
            <a:r>
              <a:rPr lang="es-CL" sz="3400" dirty="0"/>
              <a:t> diarias, y hacer fuertes sobre todo el desayuno y la comida. Ya que así conseguiremos más aporte continuado y equitativo de los </a:t>
            </a:r>
            <a:r>
              <a:rPr lang="es-CL" sz="3400" dirty="0" smtClean="0"/>
              <a:t>alimentos</a:t>
            </a:r>
            <a:r>
              <a:rPr lang="es-CL" sz="3400" dirty="0"/>
              <a:t>.</a:t>
            </a:r>
            <a:endParaRPr lang="es-CL" sz="3400" dirty="0"/>
          </a:p>
          <a:p>
            <a:r>
              <a:rPr lang="es-CL" sz="3400" dirty="0"/>
              <a:t>    Debemos de beber al menos dos litros diarios de </a:t>
            </a:r>
            <a:r>
              <a:rPr lang="es-CL" sz="3400" b="1" dirty="0"/>
              <a:t>agua</a:t>
            </a:r>
            <a:r>
              <a:rPr lang="es-CL" sz="3400" dirty="0"/>
              <a:t>, e incrementarlo en fechas calurosas como verano y primavera. Además con el ejercicio físico la pérdida de agua es importante. No es recomendable beber a grandes tragos sino cortos y continuados</a:t>
            </a:r>
            <a:r>
              <a:rPr lang="es-CL" sz="3400" dirty="0" smtClean="0"/>
              <a:t>.</a:t>
            </a:r>
            <a:endParaRPr lang="es-CL" sz="3400" dirty="0"/>
          </a:p>
          <a:p>
            <a:r>
              <a:rPr lang="es-CL" sz="3400" b="1" dirty="0"/>
              <a:t>    Podemos comer de todo pero</a:t>
            </a:r>
            <a:r>
              <a:rPr lang="es-CL" sz="3400" dirty="0"/>
              <a:t> sin abusar de aquellos productos que nos perjudican en exceso. </a:t>
            </a:r>
            <a:r>
              <a:rPr lang="es-CL" sz="3400" dirty="0" smtClean="0"/>
              <a:t>  </a:t>
            </a:r>
            <a:r>
              <a:rPr lang="es-CL" sz="3400" dirty="0"/>
              <a:t>las golosinas, </a:t>
            </a:r>
            <a:r>
              <a:rPr lang="es-CL" sz="3400" dirty="0" smtClean="0"/>
              <a:t> </a:t>
            </a:r>
            <a:r>
              <a:rPr lang="es-CL" sz="3400" dirty="0"/>
              <a:t>debemos de intentar sustituirla por otros alimentos más beneficiosos como frutas. Además estos alimentos no recomendables perjudican seriamente </a:t>
            </a:r>
            <a:r>
              <a:rPr lang="es-CL" sz="3400" dirty="0" smtClean="0"/>
              <a:t>la salud bucal</a:t>
            </a:r>
            <a:r>
              <a:rPr lang="es-CL" sz="3400" dirty="0" smtClean="0"/>
              <a:t>.</a:t>
            </a:r>
            <a:endParaRPr lang="es-CL" sz="3400" dirty="0"/>
          </a:p>
          <a:p>
            <a:r>
              <a:rPr lang="es-CL" sz="3400" dirty="0"/>
              <a:t>    Tomar </a:t>
            </a:r>
            <a:r>
              <a:rPr lang="es-CL" sz="3400" b="1" dirty="0"/>
              <a:t>cada día fruta</a:t>
            </a:r>
            <a:r>
              <a:rPr lang="es-CL" sz="3400" dirty="0"/>
              <a:t> al menos dos piezas, una de ellas un cítrico, y hortalizas verduras o ensalada. Además, tomar legumbres dos o tres veces a la semana. Sin duda, este es el mejor combustible que podemos encontrar.</a:t>
            </a:r>
          </a:p>
          <a:p>
            <a:r>
              <a:rPr lang="es-CL" sz="3400" dirty="0"/>
              <a:t>    Consumir diariamente tres raciones de </a:t>
            </a:r>
            <a:r>
              <a:rPr lang="es-CL" sz="3400" b="1" dirty="0"/>
              <a:t>productos lácteos</a:t>
            </a:r>
            <a:r>
              <a:rPr lang="es-CL" sz="3400" dirty="0"/>
              <a:t>. Independientemente de si son yogures, leche, queso, mantequilla. Todos ellos tienen el suficiente calcio, para nuestra dieta diaria.</a:t>
            </a:r>
          </a:p>
          <a:p>
            <a:r>
              <a:rPr lang="es-CL" sz="3400" b="1" dirty="0"/>
              <a:t> </a:t>
            </a:r>
            <a:endParaRPr lang="es-CL" sz="3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312" y="5517232"/>
            <a:ext cx="5400675" cy="134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984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59432"/>
            <a:ext cx="8229600" cy="459432"/>
          </a:xfrm>
        </p:spPr>
        <p:txBody>
          <a:bodyPr>
            <a:normAutofit fontScale="90000"/>
          </a:bodyPr>
          <a:lstStyle/>
          <a:p>
            <a:endParaRPr lang="es-CL" dirty="0"/>
          </a:p>
        </p:txBody>
      </p:sp>
      <p:sp>
        <p:nvSpPr>
          <p:cNvPr id="3" name="2 Marcador de contenido"/>
          <p:cNvSpPr>
            <a:spLocks noGrp="1"/>
          </p:cNvSpPr>
          <p:nvPr>
            <p:ph idx="1"/>
          </p:nvPr>
        </p:nvSpPr>
        <p:spPr>
          <a:xfrm>
            <a:off x="457200" y="332656"/>
            <a:ext cx="8229600" cy="5793507"/>
          </a:xfrm>
        </p:spPr>
        <p:txBody>
          <a:bodyPr>
            <a:normAutofit fontScale="92500" lnSpcReduction="10000"/>
          </a:bodyPr>
          <a:lstStyle/>
          <a:p>
            <a:r>
              <a:rPr lang="es-CL" b="1" dirty="0" smtClean="0"/>
              <a:t>   La grasa animal</a:t>
            </a:r>
            <a:r>
              <a:rPr lang="es-CL" dirty="0" smtClean="0"/>
              <a:t> debe ser mínima en nuestra dieta (carnes y preparaciones que tengan muchas grasas, como los embutidos), sin dejar el uso proporcionado de grasas vegetales como el aceite de oliva. Comer carnes con poca grasa, como te ternera, conejo, pollo.</a:t>
            </a:r>
          </a:p>
          <a:p>
            <a:r>
              <a:rPr lang="es-CL" dirty="0" smtClean="0"/>
              <a:t>    Debemos de tomar </a:t>
            </a:r>
            <a:r>
              <a:rPr lang="es-CL" b="1" dirty="0" smtClean="0"/>
              <a:t>pescado tres veces a la semana</a:t>
            </a:r>
            <a:r>
              <a:rPr lang="es-CL" dirty="0" smtClean="0"/>
              <a:t>, como mínimo y además debe de predominar sobre la carne</a:t>
            </a:r>
            <a:r>
              <a:rPr lang="es-CL" dirty="0" smtClean="0"/>
              <a:t>.</a:t>
            </a:r>
            <a:endParaRPr lang="es-CL" dirty="0" smtClean="0"/>
          </a:p>
          <a:p>
            <a:r>
              <a:rPr lang="es-CL" b="1" dirty="0" smtClean="0"/>
              <a:t>    Los dulces</a:t>
            </a:r>
            <a:r>
              <a:rPr lang="es-CL" dirty="0" smtClean="0"/>
              <a:t> que se tomen, no sean como sustitución de otros alimentos, una fruta de postre o una merienda a base de leche o zumos, sería muy recomendable. Las frutas ácidas como el kiwi, la mandarina y las naranjas, tienen un gran aporte nutricional, ya que desprenden ríos de vitamina C.</a:t>
            </a:r>
          </a:p>
          <a:p>
            <a:r>
              <a:rPr lang="es-CL" dirty="0" smtClean="0"/>
              <a:t>    La comida más importante del día es el </a:t>
            </a:r>
            <a:r>
              <a:rPr lang="es-CL" b="1" dirty="0" smtClean="0"/>
              <a:t>desayuno</a:t>
            </a:r>
            <a:r>
              <a:rPr lang="es-CL" dirty="0" smtClean="0"/>
              <a:t>, por lo tanto tenemos que tomar suficientes aportes de calorías como: cereales, pan, galletas, miel, aceite de oliva, proteínas y calcio, leche, yogur, azúcar, queso, vitaminas, fruta o zumo de frutas y bizcochos caseros.</a:t>
            </a:r>
          </a:p>
          <a:p>
            <a:r>
              <a:rPr lang="es-CL" dirty="0" smtClean="0"/>
              <a:t>   </a:t>
            </a:r>
          </a:p>
          <a:p>
            <a:endParaRPr lang="es-C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733256"/>
            <a:ext cx="5184576"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775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ACTIVIDAD DE FINALIZACIÓN </a:t>
            </a:r>
            <a:endParaRPr lang="es-CL" dirty="0"/>
          </a:p>
        </p:txBody>
      </p:sp>
      <p:sp>
        <p:nvSpPr>
          <p:cNvPr id="3" name="2 Marcador de contenido"/>
          <p:cNvSpPr>
            <a:spLocks noGrp="1"/>
          </p:cNvSpPr>
          <p:nvPr>
            <p:ph idx="1"/>
          </p:nvPr>
        </p:nvSpPr>
        <p:spPr/>
        <p:txBody>
          <a:bodyPr>
            <a:normAutofit/>
          </a:bodyPr>
          <a:lstStyle/>
          <a:p>
            <a:r>
              <a:rPr lang="es-CL" sz="2400" dirty="0" smtClean="0"/>
              <a:t>DISEÑA UN PLAN DIARIO  DE ALIMENTACIÓN</a:t>
            </a:r>
          </a:p>
          <a:p>
            <a:r>
              <a:rPr lang="es-CL" sz="2400" dirty="0" smtClean="0"/>
              <a:t>COSIDERANDO EL MARCO TEÓRICO EXPUESTO</a:t>
            </a:r>
          </a:p>
          <a:p>
            <a:r>
              <a:rPr lang="es-CL" sz="2400" dirty="0" smtClean="0"/>
              <a:t>LA CANTIDAD DE CALORIAS DIARIAS QUE DEBES INGERIR DE ACUERDO A TU:</a:t>
            </a:r>
          </a:p>
          <a:p>
            <a:r>
              <a:rPr lang="es-CL" sz="2400" dirty="0" smtClean="0"/>
              <a:t> EDAD , GÉNERO Y NIVEL DE ACTIVIDAD FÍSICA</a:t>
            </a:r>
          </a:p>
          <a:p>
            <a:r>
              <a:rPr lang="es-CL" sz="2400" dirty="0" smtClean="0"/>
              <a:t>AL FINAL DE LA GUÍA ENCONTRARAS DOS TABLAS QUE TE AYUDARAN EN EL DISEÑO</a:t>
            </a:r>
          </a:p>
          <a:p>
            <a:r>
              <a:rPr lang="es-CL" sz="2400" dirty="0" smtClean="0"/>
              <a:t>DUDAS O CONSULTAS AL CORREO </a:t>
            </a:r>
            <a:r>
              <a:rPr lang="es-CL" sz="1200" dirty="0" smtClean="0"/>
              <a:t>: infantecarlos6223@gmail.com</a:t>
            </a:r>
            <a:endParaRPr lang="es-CL" sz="2400" dirty="0"/>
          </a:p>
        </p:txBody>
      </p:sp>
    </p:spTree>
    <p:extLst>
      <p:ext uri="{BB962C8B-B14F-4D97-AF65-F5344CB8AC3E}">
        <p14:creationId xmlns:p14="http://schemas.microsoft.com/office/powerpoint/2010/main" val="3401444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CL" dirty="0" smtClean="0"/>
              <a:t>GRACIAS¡¡¡¡¡</a:t>
            </a:r>
            <a:endParaRPr lang="es-CL" dirty="0"/>
          </a:p>
        </p:txBody>
      </p:sp>
      <p:sp>
        <p:nvSpPr>
          <p:cNvPr id="5" name="4 Subtítulo"/>
          <p:cNvSpPr>
            <a:spLocks noGrp="1"/>
          </p:cNvSpPr>
          <p:nvPr>
            <p:ph type="subTitle" idx="1"/>
          </p:nvPr>
        </p:nvSpPr>
        <p:spPr/>
        <p:txBody>
          <a:bodyPr>
            <a:normAutofit/>
          </a:bodyPr>
          <a:lstStyle/>
          <a:p>
            <a:r>
              <a:rPr lang="es-CL" sz="4400" dirty="0" smtClean="0"/>
              <a:t>SALUDOS</a:t>
            </a:r>
            <a:endParaRPr lang="es-CL" sz="4400" dirty="0"/>
          </a:p>
        </p:txBody>
      </p:sp>
    </p:spTree>
    <p:extLst>
      <p:ext uri="{BB962C8B-B14F-4D97-AF65-F5344CB8AC3E}">
        <p14:creationId xmlns:p14="http://schemas.microsoft.com/office/powerpoint/2010/main" val="42119498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TM01790492[[fn=Cuaderno de dibujo]]</Template>
  <TotalTime>127</TotalTime>
  <Words>107</Words>
  <Application>Microsoft Office PowerPoint</Application>
  <PresentationFormat>Presentación en pantalla (4:3)</PresentationFormat>
  <Paragraphs>40</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Sketchbook</vt:lpstr>
      <vt:lpstr>GUÍA DE ALIMENTACIÓN SALUDABLE</vt:lpstr>
      <vt:lpstr>LA ALIMENTACIÓN</vt:lpstr>
      <vt:lpstr>APORTE EQUILIBRADO</vt:lpstr>
      <vt:lpstr>COMPOSICIÓN DE LOS ALIMENTOS</vt:lpstr>
      <vt:lpstr>LA ALIMENTACIÓN EN ETAPA ESCOLAR</vt:lpstr>
      <vt:lpstr>Presentación de PowerPoint</vt:lpstr>
      <vt:lpstr>ACTIVIDAD DE FINALIZACIÓN </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DE ALIMENTACIÓN SALUDABLE</dc:title>
  <dc:creator>Usuario</dc:creator>
  <cp:lastModifiedBy>Usuario</cp:lastModifiedBy>
  <cp:revision>11</cp:revision>
  <dcterms:created xsi:type="dcterms:W3CDTF">2020-05-04T21:32:21Z</dcterms:created>
  <dcterms:modified xsi:type="dcterms:W3CDTF">2020-05-05T00:24:33Z</dcterms:modified>
</cp:coreProperties>
</file>