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8" r:id="rId2"/>
    <p:sldId id="300" r:id="rId3"/>
    <p:sldId id="302" r:id="rId4"/>
    <p:sldId id="304" r:id="rId5"/>
    <p:sldId id="305" r:id="rId6"/>
    <p:sldId id="306" r:id="rId7"/>
    <p:sldId id="301" r:id="rId8"/>
    <p:sldId id="309" r:id="rId9"/>
    <p:sldId id="310" r:id="rId10"/>
    <p:sldId id="308" r:id="rId11"/>
    <p:sldId id="311" r:id="rId12"/>
    <p:sldId id="307" r:id="rId13"/>
    <p:sldId id="313" r:id="rId14"/>
    <p:sldId id="312" r:id="rId15"/>
    <p:sldId id="314" r:id="rId16"/>
    <p:sldId id="315" r:id="rId17"/>
    <p:sldId id="316" r:id="rId18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D12B14E2-FD44-4133-B4AF-F799765DEE4B}">
          <p14:sldIdLst>
            <p14:sldId id="258"/>
            <p14:sldId id="300"/>
            <p14:sldId id="302"/>
            <p14:sldId id="304"/>
            <p14:sldId id="305"/>
            <p14:sldId id="306"/>
            <p14:sldId id="301"/>
            <p14:sldId id="309"/>
            <p14:sldId id="310"/>
            <p14:sldId id="308"/>
            <p14:sldId id="311"/>
            <p14:sldId id="307"/>
            <p14:sldId id="313"/>
            <p14:sldId id="312"/>
            <p14:sldId id="314"/>
            <p14:sldId id="315"/>
            <p14:sldId id="316"/>
          </p14:sldIdLst>
        </p14:section>
        <p14:section name="Sección sin título" id="{52BF8D90-4DAA-43AF-8323-E2A3A6027DF4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FA4"/>
    <a:srgbClr val="81CF00"/>
    <a:srgbClr val="FF18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DCB29A-2680-49FD-B37F-B2EF0661FB92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</dgm:pt>
    <dgm:pt modelId="{8288C198-22DC-4412-99FB-5C98EA8B338C}">
      <dgm:prSet phldrT="[Texto]"/>
      <dgm:spPr>
        <a:xfrm rot="10800000">
          <a:off x="2297429" y="785784"/>
          <a:ext cx="6080760" cy="3063240"/>
        </a:xfrm>
        <a:prstGeom prst="homePlate">
          <a:avLst/>
        </a:prstGeom>
        <a:solidFill>
          <a:srgbClr val="005FA4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s-CL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¿Yo en la historia?</a:t>
          </a:r>
        </a:p>
      </dgm:t>
    </dgm:pt>
    <dgm:pt modelId="{D675D322-D123-4050-9D2D-96DDC848BA5D}" type="parTrans" cxnId="{D49216AB-73A5-4EFC-9D42-9CA64D81B383}">
      <dgm:prSet/>
      <dgm:spPr/>
      <dgm:t>
        <a:bodyPr/>
        <a:lstStyle/>
        <a:p>
          <a:endParaRPr lang="es-CL"/>
        </a:p>
      </dgm:t>
    </dgm:pt>
    <dgm:pt modelId="{5E7154C3-9359-4305-ACC3-4C9112A58D9F}" type="sibTrans" cxnId="{D49216AB-73A5-4EFC-9D42-9CA64D81B383}">
      <dgm:prSet/>
      <dgm:spPr/>
      <dgm:t>
        <a:bodyPr/>
        <a:lstStyle/>
        <a:p>
          <a:endParaRPr lang="es-CL"/>
        </a:p>
      </dgm:t>
    </dgm:pt>
    <dgm:pt modelId="{CFF0DE95-6F1F-4515-A172-B0A47F9FFF04}" type="pres">
      <dgm:prSet presAssocID="{4BDCB29A-2680-49FD-B37F-B2EF0661FB92}" presName="linearFlow" presStyleCnt="0">
        <dgm:presLayoutVars>
          <dgm:dir/>
          <dgm:resizeHandles val="exact"/>
        </dgm:presLayoutVars>
      </dgm:prSet>
      <dgm:spPr/>
    </dgm:pt>
    <dgm:pt modelId="{8E312D16-8280-4BCC-A04E-3737E49858B2}" type="pres">
      <dgm:prSet presAssocID="{8288C198-22DC-4412-99FB-5C98EA8B338C}" presName="composite" presStyleCnt="0"/>
      <dgm:spPr/>
    </dgm:pt>
    <dgm:pt modelId="{73DF5B4F-0B04-4496-9731-DDFB9198443A}" type="pres">
      <dgm:prSet presAssocID="{8288C198-22DC-4412-99FB-5C98EA8B338C}" presName="imgShp" presStyleLbl="fgImgPlace1" presStyleIdx="0" presStyleCnt="1" custLinFactNeighborX="-2706" custLinFactNeighborY="-22779"/>
      <dgm:spPr>
        <a:xfrm>
          <a:off x="682918" y="770988"/>
          <a:ext cx="3063240" cy="3063240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</dgm:pt>
    <dgm:pt modelId="{82950CDF-FB91-4815-A4CF-F90A31C5ED2D}" type="pres">
      <dgm:prSet presAssocID="{8288C198-22DC-4412-99FB-5C98EA8B338C}" presName="txShp" presStyleLbl="node1" presStyleIdx="0" presStyleCnt="1" custLinFactNeighborY="-2229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49216AB-73A5-4EFC-9D42-9CA64D81B383}" srcId="{4BDCB29A-2680-49FD-B37F-B2EF0661FB92}" destId="{8288C198-22DC-4412-99FB-5C98EA8B338C}" srcOrd="0" destOrd="0" parTransId="{D675D322-D123-4050-9D2D-96DDC848BA5D}" sibTransId="{5E7154C3-9359-4305-ACC3-4C9112A58D9F}"/>
    <dgm:cxn modelId="{C678309B-BCE5-40CE-8E60-2C03D109B1B8}" type="presOf" srcId="{8288C198-22DC-4412-99FB-5C98EA8B338C}" destId="{82950CDF-FB91-4815-A4CF-F90A31C5ED2D}" srcOrd="0" destOrd="0" presId="urn:microsoft.com/office/officeart/2005/8/layout/vList3#1"/>
    <dgm:cxn modelId="{1F3BA991-2A1A-4A49-B0C4-A0C5900CD7D9}" type="presOf" srcId="{4BDCB29A-2680-49FD-B37F-B2EF0661FB92}" destId="{CFF0DE95-6F1F-4515-A172-B0A47F9FFF04}" srcOrd="0" destOrd="0" presId="urn:microsoft.com/office/officeart/2005/8/layout/vList3#1"/>
    <dgm:cxn modelId="{1C5CC091-7AC9-42EC-8F01-AAA4B8947FF8}" type="presParOf" srcId="{CFF0DE95-6F1F-4515-A172-B0A47F9FFF04}" destId="{8E312D16-8280-4BCC-A04E-3737E49858B2}" srcOrd="0" destOrd="0" presId="urn:microsoft.com/office/officeart/2005/8/layout/vList3#1"/>
    <dgm:cxn modelId="{4B239D1D-1E28-4D7D-880E-3F83F1557F70}" type="presParOf" srcId="{8E312D16-8280-4BCC-A04E-3737E49858B2}" destId="{73DF5B4F-0B04-4496-9731-DDFB9198443A}" srcOrd="0" destOrd="0" presId="urn:microsoft.com/office/officeart/2005/8/layout/vList3#1"/>
    <dgm:cxn modelId="{FD6F670F-9A77-4E6D-A172-37197FC1992F}" type="presParOf" srcId="{8E312D16-8280-4BCC-A04E-3737E49858B2}" destId="{82950CDF-FB91-4815-A4CF-F90A31C5ED2D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950CDF-FB91-4815-A4CF-F90A31C5ED2D}">
      <dsp:nvSpPr>
        <dsp:cNvPr id="0" name=""/>
        <dsp:cNvSpPr/>
      </dsp:nvSpPr>
      <dsp:spPr>
        <a:xfrm rot="10800000">
          <a:off x="2297429" y="785784"/>
          <a:ext cx="6080760" cy="3063240"/>
        </a:xfrm>
        <a:prstGeom prst="homePlate">
          <a:avLst/>
        </a:prstGeom>
        <a:solidFill>
          <a:srgbClr val="005FA4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0804" tIns="247650" rIns="46228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6500" kern="12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¿Yo en la historia?</a:t>
          </a:r>
        </a:p>
      </dsp:txBody>
      <dsp:txXfrm rot="10800000">
        <a:off x="3063239" y="785784"/>
        <a:ext cx="5314950" cy="3063240"/>
      </dsp:txXfrm>
    </dsp:sp>
    <dsp:sp modelId="{73DF5B4F-0B04-4496-9731-DDFB9198443A}">
      <dsp:nvSpPr>
        <dsp:cNvPr id="0" name=""/>
        <dsp:cNvSpPr/>
      </dsp:nvSpPr>
      <dsp:spPr>
        <a:xfrm>
          <a:off x="682918" y="770988"/>
          <a:ext cx="3063240" cy="3063240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3FBDFA-A3BA-434B-8600-E274D7C15433}" type="datetimeFigureOut">
              <a:rPr lang="es-CL" smtClean="0"/>
              <a:pPr/>
              <a:t>06-05-2020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B38DA0-FE28-4FDD-B213-97BCC7346F5B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81643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FF5E593F-7E91-4A21-AF32-001870212F96}" type="datetimeFigureOut">
              <a:rPr lang="es-CL" smtClean="0"/>
              <a:pPr/>
              <a:t>06-05-2020</a:t>
            </a:fld>
            <a:endParaRPr lang="es-CL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s-CL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D2D2D60-DCC0-4ADE-A94F-2D628DDE277A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E593F-7E91-4A21-AF32-001870212F96}" type="datetimeFigureOut">
              <a:rPr lang="es-CL" smtClean="0"/>
              <a:pPr/>
              <a:t>06-05-2020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D2D60-DCC0-4ADE-A94F-2D628DDE277A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FF5E593F-7E91-4A21-AF32-001870212F96}" type="datetimeFigureOut">
              <a:rPr lang="es-CL" smtClean="0"/>
              <a:pPr/>
              <a:t>06-05-2020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s-CL"/>
          </a:p>
        </p:txBody>
      </p:sp>
      <p:sp>
        <p:nvSpPr>
          <p:cNvPr id="7" name="6 Rectángulo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CD2D2D60-DCC0-4ADE-A94F-2D628DDE277A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E593F-7E91-4A21-AF32-001870212F96}" type="datetimeFigureOut">
              <a:rPr lang="es-CL" smtClean="0"/>
              <a:pPr/>
              <a:t>06-05-2020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D2D2D60-DCC0-4ADE-A94F-2D628DDE277A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7" name="6 Rectángulo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E593F-7E91-4A21-AF32-001870212F96}" type="datetimeFigureOut">
              <a:rPr lang="es-CL" smtClean="0"/>
              <a:pPr/>
              <a:t>06-05-2020</a:t>
            </a:fld>
            <a:endParaRPr lang="es-CL"/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CD2D2D60-DCC0-4ADE-A94F-2D628DDE277A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14" name="13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C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FF5E593F-7E91-4A21-AF32-001870212F96}" type="datetimeFigureOut">
              <a:rPr lang="es-CL" smtClean="0"/>
              <a:pPr/>
              <a:t>06-05-2020</a:t>
            </a:fld>
            <a:endParaRPr lang="es-CL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CD2D2D60-DCC0-4ADE-A94F-2D628DDE277A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12" name="11 Marcador de pie de página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s-C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FF5E593F-7E91-4A21-AF32-001870212F96}" type="datetimeFigureOut">
              <a:rPr lang="es-CL" smtClean="0"/>
              <a:pPr/>
              <a:t>06-05-2020</a:t>
            </a:fld>
            <a:endParaRPr lang="es-CL"/>
          </a:p>
        </p:txBody>
      </p:sp>
      <p:sp>
        <p:nvSpPr>
          <p:cNvPr id="12" name="11 Marcador de número de diapositiva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CD2D2D60-DCC0-4ADE-A94F-2D628DDE277A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14" name="13 Marcador de pie de página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s-CL"/>
          </a:p>
        </p:txBody>
      </p:sp>
      <p:sp>
        <p:nvSpPr>
          <p:cNvPr id="16" name="15 Marcador de texto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5" name="14 Marcador de texto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E593F-7E91-4A21-AF32-001870212F96}" type="datetimeFigureOut">
              <a:rPr lang="es-CL" smtClean="0"/>
              <a:pPr/>
              <a:t>06-05-2020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D2D2D60-DCC0-4ADE-A94F-2D628DDE277A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E593F-7E91-4A21-AF32-001870212F96}" type="datetimeFigureOut">
              <a:rPr lang="es-CL" smtClean="0"/>
              <a:pPr/>
              <a:t>06-05-2020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D2D2D60-DCC0-4ADE-A94F-2D628DDE277A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E593F-7E91-4A21-AF32-001870212F96}" type="datetimeFigureOut">
              <a:rPr lang="es-CL" smtClean="0"/>
              <a:pPr/>
              <a:t>06-05-2020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D2D2D60-DCC0-4ADE-A94F-2D628DDE277A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Rectángulo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1" name="10 Rectángulo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FF5E593F-7E91-4A21-AF32-001870212F96}" type="datetimeFigureOut">
              <a:rPr lang="es-CL" smtClean="0"/>
              <a:pPr/>
              <a:t>06-05-2020</a:t>
            </a:fld>
            <a:endParaRPr lang="es-CL"/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CD2D2D60-DCC0-4ADE-A94F-2D628DDE277A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14" name="13 Marcador de pie de página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F5E593F-7E91-4A21-AF32-001870212F96}" type="datetimeFigureOut">
              <a:rPr lang="es-CL" smtClean="0"/>
              <a:pPr/>
              <a:t>06-05-2020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s-CL"/>
          </a:p>
        </p:txBody>
      </p:sp>
      <p:sp>
        <p:nvSpPr>
          <p:cNvPr id="7" name="6 Rectángulo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CD2D2D60-DCC0-4ADE-A94F-2D628DDE277A}" type="slidenum">
              <a:rPr lang="es-CL" smtClean="0"/>
              <a:pPr/>
              <a:t>‹Nº›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71406" y="5634054"/>
            <a:ext cx="9001156" cy="1081094"/>
          </a:xfrm>
          <a:prstGeom prst="rect">
            <a:avLst/>
          </a:prstGeom>
          <a:solidFill>
            <a:srgbClr val="005FA4"/>
          </a:solidFill>
          <a:ln>
            <a:solidFill>
              <a:srgbClr val="005F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3154170610"/>
              </p:ext>
            </p:extLst>
          </p:nvPr>
        </p:nvGraphicFramePr>
        <p:xfrm>
          <a:off x="0" y="785818"/>
          <a:ext cx="9144000" cy="6000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6 Rectángulo"/>
          <p:cNvSpPr/>
          <p:nvPr/>
        </p:nvSpPr>
        <p:spPr>
          <a:xfrm>
            <a:off x="1403648" y="160924"/>
            <a:ext cx="7509540" cy="1249788"/>
          </a:xfrm>
          <a:prstGeom prst="rect">
            <a:avLst/>
          </a:prstGeom>
          <a:solidFill>
            <a:schemeClr val="bg1"/>
          </a:solidFill>
          <a:ln>
            <a:solidFill>
              <a:srgbClr val="81C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sz="1600" b="1" dirty="0">
                <a:solidFill>
                  <a:srgbClr val="005FA4"/>
                </a:solidFill>
              </a:rPr>
              <a:t>Unidad </a:t>
            </a:r>
            <a:r>
              <a:rPr lang="es-CL" sz="1600" b="1" dirty="0" smtClean="0">
                <a:solidFill>
                  <a:srgbClr val="005FA4"/>
                </a:solidFill>
              </a:rPr>
              <a:t>1</a:t>
            </a:r>
            <a:r>
              <a:rPr lang="es-CL" sz="1600" b="1" dirty="0">
                <a:solidFill>
                  <a:srgbClr val="005FA4"/>
                </a:solidFill>
              </a:rPr>
              <a:t>,</a:t>
            </a:r>
            <a:r>
              <a:rPr lang="es-CL" sz="1600" b="1" dirty="0" smtClean="0">
                <a:solidFill>
                  <a:srgbClr val="005FA4"/>
                </a:solidFill>
              </a:rPr>
              <a:t> </a:t>
            </a:r>
            <a:r>
              <a:rPr lang="es-CL" sz="1600" b="1" dirty="0">
                <a:solidFill>
                  <a:srgbClr val="005FA4"/>
                </a:solidFill>
              </a:rPr>
              <a:t>Presente y conocimiento histórico: la historia reciente </a:t>
            </a:r>
            <a:r>
              <a:rPr lang="es-CL" sz="1600" b="1" dirty="0" smtClean="0">
                <a:solidFill>
                  <a:srgbClr val="005FA4"/>
                </a:solidFill>
              </a:rPr>
              <a:t>y sus </a:t>
            </a:r>
            <a:r>
              <a:rPr lang="es-CL" sz="1600" b="1" dirty="0">
                <a:solidFill>
                  <a:srgbClr val="005FA4"/>
                </a:solidFill>
              </a:rPr>
              <a:t>principales procesos</a:t>
            </a:r>
            <a:endParaRPr lang="es-CL" sz="1600" b="1" dirty="0" smtClean="0">
              <a:solidFill>
                <a:srgbClr val="005FA4"/>
              </a:solidFill>
            </a:endParaRPr>
          </a:p>
          <a:p>
            <a:r>
              <a:rPr lang="es-CL" sz="1600" b="1" dirty="0" smtClean="0">
                <a:solidFill>
                  <a:srgbClr val="005FA4"/>
                </a:solidFill>
              </a:rPr>
              <a:t>Curso: </a:t>
            </a:r>
            <a:r>
              <a:rPr lang="es-CL" sz="1600" b="1" dirty="0" err="1" smtClean="0">
                <a:solidFill>
                  <a:srgbClr val="005FA4"/>
                </a:solidFill>
              </a:rPr>
              <a:t>III°</a:t>
            </a:r>
            <a:r>
              <a:rPr lang="es-CL" sz="1600" b="1" dirty="0" smtClean="0">
                <a:solidFill>
                  <a:srgbClr val="005FA4"/>
                </a:solidFill>
              </a:rPr>
              <a:t> Medio, Electivo, Comprensión histórica del presente.</a:t>
            </a:r>
          </a:p>
          <a:p>
            <a:r>
              <a:rPr lang="es-CL" sz="1600" b="1" dirty="0" smtClean="0">
                <a:solidFill>
                  <a:srgbClr val="005FA4"/>
                </a:solidFill>
              </a:rPr>
              <a:t>Profesora: Patricia Antonieta Galleguillos Corona.</a:t>
            </a:r>
          </a:p>
          <a:p>
            <a:r>
              <a:rPr lang="es-CL" sz="1600" b="1" dirty="0" smtClean="0">
                <a:solidFill>
                  <a:srgbClr val="005FA4"/>
                </a:solidFill>
              </a:rPr>
              <a:t>Mail: profesora.galleguilloscorona@gmail.com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71406" y="5714309"/>
            <a:ext cx="88582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1600" b="1" dirty="0" smtClean="0">
                <a:solidFill>
                  <a:schemeClr val="bg1"/>
                </a:solidFill>
              </a:rPr>
              <a:t>Objetivo</a:t>
            </a:r>
            <a:r>
              <a:rPr lang="es-CL" sz="1600" b="1" dirty="0">
                <a:solidFill>
                  <a:schemeClr val="bg1"/>
                </a:solidFill>
              </a:rPr>
              <a:t>: Analizar diversas perspectivas historiográficas sobre procesos de la historia reciente, considerando la </a:t>
            </a:r>
            <a:r>
              <a:rPr lang="es-CL" sz="1600" b="1" dirty="0" smtClean="0">
                <a:solidFill>
                  <a:schemeClr val="bg1"/>
                </a:solidFill>
              </a:rPr>
              <a:t>importancia del </a:t>
            </a:r>
            <a:r>
              <a:rPr lang="es-CL" sz="1600" b="1" dirty="0">
                <a:solidFill>
                  <a:schemeClr val="bg1"/>
                </a:solidFill>
              </a:rPr>
              <a:t>conocimiento histórico en la sociedad y el protagonismo de individuos y grupos en cuanto sujetos históricos.</a:t>
            </a:r>
          </a:p>
          <a:p>
            <a:r>
              <a:rPr lang="es-CL" dirty="0"/>
              <a:t>	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71406" y="71414"/>
            <a:ext cx="9001156" cy="5429288"/>
          </a:xfrm>
          <a:prstGeom prst="rect">
            <a:avLst/>
          </a:prstGeom>
          <a:noFill/>
          <a:ln>
            <a:solidFill>
              <a:srgbClr val="005F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4282" y="160924"/>
            <a:ext cx="914479" cy="12497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Fuente 2: 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"/>
          </p:nvPr>
        </p:nvSpPr>
        <p:spPr>
          <a:xfrm>
            <a:off x="107504" y="1556792"/>
            <a:ext cx="8928992" cy="5112568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es-CL" sz="3000" dirty="0" smtClean="0"/>
              <a:t>El </a:t>
            </a:r>
            <a:r>
              <a:rPr lang="es-CL" sz="3000" dirty="0"/>
              <a:t>fuerte predominio de temas y problemas vinculados a </a:t>
            </a:r>
            <a:r>
              <a:rPr lang="es-CL" sz="3000" dirty="0" smtClean="0"/>
              <a:t>procesos sociales </a:t>
            </a:r>
            <a:r>
              <a:rPr lang="es-CL" sz="3000" dirty="0"/>
              <a:t>considerados traumáticos: guerras, masacres, genocidios, dictaduras, </a:t>
            </a:r>
            <a:r>
              <a:rPr lang="es-CL" sz="3000" dirty="0" smtClean="0"/>
              <a:t>crisis sociales </a:t>
            </a:r>
            <a:r>
              <a:rPr lang="es-CL" sz="3000" dirty="0"/>
              <a:t>y otras situaciones extremas que amenazan el mantenimiento del lazo social </a:t>
            </a:r>
            <a:r>
              <a:rPr lang="es-CL" sz="3000" dirty="0" smtClean="0"/>
              <a:t>y que </a:t>
            </a:r>
            <a:r>
              <a:rPr lang="es-CL" sz="3000" dirty="0"/>
              <a:t>son vividos por sus contemporáneos como momentos de profundas rupturas </a:t>
            </a:r>
            <a:r>
              <a:rPr lang="es-CL" sz="3000" dirty="0" smtClean="0"/>
              <a:t>y discontinuidades</a:t>
            </a:r>
            <a:r>
              <a:rPr lang="es-CL" sz="3000" dirty="0"/>
              <a:t>, tanto en el plano de la experiencia individual como colectiva. Si en </a:t>
            </a:r>
            <a:r>
              <a:rPr lang="es-CL" sz="3000" dirty="0" smtClean="0"/>
              <a:t>la práctica </a:t>
            </a:r>
            <a:r>
              <a:rPr lang="es-CL" sz="3000" dirty="0"/>
              <a:t>profesional el predominio de estos temas es un fenómeno recurrente, lo </a:t>
            </a:r>
            <a:r>
              <a:rPr lang="es-CL" sz="3000" dirty="0" smtClean="0"/>
              <a:t>cierto es </a:t>
            </a:r>
            <a:r>
              <a:rPr lang="es-CL" sz="3000" dirty="0"/>
              <a:t>que no existen razones de orden epistemológico o metodológico para que la </a:t>
            </a:r>
            <a:r>
              <a:rPr lang="es-CL" sz="3000" dirty="0" smtClean="0"/>
              <a:t>historia reciente </a:t>
            </a:r>
            <a:r>
              <a:rPr lang="es-CL" sz="3000" dirty="0"/>
              <a:t>deba quedar circunscripta a eventos de ese tipo.</a:t>
            </a:r>
          </a:p>
          <a:p>
            <a:pPr marL="0" indent="0" algn="just">
              <a:buNone/>
            </a:pPr>
            <a:r>
              <a:rPr lang="es-CL" sz="3000" dirty="0"/>
              <a:t>Finalmente, y en estrecha vinculación con lo anterior, parece evidente que </a:t>
            </a:r>
            <a:r>
              <a:rPr lang="es-CL" sz="3000" dirty="0" smtClean="0"/>
              <a:t>otro elemento </a:t>
            </a:r>
            <a:r>
              <a:rPr lang="es-CL" sz="3000" dirty="0"/>
              <a:t>que sin duda interviene en el establecimiento de lo que es </a:t>
            </a:r>
            <a:r>
              <a:rPr lang="es-CL" sz="3000" dirty="0" smtClean="0"/>
              <a:t>considerado “pasado </a:t>
            </a:r>
            <a:r>
              <a:rPr lang="es-CL" sz="3000" dirty="0"/>
              <a:t>cercano” es la apreciación de los propios actores vivos, quienes </a:t>
            </a:r>
            <a:r>
              <a:rPr lang="es-CL" sz="3000" dirty="0" smtClean="0"/>
              <a:t>reconocen como </a:t>
            </a:r>
            <a:r>
              <a:rPr lang="es-CL" sz="3000" dirty="0"/>
              <a:t>“historia reciente” determinados procesos enmarcados en un lapso temporal </a:t>
            </a:r>
            <a:r>
              <a:rPr lang="es-CL" sz="3000" dirty="0" smtClean="0"/>
              <a:t>que no </a:t>
            </a:r>
            <a:r>
              <a:rPr lang="es-CL" sz="3000" dirty="0"/>
              <a:t>siempre, y no necesariamente, guardan una relación de contigüidad progresiva con </a:t>
            </a:r>
            <a:r>
              <a:rPr lang="es-CL" sz="3000" dirty="0" smtClean="0"/>
              <a:t>el presente</a:t>
            </a:r>
            <a:r>
              <a:rPr lang="es-CL" sz="3000" dirty="0"/>
              <a:t>, pero que, en definitiva, para esos actores adquieren algún sentido </a:t>
            </a:r>
            <a:r>
              <a:rPr lang="es-CL" dirty="0"/>
              <a:t>en </a:t>
            </a:r>
            <a:r>
              <a:rPr lang="es-CL" dirty="0" smtClean="0"/>
              <a:t>relación con </a:t>
            </a:r>
            <a:r>
              <a:rPr lang="es-CL" dirty="0"/>
              <a:t>el tiempo actual y eso es lo que justifica el vínculo establecido.</a:t>
            </a:r>
          </a:p>
        </p:txBody>
      </p:sp>
    </p:spTree>
    <p:extLst>
      <p:ext uri="{BB962C8B-B14F-4D97-AF65-F5344CB8AC3E}">
        <p14:creationId xmlns:p14="http://schemas.microsoft.com/office/powerpoint/2010/main" val="3570900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Fuente 2: 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"/>
          </p:nvPr>
        </p:nvSpPr>
        <p:spPr>
          <a:xfrm>
            <a:off x="107504" y="1556792"/>
            <a:ext cx="5184576" cy="511256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CL" sz="2100" dirty="0"/>
              <a:t>En suma, tal vez la especificidad de esta historia no se defina exclusivamente </a:t>
            </a:r>
            <a:r>
              <a:rPr lang="es-CL" sz="2100" dirty="0" smtClean="0"/>
              <a:t>según reglas </a:t>
            </a:r>
            <a:r>
              <a:rPr lang="es-CL" sz="2100" dirty="0"/>
              <a:t>o consideraciones temporales, epistemológicas o metodológicas, </a:t>
            </a:r>
            <a:r>
              <a:rPr lang="es-CL" sz="2100" u="sng" dirty="0" smtClean="0"/>
              <a:t>sino fundamentalmente </a:t>
            </a:r>
            <a:r>
              <a:rPr lang="es-CL" sz="2100" u="sng" dirty="0"/>
              <a:t>a partir de cuestiones siempre subjetivas y cambiantes </a:t>
            </a:r>
            <a:r>
              <a:rPr lang="es-CL" sz="2100" u="sng" dirty="0" smtClean="0"/>
              <a:t>que interpelan </a:t>
            </a:r>
            <a:r>
              <a:rPr lang="es-CL" sz="2100" u="sng" dirty="0"/>
              <a:t>a las sociedades contemporáneas y que trasforman los hechos y procesos </a:t>
            </a:r>
            <a:r>
              <a:rPr lang="es-CL" sz="2100" u="sng" dirty="0" smtClean="0"/>
              <a:t>del pasado </a:t>
            </a:r>
            <a:r>
              <a:rPr lang="es-CL" sz="2100" u="sng" dirty="0"/>
              <a:t>cercano en problemas del presente</a:t>
            </a:r>
            <a:r>
              <a:rPr lang="es-CL" sz="2100" dirty="0"/>
              <a:t>. En ese caso, tal vez haya que aceptar que </a:t>
            </a:r>
            <a:r>
              <a:rPr lang="es-CL" sz="2100" dirty="0" smtClean="0"/>
              <a:t>la historia </a:t>
            </a:r>
            <a:r>
              <a:rPr lang="es-CL" sz="2100" dirty="0"/>
              <a:t>reciente, en tanto disciplina, posee este núcleo de indeterminación como </a:t>
            </a:r>
            <a:r>
              <a:rPr lang="es-CL" sz="2100" dirty="0" smtClean="0"/>
              <a:t>rasgo propio </a:t>
            </a:r>
            <a:r>
              <a:rPr lang="es-CL" sz="2100" dirty="0"/>
              <a:t>y constitutivo</a:t>
            </a:r>
            <a:r>
              <a:rPr lang="es-CL" sz="2000" dirty="0"/>
              <a:t>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2080" y="1772816"/>
            <a:ext cx="3387737" cy="4265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485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Fuente 3: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"/>
          </p:nvPr>
        </p:nvSpPr>
        <p:spPr>
          <a:xfrm>
            <a:off x="27112" y="1556792"/>
            <a:ext cx="9116888" cy="5184576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s-CL" sz="1800" i="1" dirty="0" smtClean="0">
                <a:solidFill>
                  <a:schemeClr val="accent1"/>
                </a:solidFill>
              </a:rPr>
              <a:t>Fuente 3: </a:t>
            </a:r>
            <a:r>
              <a:rPr lang="es-CL" sz="1800" i="1" dirty="0" err="1" smtClean="0">
                <a:solidFill>
                  <a:schemeClr val="accent1"/>
                </a:solidFill>
              </a:rPr>
              <a:t>Francois</a:t>
            </a:r>
            <a:r>
              <a:rPr lang="es-CL" sz="1800" i="1" dirty="0" smtClean="0">
                <a:solidFill>
                  <a:schemeClr val="accent1"/>
                </a:solidFill>
              </a:rPr>
              <a:t> </a:t>
            </a:r>
            <a:r>
              <a:rPr lang="es-CL" sz="1800" i="1" dirty="0" err="1">
                <a:solidFill>
                  <a:schemeClr val="accent1"/>
                </a:solidFill>
              </a:rPr>
              <a:t>Bédarida</a:t>
            </a:r>
            <a:r>
              <a:rPr lang="es-CL" sz="1800" i="1" dirty="0">
                <a:solidFill>
                  <a:schemeClr val="accent1"/>
                </a:solidFill>
              </a:rPr>
              <a:t>, Cuadernos de Historia Contemporánea, número 20, </a:t>
            </a:r>
            <a:r>
              <a:rPr lang="es-CL" sz="1800" i="1" dirty="0" smtClean="0">
                <a:solidFill>
                  <a:schemeClr val="accent1"/>
                </a:solidFill>
              </a:rPr>
              <a:t>1998.https</a:t>
            </a:r>
            <a:r>
              <a:rPr lang="es-CL" sz="1800" i="1" dirty="0">
                <a:solidFill>
                  <a:schemeClr val="accent1"/>
                </a:solidFill>
              </a:rPr>
              <a:t>://</a:t>
            </a:r>
            <a:r>
              <a:rPr lang="es-CL" sz="1800" i="1" dirty="0" smtClean="0">
                <a:solidFill>
                  <a:schemeClr val="accent1"/>
                </a:solidFill>
              </a:rPr>
              <a:t>revistas.ucm.es/</a:t>
            </a:r>
            <a:r>
              <a:rPr lang="es-CL" sz="1800" i="1" dirty="0" err="1" smtClean="0">
                <a:solidFill>
                  <a:schemeClr val="accent1"/>
                </a:solidFill>
              </a:rPr>
              <a:t>index.php</a:t>
            </a:r>
            <a:r>
              <a:rPr lang="es-CL" sz="1800" i="1" dirty="0" smtClean="0">
                <a:solidFill>
                  <a:schemeClr val="accent1"/>
                </a:solidFill>
              </a:rPr>
              <a:t>/CHCO/</a:t>
            </a:r>
            <a:r>
              <a:rPr lang="es-CL" sz="1800" i="1" dirty="0" err="1" smtClean="0">
                <a:solidFill>
                  <a:schemeClr val="accent1"/>
                </a:solidFill>
              </a:rPr>
              <a:t>article</a:t>
            </a:r>
            <a:r>
              <a:rPr lang="es-CL" sz="1800" i="1" dirty="0" smtClean="0">
                <a:solidFill>
                  <a:schemeClr val="accent1"/>
                </a:solidFill>
              </a:rPr>
              <a:t>/</a:t>
            </a:r>
            <a:r>
              <a:rPr lang="es-CL" sz="1800" i="1" dirty="0" err="1" smtClean="0">
                <a:solidFill>
                  <a:schemeClr val="accent1"/>
                </a:solidFill>
              </a:rPr>
              <a:t>view</a:t>
            </a:r>
            <a:r>
              <a:rPr lang="es-CL" sz="1800" i="1" dirty="0" smtClean="0">
                <a:solidFill>
                  <a:schemeClr val="accent1"/>
                </a:solidFill>
              </a:rPr>
              <a:t>/CHCO9898110019A/7004</a:t>
            </a:r>
          </a:p>
          <a:p>
            <a:pPr marL="0" indent="0" algn="just">
              <a:buNone/>
            </a:pPr>
            <a:r>
              <a:rPr lang="es-CL" sz="2000" dirty="0"/>
              <a:t>En verdad, el término tradicional </a:t>
            </a:r>
            <a:r>
              <a:rPr lang="es-CL" sz="2000" dirty="0" smtClean="0"/>
              <a:t>(y </a:t>
            </a:r>
            <a:r>
              <a:rPr lang="es-CL" sz="2000" dirty="0"/>
              <a:t>bien </a:t>
            </a:r>
            <a:r>
              <a:rPr lang="es-CL" sz="2000" dirty="0" err="1" smtClean="0"/>
              <a:t>establecid</a:t>
            </a:r>
            <a:r>
              <a:rPr lang="es-CL" sz="2000" dirty="0" smtClean="0"/>
              <a:t>)era </a:t>
            </a:r>
            <a:r>
              <a:rPr lang="es-CL" sz="2000" dirty="0"/>
              <a:t>el de historia </a:t>
            </a:r>
            <a:r>
              <a:rPr lang="es-CL" sz="2000" dirty="0" smtClean="0"/>
              <a:t>contemporánea, ligado </a:t>
            </a:r>
            <a:r>
              <a:rPr lang="es-CL" sz="2000" dirty="0"/>
              <a:t>además a los programas de estudios en la enseñanza secundaria y superior. </a:t>
            </a:r>
            <a:r>
              <a:rPr lang="es-CL" sz="2000" dirty="0" smtClean="0"/>
              <a:t>Pero, justamente</a:t>
            </a:r>
            <a:r>
              <a:rPr lang="es-CL" sz="2000" dirty="0"/>
              <a:t>, haciendo comenzar la historia contemporánea mundial en la Revolución Francesa, en nombre de la ideología democrática y republicana y de la </a:t>
            </a:r>
            <a:r>
              <a:rPr lang="es-CL" sz="2000" dirty="0" smtClean="0"/>
              <a:t>identidad nacional</a:t>
            </a:r>
            <a:r>
              <a:rPr lang="es-CL" sz="2000" dirty="0"/>
              <a:t>, el término perdía progresivamente su sentido original a medida que </a:t>
            </a:r>
            <a:r>
              <a:rPr lang="es-CL" sz="2000" dirty="0" smtClean="0"/>
              <a:t>la duración </a:t>
            </a:r>
            <a:r>
              <a:rPr lang="es-CL" sz="2000" dirty="0"/>
              <a:t>de esta historia se alargaba y se separaba ya casi dos siglos de 1789. ¿</a:t>
            </a:r>
            <a:r>
              <a:rPr lang="es-CL" sz="2000" dirty="0" smtClean="0"/>
              <a:t>Cómo sostener</a:t>
            </a:r>
            <a:r>
              <a:rPr lang="es-CL" sz="2000" dirty="0"/>
              <a:t>, pues, que nosotros éramos los contemporáneos de </a:t>
            </a:r>
            <a:r>
              <a:rPr lang="es-CL" sz="2000" dirty="0" err="1"/>
              <a:t>Robespierre</a:t>
            </a:r>
            <a:r>
              <a:rPr lang="es-CL" sz="2000" dirty="0"/>
              <a:t> o </a:t>
            </a:r>
            <a:r>
              <a:rPr lang="es-CL" sz="2000" dirty="0" smtClean="0"/>
              <a:t>de Napoleón</a:t>
            </a:r>
            <a:r>
              <a:rPr lang="es-CL" sz="2000" dirty="0"/>
              <a:t>? De ahí la sustitución del término radicalmente ambiguo de </a:t>
            </a:r>
            <a:r>
              <a:rPr lang="es-CL" sz="2000" dirty="0" smtClean="0"/>
              <a:t>historia contemporánea </a:t>
            </a:r>
            <a:r>
              <a:rPr lang="es-CL" sz="2000" dirty="0"/>
              <a:t>por la expresión tiempo presente que se ha impuesto </a:t>
            </a:r>
            <a:r>
              <a:rPr lang="es-CL" sz="2000" dirty="0" smtClean="0"/>
              <a:t>e institucionalizado</a:t>
            </a:r>
            <a:r>
              <a:rPr lang="es-CL" sz="2000" dirty="0"/>
              <a:t>. Sin embargo, encontramos una cuestión de mayor calado: ¿</a:t>
            </a:r>
            <a:r>
              <a:rPr lang="es-CL" sz="2000" dirty="0" smtClean="0"/>
              <a:t>cómo definir </a:t>
            </a:r>
            <a:r>
              <a:rPr lang="es-CL" sz="2000" dirty="0"/>
              <a:t>el presente? ¿No constituye un espacio de tiempo minúsculo, un simple </a:t>
            </a:r>
            <a:r>
              <a:rPr lang="es-CL" sz="2000" dirty="0" smtClean="0"/>
              <a:t>espacio pasajero </a:t>
            </a:r>
            <a:r>
              <a:rPr lang="es-CL" sz="2000" dirty="0"/>
              <a:t>y fugitivo? Su característica, en efecto, es la de desaparecer en el </a:t>
            </a:r>
            <a:r>
              <a:rPr lang="es-CL" sz="2000" dirty="0" smtClean="0"/>
              <a:t>momento mismo </a:t>
            </a:r>
            <a:r>
              <a:rPr lang="es-CL" sz="2000" dirty="0"/>
              <a:t>en que comienza a existir. En sentido estricto, no se puede hacer historia </a:t>
            </a:r>
            <a:r>
              <a:rPr lang="es-CL" sz="2000" dirty="0" smtClean="0"/>
              <a:t>del presente</a:t>
            </a:r>
            <a:r>
              <a:rPr lang="es-CL" sz="2000" dirty="0"/>
              <a:t>, porque basta con hablar de ello para que se esté ya en el pasado. </a:t>
            </a:r>
          </a:p>
        </p:txBody>
      </p:sp>
    </p:spTree>
    <p:extLst>
      <p:ext uri="{BB962C8B-B14F-4D97-AF65-F5344CB8AC3E}">
        <p14:creationId xmlns:p14="http://schemas.microsoft.com/office/powerpoint/2010/main" val="1571150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Fuente 3: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"/>
          </p:nvPr>
        </p:nvSpPr>
        <p:spPr>
          <a:xfrm>
            <a:off x="0" y="1556792"/>
            <a:ext cx="9144000" cy="5301208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es-CL" dirty="0"/>
              <a:t>Es </a:t>
            </a:r>
            <a:r>
              <a:rPr lang="es-CL" dirty="0" smtClean="0"/>
              <a:t>obligado, pues</a:t>
            </a:r>
            <a:r>
              <a:rPr lang="es-CL" dirty="0"/>
              <a:t>, alargar este dato instantáneo del presente que se escurre bajo nuestra mirada </a:t>
            </a:r>
            <a:r>
              <a:rPr lang="es-CL" dirty="0" smtClean="0"/>
              <a:t>afín de </a:t>
            </a:r>
            <a:r>
              <a:rPr lang="es-CL" dirty="0"/>
              <a:t>darle sentido y contenido. El asunto revierte a la cuestión del tiempo en toda </a:t>
            </a:r>
            <a:r>
              <a:rPr lang="es-CL" dirty="0" smtClean="0"/>
              <a:t>su extensión</a:t>
            </a:r>
            <a:r>
              <a:rPr lang="es-CL" dirty="0"/>
              <a:t>, con su trilogía pasado, presente, futuro. Conocemos aquella </a:t>
            </a:r>
            <a:r>
              <a:rPr lang="es-CL" dirty="0" smtClean="0"/>
              <a:t>célebre interrogación </a:t>
            </a:r>
            <a:r>
              <a:rPr lang="es-CL" dirty="0"/>
              <a:t>de san Agustín en las Confesiones: Quid </a:t>
            </a:r>
            <a:r>
              <a:rPr lang="es-CL" dirty="0" err="1"/>
              <a:t>est</a:t>
            </a:r>
            <a:r>
              <a:rPr lang="es-CL" dirty="0"/>
              <a:t> </a:t>
            </a:r>
            <a:r>
              <a:rPr lang="es-CL" dirty="0" err="1"/>
              <a:t>tempus</a:t>
            </a:r>
            <a:r>
              <a:rPr lang="es-CL" dirty="0"/>
              <a:t>? [“¿qué es </a:t>
            </a:r>
            <a:r>
              <a:rPr lang="es-CL" dirty="0" smtClean="0"/>
              <a:t>el tiempo</a:t>
            </a:r>
            <a:r>
              <a:rPr lang="es-CL" dirty="0"/>
              <a:t>?”] Y el gran africano responde: «Si nadie me lo pregunta, lo sé, pero si me </a:t>
            </a:r>
            <a:r>
              <a:rPr lang="es-CL" dirty="0" smtClean="0"/>
              <a:t>lo preguntan </a:t>
            </a:r>
            <a:r>
              <a:rPr lang="es-CL" dirty="0"/>
              <a:t>y quiero explicarlo, no lo sé». A través de esta aproximación que echa </a:t>
            </a:r>
            <a:r>
              <a:rPr lang="es-CL" dirty="0" smtClean="0"/>
              <a:t>mano de </a:t>
            </a:r>
            <a:r>
              <a:rPr lang="es-CL" dirty="0"/>
              <a:t>la psicología, se viene a definir el presente, en una fórmula famosa, como el lugar </a:t>
            </a:r>
            <a:r>
              <a:rPr lang="es-CL" dirty="0" smtClean="0"/>
              <a:t>de una </a:t>
            </a:r>
            <a:r>
              <a:rPr lang="es-CL" dirty="0"/>
              <a:t>temporalidad extendida que contiene la memoria de las cosas pasadas y </a:t>
            </a:r>
            <a:r>
              <a:rPr lang="es-CL" dirty="0" smtClean="0"/>
              <a:t>la expectativa </a:t>
            </a:r>
            <a:r>
              <a:rPr lang="es-CL" dirty="0"/>
              <a:t>de las cosas por venir: «el presente del pasado es la memoria; el </a:t>
            </a:r>
            <a:r>
              <a:rPr lang="es-CL" dirty="0" smtClean="0"/>
              <a:t>presente del </a:t>
            </a:r>
            <a:r>
              <a:rPr lang="es-CL" dirty="0"/>
              <a:t>presente es la visión; el presente del futuro es la expectativa» […] Se </a:t>
            </a:r>
            <a:r>
              <a:rPr lang="es-CL" dirty="0" smtClean="0"/>
              <a:t>trata, verdaderamente</a:t>
            </a:r>
            <a:r>
              <a:rPr lang="es-CL" dirty="0"/>
              <a:t>, de un terreno movedizo, con periodizaciones más o menos </a:t>
            </a:r>
            <a:r>
              <a:rPr lang="es-CL" dirty="0" smtClean="0"/>
              <a:t>elásticas, con </a:t>
            </a:r>
            <a:r>
              <a:rPr lang="es-CL" dirty="0"/>
              <a:t>aproximaciones variables, con adquisiciones sucesivas. Un campo caracterizado </a:t>
            </a:r>
            <a:r>
              <a:rPr lang="es-CL" dirty="0" smtClean="0"/>
              <a:t>por el </a:t>
            </a:r>
            <a:r>
              <a:rPr lang="es-CL" dirty="0"/>
              <a:t>hecho de que existen testigos y una memoria viva de donde se desprende el </a:t>
            </a:r>
            <a:r>
              <a:rPr lang="es-CL" dirty="0" smtClean="0"/>
              <a:t>papel especifico </a:t>
            </a:r>
            <a:r>
              <a:rPr lang="es-CL" dirty="0"/>
              <a:t>de la historia oral […] No solamente una ciencia histórica del tiempo se </a:t>
            </a:r>
            <a:r>
              <a:rPr lang="es-CL" dirty="0" smtClean="0"/>
              <a:t>revela posible</a:t>
            </a:r>
            <a:r>
              <a:rPr lang="es-CL" dirty="0"/>
              <a:t>, sino que hay con ello lugar para responder a una “demanda social”.</a:t>
            </a:r>
          </a:p>
        </p:txBody>
      </p:sp>
    </p:spTree>
    <p:extLst>
      <p:ext uri="{BB962C8B-B14F-4D97-AF65-F5344CB8AC3E}">
        <p14:creationId xmlns:p14="http://schemas.microsoft.com/office/powerpoint/2010/main" val="24792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Fuente 3: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"/>
          </p:nvPr>
        </p:nvSpPr>
        <p:spPr>
          <a:xfrm>
            <a:off x="107504" y="1556792"/>
            <a:ext cx="8928992" cy="5184576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es-CL" dirty="0"/>
              <a:t> El deber </a:t>
            </a:r>
            <a:r>
              <a:rPr lang="es-CL" dirty="0" smtClean="0"/>
              <a:t>del historiador </a:t>
            </a:r>
            <a:r>
              <a:rPr lang="es-CL" dirty="0"/>
              <a:t>es no dejar esta interpretación del mundo contemporáneo a otros, bien </a:t>
            </a:r>
            <a:r>
              <a:rPr lang="es-CL" dirty="0" smtClean="0"/>
              <a:t>sean los </a:t>
            </a:r>
            <a:r>
              <a:rPr lang="es-CL" dirty="0"/>
              <a:t>medios o los periodistas (por no hablar de los propagandistas), o bien las </a:t>
            </a:r>
            <a:r>
              <a:rPr lang="es-CL" dirty="0" smtClean="0"/>
              <a:t>otras diversas </a:t>
            </a:r>
            <a:r>
              <a:rPr lang="es-CL" dirty="0"/>
              <a:t>ciencias sociales […] En realidad, la verdadera objeción a poner a la historia </a:t>
            </a:r>
            <a:r>
              <a:rPr lang="es-CL" dirty="0" smtClean="0"/>
              <a:t>del tiempo </a:t>
            </a:r>
            <a:r>
              <a:rPr lang="es-CL" dirty="0"/>
              <a:t>presente sería la de que debe analizar e interpretar un tiempo del cual no </a:t>
            </a:r>
            <a:r>
              <a:rPr lang="es-CL" dirty="0" smtClean="0"/>
              <a:t>conoce ni </a:t>
            </a:r>
            <a:r>
              <a:rPr lang="es-CL" dirty="0"/>
              <a:t>el resultado concreto ni el final. Henry </a:t>
            </a:r>
            <a:r>
              <a:rPr lang="es-CL" dirty="0" err="1"/>
              <a:t>Pirenne</a:t>
            </a:r>
            <a:r>
              <a:rPr lang="es-CL" dirty="0"/>
              <a:t> confesaba, por ejemplo, que en </a:t>
            </a:r>
            <a:r>
              <a:rPr lang="es-CL" dirty="0" smtClean="0"/>
              <a:t>su Historia </a:t>
            </a:r>
            <a:r>
              <a:rPr lang="es-CL" dirty="0"/>
              <a:t>de Bélgica, el volumen que le había dado más trabajo era el último que </a:t>
            </a:r>
            <a:r>
              <a:rPr lang="es-CL" dirty="0" smtClean="0"/>
              <a:t>trataba de </a:t>
            </a:r>
            <a:r>
              <a:rPr lang="es-CL" dirty="0"/>
              <a:t>la época contemporánea. En vista de que no debían tenerse en cuenta más </a:t>
            </a:r>
            <a:r>
              <a:rPr lang="es-CL" dirty="0" smtClean="0"/>
              <a:t>que aquellos </a:t>
            </a:r>
            <a:r>
              <a:rPr lang="es-CL" dirty="0"/>
              <a:t>hechos más importantes, es decir, los que habían acarreado </a:t>
            </a:r>
            <a:r>
              <a:rPr lang="es-CL" dirty="0" smtClean="0"/>
              <a:t>grandes consecuencias</a:t>
            </a:r>
            <a:r>
              <a:rPr lang="es-CL" dirty="0"/>
              <a:t>, ¿cómo determinar cuáles eran? ¿Cómo apreciar el impacto de </a:t>
            </a:r>
            <a:r>
              <a:rPr lang="es-CL" dirty="0" smtClean="0"/>
              <a:t>un acontecimiento </a:t>
            </a:r>
            <a:r>
              <a:rPr lang="es-CL" dirty="0"/>
              <a:t>si no se conoce su continuación? Pero, a pesar de todo, lo </a:t>
            </a:r>
            <a:r>
              <a:rPr lang="es-CL" dirty="0" smtClean="0"/>
              <a:t>inacabado está </a:t>
            </a:r>
            <a:r>
              <a:rPr lang="es-CL" dirty="0"/>
              <a:t>lejos de constituir un obstáculo absoluto, como muestra el acierto de </a:t>
            </a:r>
            <a:r>
              <a:rPr lang="es-CL" dirty="0" smtClean="0"/>
              <a:t>numerosas obras </a:t>
            </a:r>
            <a:r>
              <a:rPr lang="es-CL" dirty="0"/>
              <a:t>dedicadas a lo muy contemporáneo. Y además de todo esto, ¿es que el </a:t>
            </a:r>
            <a:r>
              <a:rPr lang="es-CL" dirty="0" smtClean="0"/>
              <a:t>historiador no </a:t>
            </a:r>
            <a:r>
              <a:rPr lang="es-CL" dirty="0"/>
              <a:t>sabe que las construcciones históricas, por documentadas y bien trabadas que </a:t>
            </a:r>
            <a:r>
              <a:rPr lang="es-CL" dirty="0" smtClean="0"/>
              <a:t>se encuentren</a:t>
            </a:r>
            <a:r>
              <a:rPr lang="es-CL" dirty="0"/>
              <a:t>, no son sino construcciones provisionales? Lo que, por el contrario, debe </a:t>
            </a:r>
            <a:r>
              <a:rPr lang="es-CL" dirty="0" smtClean="0"/>
              <a:t>ser afirmado </a:t>
            </a:r>
            <a:r>
              <a:rPr lang="es-CL" dirty="0"/>
              <a:t>como una exigencia absoluta para todo trabajo histórico, pero más </a:t>
            </a:r>
            <a:r>
              <a:rPr lang="es-CL" dirty="0" smtClean="0"/>
              <a:t>todavía cuando </a:t>
            </a:r>
            <a:r>
              <a:rPr lang="es-CL" dirty="0"/>
              <a:t>se trata del tiempo presente, porque en él la amenaza es más directa, es </a:t>
            </a:r>
            <a:r>
              <a:rPr lang="es-CL" dirty="0" smtClean="0"/>
              <a:t>la independencia </a:t>
            </a:r>
            <a:r>
              <a:rPr lang="es-CL" dirty="0"/>
              <a:t>científica del historiador. La libertad es la condición sine qua non de </a:t>
            </a:r>
            <a:r>
              <a:rPr lang="es-CL" dirty="0" smtClean="0"/>
              <a:t>la validez </a:t>
            </a:r>
            <a:r>
              <a:rPr lang="es-CL" dirty="0"/>
              <a:t>de la obra en historia.</a:t>
            </a:r>
          </a:p>
        </p:txBody>
      </p:sp>
    </p:spTree>
    <p:extLst>
      <p:ext uri="{BB962C8B-B14F-4D97-AF65-F5344CB8AC3E}">
        <p14:creationId xmlns:p14="http://schemas.microsoft.com/office/powerpoint/2010/main" val="3561729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9248" y="188640"/>
            <a:ext cx="8597208" cy="990600"/>
          </a:xfrm>
        </p:spPr>
        <p:txBody>
          <a:bodyPr>
            <a:noAutofit/>
          </a:bodyPr>
          <a:lstStyle/>
          <a:p>
            <a:r>
              <a:rPr lang="es-CL" sz="3200" dirty="0" smtClean="0"/>
              <a:t>Actividad clase: Con lo que acabamos de leer, responde en tu cuaderno la siguiente tabla:</a:t>
            </a:r>
            <a:endParaRPr lang="es-CL" sz="3200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12" y="1600200"/>
            <a:ext cx="8864776" cy="4775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59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Actividad formativa: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"/>
          </p:nvPr>
        </p:nvSpPr>
        <p:spPr>
          <a:xfrm>
            <a:off x="79248" y="1628800"/>
            <a:ext cx="8957248" cy="230425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CL" sz="2000" dirty="0"/>
              <a:t>Deberás realizar una línea de tiempo de tu vida que se entrelace con hechos ocurridos en la historia reciente de Chile o del mundo. Para eso deberás investigar hechos ocurridos desde tu nacimiento en adelante, y seleccionar los que te parezcan mejores. Puedes consultarle a un adulto también, para que te ayude a pensar, y de paso también proponle que piense qué cosas pasaron cuando él era niño, o joven, etc. Para la confección de tu línea debes guiarte de la siguiente pauta.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50660"/>
            <a:ext cx="9144000" cy="476479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1744155" y="-866517"/>
            <a:ext cx="5593528" cy="914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490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08"/>
            <a:ext cx="9144000" cy="6849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680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Introducción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"/>
          </p:nvPr>
        </p:nvSpPr>
        <p:spPr>
          <a:xfrm>
            <a:off x="179512" y="1628800"/>
            <a:ext cx="8712968" cy="4968552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es-CL" b="1" dirty="0" smtClean="0"/>
              <a:t>¿Qué aprenderemos en esta unidad?</a:t>
            </a:r>
          </a:p>
          <a:p>
            <a:pPr marL="0" indent="0" algn="just">
              <a:buNone/>
            </a:pPr>
            <a:r>
              <a:rPr lang="es-CL" dirty="0" smtClean="0"/>
              <a:t>Comprenderemos qué </a:t>
            </a:r>
            <a:r>
              <a:rPr lang="es-CL" dirty="0"/>
              <a:t>es la historia reciente, tanto en su </a:t>
            </a:r>
            <a:r>
              <a:rPr lang="es-CL" dirty="0" smtClean="0"/>
              <a:t>delimitación temporal </a:t>
            </a:r>
            <a:r>
              <a:rPr lang="es-CL" dirty="0"/>
              <a:t>como en los temas que busca interpretar. </a:t>
            </a:r>
            <a:endParaRPr lang="es-CL" dirty="0" smtClean="0"/>
          </a:p>
          <a:p>
            <a:pPr marL="0" indent="0" algn="just">
              <a:buNone/>
            </a:pPr>
            <a:r>
              <a:rPr lang="es-CL" b="1" dirty="0" smtClean="0"/>
              <a:t>¿ Cómo lo haremos?</a:t>
            </a:r>
          </a:p>
          <a:p>
            <a:pPr marL="0" indent="0" algn="just">
              <a:buNone/>
            </a:pPr>
            <a:r>
              <a:rPr lang="es-CL" dirty="0" smtClean="0"/>
              <a:t>Para </a:t>
            </a:r>
            <a:r>
              <a:rPr lang="es-CL" dirty="0"/>
              <a:t>esto, </a:t>
            </a:r>
            <a:r>
              <a:rPr lang="es-CL" dirty="0" smtClean="0"/>
              <a:t>estudiaremos primero </a:t>
            </a:r>
            <a:r>
              <a:rPr lang="es-CL" dirty="0"/>
              <a:t>lo que </a:t>
            </a:r>
            <a:r>
              <a:rPr lang="es-CL" dirty="0" smtClean="0"/>
              <a:t>la historiografía </a:t>
            </a:r>
            <a:r>
              <a:rPr lang="es-CL" dirty="0"/>
              <a:t>plantea acerca de este periodo histórico, para luego indagar y analizar los </a:t>
            </a:r>
            <a:r>
              <a:rPr lang="es-CL" dirty="0" smtClean="0"/>
              <a:t>principales procesos </a:t>
            </a:r>
            <a:r>
              <a:rPr lang="es-CL" dirty="0"/>
              <a:t>ocurridos en él, desde diferentes perspectivas y en sus distintas dimensiones. </a:t>
            </a:r>
            <a:endParaRPr lang="es-CL" dirty="0" smtClean="0"/>
          </a:p>
          <a:p>
            <a:pPr marL="0" indent="0" algn="just">
              <a:buNone/>
            </a:pPr>
            <a:r>
              <a:rPr lang="es-CL" b="1" dirty="0" smtClean="0"/>
              <a:t>¿ Y qué obtendremos?</a:t>
            </a:r>
            <a:endParaRPr lang="es-CL" b="1" dirty="0"/>
          </a:p>
          <a:p>
            <a:pPr marL="0" indent="0" algn="just">
              <a:buNone/>
            </a:pPr>
            <a:r>
              <a:rPr lang="es-CL" dirty="0" smtClean="0"/>
              <a:t>Lograremos </a:t>
            </a:r>
            <a:r>
              <a:rPr lang="es-CL" dirty="0"/>
              <a:t>tener una mirada panorámica de este periodo, no solo desde los </a:t>
            </a:r>
            <a:r>
              <a:rPr lang="es-CL" dirty="0" smtClean="0"/>
              <a:t>hechos mismos</a:t>
            </a:r>
            <a:r>
              <a:rPr lang="es-CL" dirty="0"/>
              <a:t>, sino también desde la discusión sobre la delimitación de inicio, y desde la capacidad </a:t>
            </a:r>
            <a:r>
              <a:rPr lang="es-CL" dirty="0" smtClean="0"/>
              <a:t>de elaborar </a:t>
            </a:r>
            <a:r>
              <a:rPr lang="es-CL" dirty="0"/>
              <a:t>conexiones </a:t>
            </a:r>
            <a:r>
              <a:rPr lang="es-CL" dirty="0" smtClean="0"/>
              <a:t>multicausales </a:t>
            </a:r>
            <a:r>
              <a:rPr lang="es-CL" dirty="0"/>
              <a:t>y de contextualizar históricamente a partir del uso de </a:t>
            </a:r>
            <a:r>
              <a:rPr lang="es-CL" dirty="0" smtClean="0"/>
              <a:t>fuentes historiográficas</a:t>
            </a:r>
            <a:r>
              <a:rPr lang="es-CL" dirty="0"/>
              <a:t>. </a:t>
            </a:r>
            <a:endParaRPr lang="es-CL" dirty="0" smtClean="0"/>
          </a:p>
          <a:p>
            <a:pPr marL="0" indent="0" algn="ctr">
              <a:buNone/>
            </a:pPr>
            <a:r>
              <a:rPr lang="es-CL" u="sng" dirty="0" smtClean="0"/>
              <a:t>Algunas </a:t>
            </a:r>
            <a:r>
              <a:rPr lang="es-CL" u="sng" dirty="0"/>
              <a:t>de las preguntas que pueden guiar este propósito son: </a:t>
            </a:r>
            <a:endParaRPr lang="es-CL" u="sng" dirty="0" smtClean="0"/>
          </a:p>
          <a:p>
            <a:pPr marL="0" indent="0" algn="just">
              <a:buNone/>
            </a:pPr>
            <a:r>
              <a:rPr lang="es-CL" i="1" dirty="0">
                <a:solidFill>
                  <a:schemeClr val="accent1"/>
                </a:solidFill>
              </a:rPr>
              <a:t>.</a:t>
            </a:r>
            <a:r>
              <a:rPr lang="es-CL" i="1" dirty="0" smtClean="0">
                <a:solidFill>
                  <a:schemeClr val="accent1"/>
                </a:solidFill>
              </a:rPr>
              <a:t>¿</a:t>
            </a:r>
            <a:r>
              <a:rPr lang="es-CL" i="1" dirty="0">
                <a:solidFill>
                  <a:schemeClr val="accent1"/>
                </a:solidFill>
              </a:rPr>
              <a:t>Qué es la </a:t>
            </a:r>
            <a:r>
              <a:rPr lang="es-CL" i="1" dirty="0" smtClean="0">
                <a:solidFill>
                  <a:schemeClr val="accent1"/>
                </a:solidFill>
              </a:rPr>
              <a:t>historia reciente</a:t>
            </a:r>
            <a:r>
              <a:rPr lang="es-CL" i="1" dirty="0">
                <a:solidFill>
                  <a:schemeClr val="accent1"/>
                </a:solidFill>
              </a:rPr>
              <a:t>? </a:t>
            </a:r>
            <a:endParaRPr lang="es-CL" i="1" dirty="0" smtClean="0">
              <a:solidFill>
                <a:schemeClr val="accent1"/>
              </a:solidFill>
            </a:endParaRPr>
          </a:p>
          <a:p>
            <a:pPr marL="0" indent="0" algn="just">
              <a:buNone/>
            </a:pPr>
            <a:r>
              <a:rPr lang="es-CL" i="1" dirty="0" smtClean="0">
                <a:solidFill>
                  <a:schemeClr val="accent1"/>
                </a:solidFill>
              </a:rPr>
              <a:t>. ¿</a:t>
            </a:r>
            <a:r>
              <a:rPr lang="es-CL" i="1" dirty="0">
                <a:solidFill>
                  <a:schemeClr val="accent1"/>
                </a:solidFill>
              </a:rPr>
              <a:t>A qué contribuye comprender la historia reciente? </a:t>
            </a:r>
            <a:endParaRPr lang="es-CL" i="1" dirty="0" smtClean="0">
              <a:solidFill>
                <a:schemeClr val="accent1"/>
              </a:solidFill>
            </a:endParaRPr>
          </a:p>
          <a:p>
            <a:pPr marL="0" indent="0" algn="just">
              <a:buNone/>
            </a:pPr>
            <a:r>
              <a:rPr lang="es-CL" i="1" dirty="0" smtClean="0">
                <a:solidFill>
                  <a:schemeClr val="accent1"/>
                </a:solidFill>
              </a:rPr>
              <a:t>¿</a:t>
            </a:r>
            <a:r>
              <a:rPr lang="es-CL" i="1" dirty="0">
                <a:solidFill>
                  <a:schemeClr val="accent1"/>
                </a:solidFill>
              </a:rPr>
              <a:t>Cómo nos aporta analizar </a:t>
            </a:r>
            <a:r>
              <a:rPr lang="es-CL" i="1" dirty="0" smtClean="0">
                <a:solidFill>
                  <a:schemeClr val="accent1"/>
                </a:solidFill>
              </a:rPr>
              <a:t>la historia </a:t>
            </a:r>
            <a:r>
              <a:rPr lang="es-CL" i="1" dirty="0">
                <a:solidFill>
                  <a:schemeClr val="accent1"/>
                </a:solidFill>
              </a:rPr>
              <a:t>reciente desde distintas perspectivas y dimensiones?</a:t>
            </a:r>
          </a:p>
        </p:txBody>
      </p:sp>
    </p:spTree>
    <p:extLst>
      <p:ext uri="{BB962C8B-B14F-4D97-AF65-F5344CB8AC3E}">
        <p14:creationId xmlns:p14="http://schemas.microsoft.com/office/powerpoint/2010/main" val="606430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648" y="228600"/>
            <a:ext cx="8153400" cy="6440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741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Acercándonos al tema: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"/>
          </p:nvPr>
        </p:nvSpPr>
        <p:spPr>
          <a:xfrm>
            <a:off x="179512" y="1628800"/>
            <a:ext cx="8586536" cy="482453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CL" dirty="0" smtClean="0"/>
              <a:t>Para responder a la pregunta anterior, vamos analizar </a:t>
            </a:r>
            <a:r>
              <a:rPr lang="es-CL" dirty="0"/>
              <a:t>y </a:t>
            </a:r>
            <a:r>
              <a:rPr lang="es-CL" dirty="0" smtClean="0"/>
              <a:t>reflexionar </a:t>
            </a:r>
            <a:r>
              <a:rPr lang="es-CL" b="1" u="sng" dirty="0"/>
              <a:t>en torno al concepto</a:t>
            </a:r>
          </a:p>
          <a:p>
            <a:pPr marL="0" indent="0" algn="just">
              <a:buNone/>
            </a:pPr>
            <a:r>
              <a:rPr lang="es-CL" b="1" u="sng" dirty="0"/>
              <a:t>de historia reciente y su delimitación temporal</a:t>
            </a:r>
            <a:r>
              <a:rPr lang="es-CL" dirty="0"/>
              <a:t>, considerando las diversas miradas </a:t>
            </a:r>
            <a:r>
              <a:rPr lang="es-CL" dirty="0" smtClean="0"/>
              <a:t>historiográficas que </a:t>
            </a:r>
            <a:r>
              <a:rPr lang="es-CL" dirty="0"/>
              <a:t>existen sobre este. </a:t>
            </a:r>
            <a:endParaRPr lang="es-CL" dirty="0" smtClean="0"/>
          </a:p>
          <a:p>
            <a:pPr marL="0" indent="0" algn="just">
              <a:buNone/>
            </a:pPr>
            <a:r>
              <a:rPr lang="es-CL" dirty="0" smtClean="0"/>
              <a:t>Para </a:t>
            </a:r>
            <a:r>
              <a:rPr lang="es-CL" dirty="0"/>
              <a:t>esto, </a:t>
            </a:r>
            <a:r>
              <a:rPr lang="es-CL" dirty="0" smtClean="0"/>
              <a:t>deberemos </a:t>
            </a:r>
            <a:r>
              <a:rPr lang="es-CL" dirty="0"/>
              <a:t>reconocer las preguntas con la que la historia </a:t>
            </a:r>
            <a:r>
              <a:rPr lang="es-CL" dirty="0" smtClean="0"/>
              <a:t>reciente se </a:t>
            </a:r>
            <a:r>
              <a:rPr lang="es-CL" dirty="0"/>
              <a:t>aproxima a los hechos y procesos históricos </a:t>
            </a:r>
            <a:r>
              <a:rPr lang="es-CL" dirty="0" smtClean="0"/>
              <a:t>buscando explicar cómo </a:t>
            </a:r>
            <a:r>
              <a:rPr lang="es-CL" dirty="0"/>
              <a:t>este periodo de estudio </a:t>
            </a:r>
            <a:r>
              <a:rPr lang="es-CL" dirty="0" smtClean="0"/>
              <a:t>nos incluye como </a:t>
            </a:r>
            <a:r>
              <a:rPr lang="es-CL" dirty="0"/>
              <a:t>sujetos históricos.</a:t>
            </a:r>
          </a:p>
        </p:txBody>
      </p:sp>
    </p:spTree>
    <p:extLst>
      <p:ext uri="{BB962C8B-B14F-4D97-AF65-F5344CB8AC3E}">
        <p14:creationId xmlns:p14="http://schemas.microsoft.com/office/powerpoint/2010/main" val="224890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Para responder, leeremos: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"/>
          </p:nvPr>
        </p:nvSpPr>
        <p:spPr>
          <a:xfrm>
            <a:off x="179512" y="1628800"/>
            <a:ext cx="8712968" cy="5040560"/>
          </a:xfrm>
        </p:spPr>
        <p:txBody>
          <a:bodyPr/>
          <a:lstStyle/>
          <a:p>
            <a:pPr marL="0" indent="0">
              <a:buNone/>
            </a:pPr>
            <a:r>
              <a:rPr lang="es-CL" sz="1800" i="1" dirty="0">
                <a:solidFill>
                  <a:schemeClr val="accent1"/>
                </a:solidFill>
              </a:rPr>
              <a:t>Fuente 1: Eugenia Allier Montaño, “Balance de la historia del tiempo presente. Creación y consolidación </a:t>
            </a:r>
            <a:r>
              <a:rPr lang="es-CL" sz="1800" i="1" dirty="0" smtClean="0">
                <a:solidFill>
                  <a:schemeClr val="accent1"/>
                </a:solidFill>
              </a:rPr>
              <a:t>de un </a:t>
            </a:r>
            <a:r>
              <a:rPr lang="es-CL" sz="1800" i="1" dirty="0">
                <a:solidFill>
                  <a:schemeClr val="accent1"/>
                </a:solidFill>
              </a:rPr>
              <a:t>campo historiográfico”. </a:t>
            </a:r>
            <a:endParaRPr lang="es-CL" sz="1800" i="1" dirty="0" smtClean="0">
              <a:solidFill>
                <a:schemeClr val="accent1"/>
              </a:solidFill>
            </a:endParaRPr>
          </a:p>
          <a:p>
            <a:pPr marL="0" indent="0" algn="just">
              <a:buNone/>
            </a:pPr>
            <a:r>
              <a:rPr lang="es-CL" sz="2000" dirty="0"/>
              <a:t>Ahí radica la definición de historia del presente. Cuando el historiador estudia </a:t>
            </a:r>
            <a:r>
              <a:rPr lang="es-CL" sz="2000" dirty="0" smtClean="0"/>
              <a:t>un periodo </a:t>
            </a:r>
            <a:r>
              <a:rPr lang="es-CL" sz="2000" dirty="0"/>
              <a:t>del cual existe al menos una de las tres generaciones que vivieron </a:t>
            </a:r>
            <a:r>
              <a:rPr lang="es-CL" sz="2000" dirty="0" smtClean="0"/>
              <a:t>el acontecimiento</a:t>
            </a:r>
            <a:r>
              <a:rPr lang="es-CL" sz="2000" dirty="0"/>
              <a:t>, se está haciendo una historia de la </a:t>
            </a:r>
            <a:r>
              <a:rPr lang="es-CL" sz="2000" dirty="0" err="1"/>
              <a:t>coetaneidad</a:t>
            </a:r>
            <a:r>
              <a:rPr lang="es-CL" sz="2000" dirty="0"/>
              <a:t>, de un tiempo </a:t>
            </a:r>
            <a:r>
              <a:rPr lang="es-CL" sz="2000" dirty="0" smtClean="0"/>
              <a:t>que aún </a:t>
            </a:r>
            <a:r>
              <a:rPr lang="es-CL" sz="2000" dirty="0"/>
              <a:t>es vigente, porque el historiador está investigando un presente histórico: </a:t>
            </a:r>
            <a:r>
              <a:rPr lang="es-CL" sz="2000" dirty="0" smtClean="0"/>
              <a:t>un presente </a:t>
            </a:r>
            <a:r>
              <a:rPr lang="es-CL" sz="2000" dirty="0"/>
              <a:t>del cual es coetáneo, al ser coetáneo de al menos una de las </a:t>
            </a:r>
            <a:r>
              <a:rPr lang="es-CL" sz="2000" dirty="0" smtClean="0"/>
              <a:t>generaciones que </a:t>
            </a:r>
            <a:r>
              <a:rPr lang="es-CL" sz="2000" dirty="0"/>
              <a:t>lo vivieron. El presente histórico entonces no es el ahora o la inmediatez, </a:t>
            </a:r>
            <a:r>
              <a:rPr lang="es-CL" sz="2000" dirty="0" smtClean="0"/>
              <a:t>sino un </a:t>
            </a:r>
            <a:r>
              <a:rPr lang="es-CL" sz="2000" dirty="0"/>
              <a:t>lapso de tiempo más amplio que está vinculado con la existencia de </a:t>
            </a:r>
            <a:r>
              <a:rPr lang="es-CL" sz="2000" dirty="0" smtClean="0"/>
              <a:t>las generaciones </a:t>
            </a:r>
            <a:r>
              <a:rPr lang="es-CL" sz="2000" dirty="0"/>
              <a:t>que experimentaron un suceso […] Por eso decimos que la </a:t>
            </a:r>
            <a:r>
              <a:rPr lang="es-CL" sz="2000" dirty="0" smtClean="0"/>
              <a:t>historia del </a:t>
            </a:r>
            <a:r>
              <a:rPr lang="es-CL" sz="2000" dirty="0"/>
              <a:t>tiempo presente tiene márgenes móviles. No es un periodo ni </a:t>
            </a:r>
            <a:r>
              <a:rPr lang="es-CL" sz="2000" dirty="0" smtClean="0"/>
              <a:t>un acontecimiento</a:t>
            </a:r>
            <a:r>
              <a:rPr lang="es-CL" sz="2000" dirty="0"/>
              <a:t>, es una historia que se liga con la </a:t>
            </a:r>
            <a:r>
              <a:rPr lang="es-CL" sz="2000" dirty="0" err="1"/>
              <a:t>coetaneidad</a:t>
            </a:r>
            <a:r>
              <a:rPr lang="es-CL" sz="2000" dirty="0"/>
              <a:t> y con </a:t>
            </a:r>
            <a:r>
              <a:rPr lang="es-CL" sz="2000" dirty="0" smtClean="0"/>
              <a:t>las generaciones </a:t>
            </a:r>
            <a:r>
              <a:rPr lang="es-CL" sz="2000" dirty="0"/>
              <a:t>vivas que experimentan el tiempo histórico. </a:t>
            </a:r>
          </a:p>
          <a:p>
            <a:pPr marL="0" indent="0">
              <a:buNone/>
            </a:pP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53812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Continuación fuente 1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"/>
          </p:nvPr>
        </p:nvSpPr>
        <p:spPr>
          <a:xfrm>
            <a:off x="0" y="1628800"/>
            <a:ext cx="9036496" cy="5112568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es-CL" dirty="0"/>
              <a:t>Por eso se va moviendo con los propios límites de lo contemporáneo-coetáneo […] Se trataría entonces </a:t>
            </a:r>
            <a:r>
              <a:rPr lang="es-CL" dirty="0" smtClean="0"/>
              <a:t>de una </a:t>
            </a:r>
            <a:r>
              <a:rPr lang="es-CL" dirty="0"/>
              <a:t>historia que tiene seis características que la definen. En primer lugar, que </a:t>
            </a:r>
            <a:r>
              <a:rPr lang="es-CL" dirty="0" smtClean="0"/>
              <a:t>su objeto </a:t>
            </a:r>
            <a:r>
              <a:rPr lang="es-CL" dirty="0"/>
              <a:t>central es el estudio del presente. En segundo término, que el presente </a:t>
            </a:r>
            <a:r>
              <a:rPr lang="es-CL" dirty="0" smtClean="0"/>
              <a:t>está determinado </a:t>
            </a:r>
            <a:r>
              <a:rPr lang="es-CL" dirty="0"/>
              <a:t>por la existencia de las generaciones que vivieron un </a:t>
            </a:r>
            <a:r>
              <a:rPr lang="es-CL" dirty="0" smtClean="0"/>
              <a:t>acontecimiento; es </a:t>
            </a:r>
            <a:r>
              <a:rPr lang="es-CL" dirty="0"/>
              <a:t>decir, la existencia de testigos y actores implica que ellos podrían dar </a:t>
            </a:r>
            <a:r>
              <a:rPr lang="es-CL" dirty="0" smtClean="0"/>
              <a:t>su testimonio </a:t>
            </a:r>
            <a:r>
              <a:rPr lang="es-CL" dirty="0"/>
              <a:t>a los historiadores, por lo que la presencia de una memoria colectiva </a:t>
            </a:r>
            <a:r>
              <a:rPr lang="es-CL" dirty="0" smtClean="0"/>
              <a:t>del pasado </a:t>
            </a:r>
            <a:r>
              <a:rPr lang="es-CL" dirty="0"/>
              <a:t>es determinante para esta historia. Ligada a esta cuestión aparece </a:t>
            </a:r>
            <a:r>
              <a:rPr lang="es-CL" dirty="0" smtClean="0"/>
              <a:t>la tercera </a:t>
            </a:r>
            <a:r>
              <a:rPr lang="es-CL" dirty="0"/>
              <a:t>característica: la </a:t>
            </a:r>
            <a:r>
              <a:rPr lang="es-CL" dirty="0" err="1"/>
              <a:t>coetaneidad</a:t>
            </a:r>
            <a:r>
              <a:rPr lang="es-CL" dirty="0"/>
              <a:t> entre la experiencia vivida por el historiador </a:t>
            </a:r>
            <a:r>
              <a:rPr lang="es-CL" dirty="0" smtClean="0"/>
              <a:t>y el </a:t>
            </a:r>
            <a:r>
              <a:rPr lang="es-CL" dirty="0"/>
              <a:t>acontecimiento del que se ocupa, particularmente por su vínculo con </a:t>
            </a:r>
            <a:r>
              <a:rPr lang="es-CL" dirty="0" smtClean="0"/>
              <a:t>las generaciones </a:t>
            </a:r>
            <a:r>
              <a:rPr lang="es-CL" dirty="0"/>
              <a:t>que experimentaron un momento histórico. En cuarto lugar, estaría </a:t>
            </a:r>
            <a:r>
              <a:rPr lang="es-CL" dirty="0" smtClean="0"/>
              <a:t>la perspectiva </a:t>
            </a:r>
            <a:r>
              <a:rPr lang="es-CL" dirty="0"/>
              <a:t>multidisciplinaria del campo. En quinto término, las demandas </a:t>
            </a:r>
            <a:r>
              <a:rPr lang="es-CL" dirty="0" smtClean="0"/>
              <a:t>sociales por </a:t>
            </a:r>
            <a:r>
              <a:rPr lang="es-CL" dirty="0" err="1"/>
              <a:t>historizar</a:t>
            </a:r>
            <a:r>
              <a:rPr lang="es-CL" dirty="0"/>
              <a:t> el presente, particularmente temas de violencia, trauma y dolor (</a:t>
            </a:r>
            <a:r>
              <a:rPr lang="es-CL" dirty="0" smtClean="0"/>
              <a:t>que aparentemente </a:t>
            </a:r>
            <a:r>
              <a:rPr lang="es-CL" dirty="0"/>
              <a:t>se han convertido en los ejes de esta parcela </a:t>
            </a:r>
            <a:r>
              <a:rPr lang="es-CL" dirty="0" smtClean="0"/>
              <a:t>historiográfica, aunque </a:t>
            </a:r>
            <a:r>
              <a:rPr lang="es-CL" dirty="0"/>
              <a:t>ello no implica que los temas no puedan ser otros). Por último, </a:t>
            </a:r>
            <a:r>
              <a:rPr lang="es-CL" dirty="0" smtClean="0"/>
              <a:t>se caracteriza </a:t>
            </a:r>
            <a:r>
              <a:rPr lang="es-CL" dirty="0"/>
              <a:t>por las tensiones y complicidades entre historiadores y testigos.</a:t>
            </a:r>
          </a:p>
        </p:txBody>
      </p:sp>
    </p:spTree>
    <p:extLst>
      <p:ext uri="{BB962C8B-B14F-4D97-AF65-F5344CB8AC3E}">
        <p14:creationId xmlns:p14="http://schemas.microsoft.com/office/powerpoint/2010/main" val="3614914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Fuente 2: 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"/>
          </p:nvPr>
        </p:nvSpPr>
        <p:spPr>
          <a:xfrm>
            <a:off x="107504" y="1556792"/>
            <a:ext cx="8928992" cy="5112568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es-CL" i="1" dirty="0" smtClean="0">
                <a:solidFill>
                  <a:schemeClr val="accent1"/>
                </a:solidFill>
              </a:rPr>
              <a:t>Fuente 2: Marina </a:t>
            </a:r>
            <a:r>
              <a:rPr lang="es-CL" i="1" dirty="0">
                <a:solidFill>
                  <a:schemeClr val="accent1"/>
                </a:solidFill>
              </a:rPr>
              <a:t>Franco y Florencia </a:t>
            </a:r>
            <a:r>
              <a:rPr lang="es-CL" i="1" dirty="0" err="1">
                <a:solidFill>
                  <a:schemeClr val="accent1"/>
                </a:solidFill>
              </a:rPr>
              <a:t>Levín</a:t>
            </a:r>
            <a:r>
              <a:rPr lang="es-CL" i="1" dirty="0">
                <a:solidFill>
                  <a:schemeClr val="accent1"/>
                </a:solidFill>
              </a:rPr>
              <a:t>, “El pasado cercano en clave historiográfica</a:t>
            </a:r>
            <a:r>
              <a:rPr lang="es-CL" i="1" dirty="0" smtClean="0">
                <a:solidFill>
                  <a:schemeClr val="accent1"/>
                </a:solidFill>
              </a:rPr>
              <a:t>”.</a:t>
            </a:r>
          </a:p>
          <a:p>
            <a:pPr marL="0" indent="0" algn="just">
              <a:buNone/>
            </a:pPr>
            <a:r>
              <a:rPr lang="es-CL" dirty="0"/>
              <a:t>Se trata, en suma, de un pasado “actual” o, más bien, de un pasado en </a:t>
            </a:r>
            <a:r>
              <a:rPr lang="es-CL" dirty="0" smtClean="0"/>
              <a:t>permanente proceso </a:t>
            </a:r>
            <a:r>
              <a:rPr lang="es-CL" dirty="0"/>
              <a:t>de “actualización” y que, por tanto, interviene en las proyecciones a </a:t>
            </a:r>
            <a:r>
              <a:rPr lang="es-CL" dirty="0" smtClean="0"/>
              <a:t>futuro. Hoy </a:t>
            </a:r>
            <a:r>
              <a:rPr lang="es-CL" dirty="0"/>
              <a:t>en día, diversas prácticas sociales y culturales, así como un número creciente </a:t>
            </a:r>
            <a:r>
              <a:rPr lang="es-CL" dirty="0" smtClean="0"/>
              <a:t>de disciplinas </a:t>
            </a:r>
            <a:r>
              <a:rPr lang="es-CL" dirty="0"/>
              <a:t>y campos de investigación, hacen del pasado cercano su objeto e incluso </a:t>
            </a:r>
            <a:r>
              <a:rPr lang="es-CL" dirty="0" smtClean="0"/>
              <a:t>a veces </a:t>
            </a:r>
            <a:r>
              <a:rPr lang="es-CL" dirty="0"/>
              <a:t>su excusa y medio de legitimación. La memoria, en primer término –como </a:t>
            </a:r>
            <a:r>
              <a:rPr lang="es-CL" dirty="0" smtClean="0"/>
              <a:t>práctica colectiva </a:t>
            </a:r>
            <a:r>
              <a:rPr lang="es-CL" dirty="0"/>
              <a:t>de rememoración, intervención política y construcción de una </a:t>
            </a:r>
            <a:r>
              <a:rPr lang="es-CL" dirty="0" smtClean="0"/>
              <a:t>narrativa impulsada </a:t>
            </a:r>
            <a:r>
              <a:rPr lang="es-CL" dirty="0"/>
              <a:t>por diversas agrupaciones e instituciones surgidas tanto de la sociedad </a:t>
            </a:r>
            <a:r>
              <a:rPr lang="es-CL" dirty="0" smtClean="0"/>
              <a:t>civil como </a:t>
            </a:r>
            <a:r>
              <a:rPr lang="es-CL" dirty="0"/>
              <a:t>del Estado–, parece tener la voz cantante en este vuelco hacia el pasado </a:t>
            </a:r>
            <a:r>
              <a:rPr lang="es-CL" dirty="0" smtClean="0"/>
              <a:t>reciente. Asimismo</a:t>
            </a:r>
            <a:r>
              <a:rPr lang="es-CL" dirty="0"/>
              <a:t>, la tematización de aspectos de ese pasado en el cine (ficción y documental) </a:t>
            </a:r>
            <a:r>
              <a:rPr lang="es-CL" dirty="0" smtClean="0"/>
              <a:t>y la </a:t>
            </a:r>
            <a:r>
              <a:rPr lang="es-CL" dirty="0"/>
              <a:t>literatura, la aparición de un sinnúmero de estudios periodísticos, la construcción </a:t>
            </a:r>
            <a:r>
              <a:rPr lang="es-CL" dirty="0" smtClean="0"/>
              <a:t>de museos </a:t>
            </a:r>
            <a:r>
              <a:rPr lang="es-CL" dirty="0"/>
              <a:t>y memoriales, los encendidos debates públicos y sus repercusiones en </a:t>
            </a:r>
            <a:r>
              <a:rPr lang="es-CL" dirty="0" smtClean="0"/>
              <a:t>las columnas </a:t>
            </a:r>
            <a:r>
              <a:rPr lang="es-CL" dirty="0"/>
              <a:t>de los diarios, así como el auge de los testimonios en primera persona de </a:t>
            </a:r>
            <a:r>
              <a:rPr lang="es-CL" dirty="0" smtClean="0"/>
              <a:t>los protagonistas </a:t>
            </a:r>
            <a:r>
              <a:rPr lang="es-CL" dirty="0"/>
              <a:t>de ese pasado, dan cuenta de su </a:t>
            </a:r>
            <a:r>
              <a:rPr lang="es-CL" dirty="0" smtClean="0"/>
              <a:t>creciente preponderancia </a:t>
            </a:r>
            <a:r>
              <a:rPr lang="es-CL" dirty="0"/>
              <a:t>en el </a:t>
            </a:r>
            <a:r>
              <a:rPr lang="es-CL" dirty="0" smtClean="0"/>
              <a:t>espacio público</a:t>
            </a:r>
            <a:r>
              <a:rPr lang="es-CL" dirty="0"/>
              <a:t>.</a:t>
            </a:r>
          </a:p>
          <a:p>
            <a:pPr marL="0" indent="0">
              <a:buNone/>
            </a:pPr>
            <a:endParaRPr lang="es-CL" sz="2000" i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641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Fuente 2: 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"/>
          </p:nvPr>
        </p:nvSpPr>
        <p:spPr>
          <a:xfrm>
            <a:off x="0" y="1484784"/>
            <a:ext cx="9144000" cy="511256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CL" sz="1900" dirty="0"/>
              <a:t>En el terreno estrictamente historiográfico, el acrecentado interés por este </a:t>
            </a:r>
            <a:r>
              <a:rPr lang="es-CL" sz="1900" dirty="0" smtClean="0"/>
              <a:t>pasado cercano </a:t>
            </a:r>
            <a:r>
              <a:rPr lang="es-CL" sz="1900" dirty="0"/>
              <a:t>se ha manifestado en el renovado auge de un campo de investigaciones </a:t>
            </a:r>
            <a:r>
              <a:rPr lang="es-CL" sz="1900" dirty="0" smtClean="0"/>
              <a:t>que, con </a:t>
            </a:r>
            <a:r>
              <a:rPr lang="es-CL" sz="1900" dirty="0"/>
              <a:t>diversas </a:t>
            </a:r>
            <a:r>
              <a:rPr lang="es-CL" sz="1900" dirty="0" smtClean="0"/>
              <a:t>denominaciones </a:t>
            </a:r>
            <a:r>
              <a:rPr lang="es-CL" sz="1800" dirty="0" smtClean="0"/>
              <a:t>(historia </a:t>
            </a:r>
            <a:r>
              <a:rPr lang="es-CL" sz="1800" dirty="0"/>
              <a:t>muy contemporánea, historia del </a:t>
            </a:r>
            <a:r>
              <a:rPr lang="es-CL" sz="1800" dirty="0" smtClean="0"/>
              <a:t>presente, historia </a:t>
            </a:r>
            <a:r>
              <a:rPr lang="es-CL" sz="1800" dirty="0"/>
              <a:t>de nuestros tiempos, historia inmediata, historia vivida, historia </a:t>
            </a:r>
            <a:r>
              <a:rPr lang="es-CL" sz="1800" dirty="0" smtClean="0"/>
              <a:t>reciente, historia actual)</a:t>
            </a:r>
            <a:r>
              <a:rPr lang="es-CL" sz="1900" dirty="0" smtClean="0"/>
              <a:t>, </a:t>
            </a:r>
            <a:r>
              <a:rPr lang="es-CL" sz="1900" dirty="0"/>
              <a:t>se propone hacer de ese pasado cercano un objeto de estudio </a:t>
            </a:r>
            <a:r>
              <a:rPr lang="es-CL" sz="1900" dirty="0" smtClean="0"/>
              <a:t>legítimo para </a:t>
            </a:r>
            <a:r>
              <a:rPr lang="es-CL" sz="1900" dirty="0"/>
              <a:t>el historiador. Lejos de tratarse de una cuestión trivial o anecdótica, la </a:t>
            </a:r>
            <a:r>
              <a:rPr lang="es-CL" sz="1900" dirty="0" smtClean="0"/>
              <a:t>gran diversidad </a:t>
            </a:r>
            <a:r>
              <a:rPr lang="es-CL" sz="1900" dirty="0"/>
              <a:t>de denominaciones demuestra la existencia de algunas dificultades </a:t>
            </a:r>
            <a:r>
              <a:rPr lang="es-CL" sz="1900" dirty="0" smtClean="0"/>
              <a:t>e indeterminaciones </a:t>
            </a:r>
            <a:r>
              <a:rPr lang="es-CL" sz="1900" dirty="0"/>
              <a:t>a la hora de establecer cuál es la especificidad de este campo </a:t>
            </a:r>
            <a:r>
              <a:rPr lang="es-CL" sz="1900" dirty="0" smtClean="0"/>
              <a:t>de estudios</a:t>
            </a:r>
            <a:r>
              <a:rPr lang="es-CL" sz="1900" dirty="0"/>
              <a:t>. </a:t>
            </a:r>
            <a:r>
              <a:rPr lang="es-CL" sz="1800" dirty="0"/>
              <a:t>En efecto, ¿cuál es el pasado cercano? ¿Qué período de tiempo abarca? ¿</a:t>
            </a:r>
            <a:r>
              <a:rPr lang="es-CL" sz="1800" dirty="0" smtClean="0"/>
              <a:t>Cómo se </a:t>
            </a:r>
            <a:r>
              <a:rPr lang="es-CL" sz="1800" dirty="0"/>
              <a:t>define ese período? ¿Qué tipo de vinculación diferencial tiene este pasado </a:t>
            </a:r>
            <a:r>
              <a:rPr lang="es-CL" sz="1800" dirty="0" smtClean="0"/>
              <a:t>con nuestro </a:t>
            </a:r>
            <a:r>
              <a:rPr lang="es-CL" sz="1800" dirty="0"/>
              <a:t>presente, en relación con otros pasados “más lejanos</a:t>
            </a:r>
            <a:r>
              <a:rPr lang="es-CL" sz="1800" dirty="0" smtClean="0"/>
              <a:t>”?</a:t>
            </a:r>
            <a:r>
              <a:rPr lang="es-CL" sz="1900" dirty="0" smtClean="0"/>
              <a:t> </a:t>
            </a:r>
            <a:r>
              <a:rPr lang="es-CL" sz="1800" dirty="0" smtClean="0"/>
              <a:t>Un </a:t>
            </a:r>
            <a:r>
              <a:rPr lang="es-CL" sz="1800" dirty="0"/>
              <a:t>camino posible para responder estos interrogantes es tomar la cronología </a:t>
            </a:r>
            <a:r>
              <a:rPr lang="es-CL" sz="1800" dirty="0" smtClean="0"/>
              <a:t>como criterio </a:t>
            </a:r>
            <a:r>
              <a:rPr lang="es-CL" sz="1800" dirty="0"/>
              <a:t>para establecer la especificidad de la historia reciente. </a:t>
            </a:r>
            <a:r>
              <a:rPr lang="es-CL" sz="1900" dirty="0"/>
              <a:t>Si bien ésta es una </a:t>
            </a:r>
            <a:r>
              <a:rPr lang="es-CL" sz="1900" dirty="0" smtClean="0"/>
              <a:t>opción posible </a:t>
            </a:r>
            <a:r>
              <a:rPr lang="es-CL" sz="1900" dirty="0"/>
              <a:t>y de hecho bastante utilizada, existen sin embargo algunos problemas. </a:t>
            </a:r>
            <a:r>
              <a:rPr lang="es-CL" sz="1900" dirty="0" smtClean="0"/>
              <a:t>Para empezar</a:t>
            </a:r>
            <a:r>
              <a:rPr lang="es-CL" sz="1900" dirty="0"/>
              <a:t>, a diferencia de otros pasados más remotos sobre los cuales se han </a:t>
            </a:r>
            <a:r>
              <a:rPr lang="es-CL" sz="1900" dirty="0" smtClean="0"/>
              <a:t>construido y </a:t>
            </a:r>
            <a:r>
              <a:rPr lang="es-CL" sz="1900" dirty="0"/>
              <a:t>sedimentado, no sin dificultades y disputas, fechas de inicio y cierre, </a:t>
            </a:r>
            <a:r>
              <a:rPr lang="es-CL" sz="1800" u="sng" dirty="0"/>
              <a:t>no existen acuerdos entre los historiadores a la hora de establecer una cronología propia para </a:t>
            </a:r>
            <a:r>
              <a:rPr lang="es-CL" sz="1800" u="sng" dirty="0" smtClean="0"/>
              <a:t>la historia </a:t>
            </a:r>
            <a:r>
              <a:rPr lang="es-CL" sz="1800" u="sng" dirty="0"/>
              <a:t>reciente (ni a nivel mundial ni a nivel de las historias nacionales</a:t>
            </a:r>
            <a:r>
              <a:rPr lang="es-CL" sz="18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485684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Fuente 2: 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"/>
          </p:nvPr>
        </p:nvSpPr>
        <p:spPr>
          <a:xfrm>
            <a:off x="107504" y="1556792"/>
            <a:ext cx="8928992" cy="5112568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es-CL" sz="3000" dirty="0"/>
              <a:t> Además, aun </a:t>
            </a:r>
            <a:r>
              <a:rPr lang="es-CL" sz="3000" dirty="0" smtClean="0"/>
              <a:t>si se </a:t>
            </a:r>
            <a:r>
              <a:rPr lang="es-CL" sz="3000" dirty="0"/>
              <a:t>resolviera el problema de establecer las fronteras cronológicas precisas, </a:t>
            </a:r>
            <a:r>
              <a:rPr lang="es-CL" sz="3000" dirty="0" smtClean="0"/>
              <a:t>nos enfrentaríamos </a:t>
            </a:r>
            <a:r>
              <a:rPr lang="es-CL" sz="3000" dirty="0"/>
              <a:t>al hecho de que al cabo de un cierto tiempo (cincuenta o cien años, </a:t>
            </a:r>
            <a:r>
              <a:rPr lang="es-CL" sz="3000" dirty="0" smtClean="0"/>
              <a:t>por ejemplo</a:t>
            </a:r>
            <a:r>
              <a:rPr lang="es-CL" sz="3000" dirty="0"/>
              <a:t>), ese pasado hoy considerado “cercano” dejaría de ser tal. En consecuencia, </a:t>
            </a:r>
            <a:r>
              <a:rPr lang="es-CL" sz="3000" dirty="0" smtClean="0"/>
              <a:t>el objeto </a:t>
            </a:r>
            <a:r>
              <a:rPr lang="es-CL" sz="3000" dirty="0"/>
              <a:t>de la historia reciente tendría una existencia relativamente corta en cuanto </a:t>
            </a:r>
            <a:r>
              <a:rPr lang="es-CL" sz="3000" dirty="0" smtClean="0"/>
              <a:t>tal. Estas </a:t>
            </a:r>
            <a:r>
              <a:rPr lang="es-CL" sz="3000" dirty="0"/>
              <a:t>dificultades muestran que la cronología no necesariamente es el camino </a:t>
            </a:r>
            <a:r>
              <a:rPr lang="es-CL" sz="3000" dirty="0" smtClean="0"/>
              <a:t>más adecuado </a:t>
            </a:r>
            <a:r>
              <a:rPr lang="es-CL" sz="3000" dirty="0"/>
              <a:t>para definir las particularidades de la historia reciente. Por eso, a la hora </a:t>
            </a:r>
            <a:r>
              <a:rPr lang="es-CL" sz="3000" dirty="0" smtClean="0"/>
              <a:t>de establecer </a:t>
            </a:r>
            <a:r>
              <a:rPr lang="es-CL" sz="3000" dirty="0"/>
              <a:t>cuál es su especificidad, muchos historiadores concuerdan en que ésta </a:t>
            </a:r>
            <a:r>
              <a:rPr lang="es-CL" sz="3000" dirty="0" smtClean="0"/>
              <a:t>se sustenta </a:t>
            </a:r>
            <a:r>
              <a:rPr lang="es-CL" sz="3000" dirty="0"/>
              <a:t>más bien en un régimen de historicidad particular basado en diversas formas </a:t>
            </a:r>
            <a:r>
              <a:rPr lang="es-CL" sz="3000" dirty="0" smtClean="0"/>
              <a:t>de </a:t>
            </a:r>
            <a:r>
              <a:rPr lang="es-CL" sz="3000" dirty="0" err="1" smtClean="0"/>
              <a:t>coetaneidad</a:t>
            </a:r>
            <a:r>
              <a:rPr lang="es-CL" sz="3000" dirty="0" smtClean="0"/>
              <a:t> </a:t>
            </a:r>
            <a:r>
              <a:rPr lang="es-CL" sz="3000" dirty="0"/>
              <a:t>entre pasado y presente: la supervivencia de actores y protagonistas </a:t>
            </a:r>
            <a:r>
              <a:rPr lang="es-CL" sz="3000" dirty="0" smtClean="0"/>
              <a:t>del pasado </a:t>
            </a:r>
            <a:r>
              <a:rPr lang="es-CL" sz="3000" dirty="0"/>
              <a:t>en condiciones de brindar sus testimonios al historiador, la existencia de </a:t>
            </a:r>
            <a:r>
              <a:rPr lang="es-CL" sz="3000" dirty="0" smtClean="0"/>
              <a:t>una memoria </a:t>
            </a:r>
            <a:r>
              <a:rPr lang="es-CL" sz="3000" dirty="0"/>
              <a:t>social viva sobre ese pasado, la contemporaneidad entre la experiencia </a:t>
            </a:r>
            <a:r>
              <a:rPr lang="es-CL" sz="3000" dirty="0" smtClean="0"/>
              <a:t>vivida por </a:t>
            </a:r>
            <a:r>
              <a:rPr lang="es-CL" sz="3000" dirty="0"/>
              <a:t>el historiador y ese pasado del cual se ocupa. Desde esta perspectiva, los </a:t>
            </a:r>
            <a:r>
              <a:rPr lang="es-CL" sz="3000" dirty="0" smtClean="0"/>
              <a:t>debates acerca </a:t>
            </a:r>
            <a:r>
              <a:rPr lang="es-CL" sz="3000" dirty="0"/>
              <a:t>de qué eventos y fechas enmarcan la historia reciente carecen de sentido, </a:t>
            </a:r>
            <a:r>
              <a:rPr lang="es-CL" sz="3000" dirty="0" smtClean="0"/>
              <a:t>en tanto </a:t>
            </a:r>
            <a:r>
              <a:rPr lang="es-CL" sz="3000" dirty="0"/>
              <a:t>y en cuanto ésta constituye un campo en constante movimiento, </a:t>
            </a:r>
            <a:r>
              <a:rPr lang="es-CL" sz="3000" dirty="0" smtClean="0"/>
              <a:t>con periodizaciones </a:t>
            </a:r>
            <a:r>
              <a:rPr lang="es-CL" sz="3000" dirty="0"/>
              <a:t>más o menos elásticas y variables. Por otra parte, si consideramos </a:t>
            </a:r>
            <a:r>
              <a:rPr lang="es-CL" sz="3000" dirty="0" smtClean="0"/>
              <a:t>el conjunto </a:t>
            </a:r>
            <a:r>
              <a:rPr lang="es-CL" sz="3000" dirty="0"/>
              <a:t>de investigaciones abocadas al estudio del pasado cercano, encontramos </a:t>
            </a:r>
            <a:r>
              <a:rPr lang="es-CL" sz="3000" dirty="0" smtClean="0"/>
              <a:t>que los </a:t>
            </a:r>
            <a:r>
              <a:rPr lang="es-CL" sz="3000" dirty="0"/>
              <a:t>criterios antes mencionados suelen estar atravesados por otro componente </a:t>
            </a:r>
            <a:r>
              <a:rPr lang="es-CL" sz="3000" dirty="0" smtClean="0"/>
              <a:t>no menos </a:t>
            </a:r>
            <a:r>
              <a:rPr lang="es-CL" sz="3000" dirty="0"/>
              <a:t>relevante:</a:t>
            </a:r>
          </a:p>
        </p:txBody>
      </p:sp>
    </p:spTree>
    <p:extLst>
      <p:ext uri="{BB962C8B-B14F-4D97-AF65-F5344CB8AC3E}">
        <p14:creationId xmlns:p14="http://schemas.microsoft.com/office/powerpoint/2010/main" val="3716452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rmedio">
  <a:themeElements>
    <a:clrScheme name="Personalizado 3">
      <a:dk1>
        <a:sysClr val="windowText" lastClr="000000"/>
      </a:dk1>
      <a:lt1>
        <a:sysClr val="window" lastClr="FFFFFF"/>
      </a:lt1>
      <a:dk2>
        <a:srgbClr val="005FA4"/>
      </a:dk2>
      <a:lt2>
        <a:srgbClr val="EBDDC3"/>
      </a:lt2>
      <a:accent1>
        <a:srgbClr val="005FA4"/>
      </a:accent1>
      <a:accent2>
        <a:srgbClr val="FF1854"/>
      </a:accent2>
      <a:accent3>
        <a:srgbClr val="81CF00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Intermedio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Intermedio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2553</TotalTime>
  <Words>2606</Words>
  <Application>Microsoft Office PowerPoint</Application>
  <PresentationFormat>Presentación en pantalla (4:3)</PresentationFormat>
  <Paragraphs>49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2" baseType="lpstr">
      <vt:lpstr>Calibri</vt:lpstr>
      <vt:lpstr>Tw Cen MT</vt:lpstr>
      <vt:lpstr>Wingdings</vt:lpstr>
      <vt:lpstr>Wingdings 2</vt:lpstr>
      <vt:lpstr>Intermedio</vt:lpstr>
      <vt:lpstr>Presentación de PowerPoint</vt:lpstr>
      <vt:lpstr>Introducción</vt:lpstr>
      <vt:lpstr>Presentación de PowerPoint</vt:lpstr>
      <vt:lpstr>Acercándonos al tema:</vt:lpstr>
      <vt:lpstr>Para responder, leeremos:</vt:lpstr>
      <vt:lpstr>Continuación fuente 1</vt:lpstr>
      <vt:lpstr>Fuente 2: </vt:lpstr>
      <vt:lpstr>Fuente 2: </vt:lpstr>
      <vt:lpstr>Fuente 2: </vt:lpstr>
      <vt:lpstr>Fuente 2: </vt:lpstr>
      <vt:lpstr>Fuente 2: </vt:lpstr>
      <vt:lpstr>Fuente 3:</vt:lpstr>
      <vt:lpstr>Fuente 3:</vt:lpstr>
      <vt:lpstr>Fuente 3:</vt:lpstr>
      <vt:lpstr>Actividad clase: Con lo que acabamos de leer, responde en tu cuaderno la siguiente tabla:</vt:lpstr>
      <vt:lpstr>Actividad formativa: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DE LA CLASE</dc:title>
  <dc:creator>C-dar</dc:creator>
  <cp:lastModifiedBy>PATRICIA ANTONIETA GALLEGUILLOS CORONA</cp:lastModifiedBy>
  <cp:revision>145</cp:revision>
  <dcterms:created xsi:type="dcterms:W3CDTF">2012-12-14T11:39:56Z</dcterms:created>
  <dcterms:modified xsi:type="dcterms:W3CDTF">2020-05-07T00:35:44Z</dcterms:modified>
</cp:coreProperties>
</file>