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3" r:id="rId1"/>
  </p:sldMasterIdLst>
  <p:sldIdLst>
    <p:sldId id="257" r:id="rId2"/>
    <p:sldId id="258" r:id="rId3"/>
    <p:sldId id="261" r:id="rId4"/>
    <p:sldId id="256" r:id="rId5"/>
    <p:sldId id="262" r:id="rId6"/>
    <p:sldId id="260" r:id="rId7"/>
    <p:sldId id="259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7" autoAdjust="0"/>
    <p:restoredTop sz="86420" autoAdjust="0"/>
  </p:normalViewPr>
  <p:slideViewPr>
    <p:cSldViewPr snapToGrid="0">
      <p:cViewPr>
        <p:scale>
          <a:sx n="72" d="100"/>
          <a:sy n="72" d="100"/>
        </p:scale>
        <p:origin x="-1027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30" y="9332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2" y="762001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9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2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2"/>
            <a:ext cx="3451583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6"/>
            <a:ext cx="3451583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5" y="4191002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6" y="4873765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2" y="4191002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2" y="4873763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8EB427F-C27D-4B01-AFCE-ADB7F6BCE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9334"/>
            <a:ext cx="10820400" cy="876390"/>
          </a:xfrm>
        </p:spPr>
        <p:txBody>
          <a:bodyPr/>
          <a:lstStyle/>
          <a:p>
            <a:pPr algn="l"/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Historia de los números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10D189F-F8B1-4E5B-A4D0-9FFA782D8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099" y="1378636"/>
            <a:ext cx="5270696" cy="233022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s-CL" dirty="0"/>
              <a:t>Uno de los sistemas de numeración más antiguos para escribir numerales del que tenemos noticia es el Egipcio. Los Egipcios usaban jeroglíficos para representar cantidades o números, desarrollando un sistema que le permitía expresar los números hasta millones.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E479784-5527-4A3F-A3FC-2AC541557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1" y="1298222"/>
            <a:ext cx="5819335" cy="33441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s-CL" dirty="0"/>
              <a:t>Hace unos 4000 Años atrás los Babilonios escribían numerales sobre tablas de arcilla para representar cantidades.</a:t>
            </a:r>
          </a:p>
          <a:p>
            <a:pPr>
              <a:lnSpc>
                <a:spcPct val="110000"/>
              </a:lnSpc>
            </a:pPr>
            <a:r>
              <a:rPr lang="es-CL" dirty="0"/>
              <a:t>Durante cientos de años se usó el sistema Romano, que aún se emplea en múltiples lugares para escribir fechas, capítulos de libros, etc.</a:t>
            </a:r>
          </a:p>
          <a:p>
            <a:pPr>
              <a:lnSpc>
                <a:spcPct val="110000"/>
              </a:lnSpc>
              <a:buNone/>
            </a:pPr>
            <a:r>
              <a:rPr lang="es-CL" dirty="0" smtClean="0"/>
              <a:t>    Los </a:t>
            </a:r>
            <a:r>
              <a:rPr lang="es-CL" dirty="0"/>
              <a:t>historiadores creen que los numerales    Romanos eran imágenes de los dedos de las manos que gradualmente se fueron modificando para hacer mas simple su uso </a:t>
            </a:r>
          </a:p>
          <a:p>
            <a:pPr marL="0" indent="0" algn="ctr">
              <a:buNone/>
            </a:pPr>
            <a:endParaRPr lang="es-CL" b="1" dirty="0"/>
          </a:p>
          <a:p>
            <a:pPr marL="0" indent="0" algn="ctr">
              <a:buNone/>
            </a:pPr>
            <a:r>
              <a:rPr lang="es-CL" b="1" dirty="0"/>
              <a:t>Números Romanos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2050" name="Picture 2" descr="Resultado de imagen de sistema de numeración egipcia">
            <a:extLst>
              <a:ext uri="{FF2B5EF4-FFF2-40B4-BE49-F238E27FC236}">
                <a16:creationId xmlns="" xmlns:a16="http://schemas.microsoft.com/office/drawing/2014/main" id="{A82CBA40-DA96-4F4F-9069-FEE14EE41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37" y="3443049"/>
            <a:ext cx="4641168" cy="27200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039B74D4-69D1-47CC-A58A-DACF57B56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5033" y="4894837"/>
            <a:ext cx="4121835" cy="11690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317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resumen…</a:t>
            </a:r>
            <a:endParaRPr lang="es-E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1433" y="1331667"/>
            <a:ext cx="8397358" cy="3416664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C588276-AD6F-4935-938D-A54BEEE6B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7757" y="1670758"/>
            <a:ext cx="4518377" cy="1634609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s-CL" b="1" dirty="0"/>
              <a:t>Los números naturales </a:t>
            </a:r>
            <a:r>
              <a:rPr lang="es-CL" dirty="0"/>
              <a:t>es el conjunto de los números mas pequeño. Nos sirve para contar y saber cuanto tengo de un algo. 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48097CA-1ED3-4ED7-A4B3-312AD0774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2577" y="1509822"/>
            <a:ext cx="5401667" cy="4845821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L" b="1" u="sng" dirty="0" smtClean="0">
                <a:solidFill>
                  <a:schemeClr val="accent1">
                    <a:lumMod val="50000"/>
                  </a:schemeClr>
                </a:solidFill>
              </a:rPr>
              <a:t>Operatoria </a:t>
            </a:r>
            <a:r>
              <a:rPr lang="es-CL" b="1" u="sng" dirty="0">
                <a:solidFill>
                  <a:schemeClr val="accent1">
                    <a:lumMod val="50000"/>
                  </a:schemeClr>
                </a:solidFill>
              </a:rPr>
              <a:t>números naturales: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El </a:t>
            </a:r>
            <a:r>
              <a:rPr lang="es-CL" dirty="0"/>
              <a:t>conjunto de los números naturales nos permite sumar, restar, multiplicar y dividir</a:t>
            </a:r>
            <a:r>
              <a:rPr lang="es-CL" dirty="0" smtClean="0"/>
              <a:t>.</a:t>
            </a:r>
          </a:p>
          <a:p>
            <a:pPr marL="0" indent="0">
              <a:buNone/>
            </a:pPr>
            <a:r>
              <a:rPr lang="es-CL" dirty="0" smtClean="0"/>
              <a:t> </a:t>
            </a:r>
            <a:endParaRPr lang="es-CL" dirty="0"/>
          </a:p>
          <a:p>
            <a:pPr marL="0" indent="0">
              <a:buNone/>
            </a:pPr>
            <a:r>
              <a:rPr lang="es-CL" sz="2400" b="1" u="sng" dirty="0">
                <a:solidFill>
                  <a:srgbClr val="C00000"/>
                </a:solidFill>
              </a:rPr>
              <a:t>Recuerda: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400" dirty="0"/>
              <a:t> La suma </a:t>
            </a:r>
            <a:r>
              <a:rPr lang="es-CL" sz="2400" dirty="0" smtClean="0"/>
              <a:t> y </a:t>
            </a:r>
            <a:r>
              <a:rPr lang="es-CL" sz="2400" dirty="0"/>
              <a:t>la resta están en un mismo nivel. Si en un ejercicio tengo suma y resta debo partir por la operación que esta mas a la izquierda</a:t>
            </a:r>
            <a:r>
              <a:rPr lang="es-CL" sz="2400" dirty="0" smtClean="0"/>
              <a:t>.</a:t>
            </a:r>
          </a:p>
          <a:p>
            <a:pPr>
              <a:buNone/>
            </a:pPr>
            <a:endParaRPr lang="es-C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s-CL" sz="2400" dirty="0"/>
              <a:t>La multiplicación y la división están en un mismo nivel. Si en un ejercicio tengo divisiones y multiplicaciones debo partir por la operación que esta mas a la izquierda.</a:t>
            </a:r>
          </a:p>
          <a:p>
            <a:pPr>
              <a:buFont typeface="Wingdings" panose="05000000000000000000" pitchFamily="2" charset="2"/>
              <a:buChar char="§"/>
            </a:pPr>
            <a:endParaRPr lang="es-CL" dirty="0"/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3078" name="Picture 6" descr="Resultado de imagen de numeros naturales">
            <a:extLst>
              <a:ext uri="{FF2B5EF4-FFF2-40B4-BE49-F238E27FC236}">
                <a16:creationId xmlns="" xmlns:a16="http://schemas.microsoft.com/office/drawing/2014/main" id="{8A7565B5-FE4C-4D02-AAC3-F7F4AFF96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3587590"/>
            <a:ext cx="3841044" cy="21605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</a:rPr>
              <a:t>Conjunto de los números naturales ( N )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521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117" y="256478"/>
            <a:ext cx="11350083" cy="870573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</a:rPr>
              <a:t>Operatoria números naturales 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540835" y="1520455"/>
            <a:ext cx="3595230" cy="4444409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ES" sz="2000" dirty="0" smtClean="0"/>
              <a:t>Si en un ejercicio tenemos multiplicación, división, suma y resta, partiremos desarrollando la multiplicación o división dependiendo cual de estas operaciones este mas a la izquierda para luego seguir con la suma o resta dependiendo de cual de estas operaciones estén a la izquierda.  </a:t>
            </a:r>
          </a:p>
          <a:p>
            <a:pPr>
              <a:buFont typeface="Arial" pitchFamily="34" charset="0"/>
              <a:buChar char="•"/>
            </a:pPr>
            <a:r>
              <a:rPr lang="es-ES" sz="2000" dirty="0" smtClean="0"/>
              <a:t>Si hay paréntesis se debe partir por el paréntesis y luego aplicar las reglas de las operaciones. </a:t>
            </a:r>
            <a:endParaRPr lang="es-ES" sz="2000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4192861" y="1084521"/>
            <a:ext cx="4033817" cy="467832"/>
          </a:xfrm>
        </p:spPr>
        <p:txBody>
          <a:bodyPr/>
          <a:lstStyle/>
          <a:p>
            <a:r>
              <a:rPr lang="es-ES" sz="2800" b="1" dirty="0" smtClean="0">
                <a:solidFill>
                  <a:srgbClr val="C00000"/>
                </a:solidFill>
              </a:rPr>
              <a:t>Ejemplo: </a:t>
            </a:r>
            <a:endParaRPr lang="es-ES" sz="2800" b="1" dirty="0">
              <a:solidFill>
                <a:srgbClr val="C00000"/>
              </a:solidFill>
            </a:endParaRPr>
          </a:p>
        </p:txBody>
      </p:sp>
      <p:pic>
        <p:nvPicPr>
          <p:cNvPr id="20" name="19 Imagen" descr="https://luisamariaarias.files.wordpress.com/2012/09/operaciones-combinadas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0426" y="1640009"/>
            <a:ext cx="6896595" cy="4683511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E803987-52CE-494E-A43A-25EAC1298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1" y="1648047"/>
            <a:ext cx="10670823" cy="744279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s-CL" sz="2400" dirty="0"/>
              <a:t>Conjunto de los números enteros: Es el conjunto de los números naturales, el cero </a:t>
            </a:r>
            <a:r>
              <a:rPr lang="es-CL" sz="2400" dirty="0" smtClean="0"/>
              <a:t>y los </a:t>
            </a:r>
            <a:r>
              <a:rPr lang="es-CL" sz="2400" dirty="0"/>
              <a:t>números </a:t>
            </a:r>
            <a:r>
              <a:rPr lang="es-CL" sz="2400" dirty="0" smtClean="0"/>
              <a:t>negativos</a:t>
            </a:r>
            <a:r>
              <a:rPr lang="es-CL" sz="2400" dirty="0" smtClean="0"/>
              <a:t>.</a:t>
            </a:r>
            <a:endParaRPr lang="es-CL" sz="2400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="" xmlns:a16="http://schemas.microsoft.com/office/drawing/2014/main" id="{3F56E0C1-DC5D-47BE-9A95-998C15CAE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5050575"/>
            <a:ext cx="10666141" cy="1168111"/>
          </a:xfrm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s-CL" dirty="0"/>
              <a:t>Cuando construimos una recta numérica es importante que todos los números del conjunto estén a una misma distancia uno del otro manteniendo su orden. </a:t>
            </a: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02336" y="191387"/>
            <a:ext cx="11582400" cy="1107062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accent2">
                    <a:lumMod val="75000"/>
                  </a:schemeClr>
                </a:solidFill>
              </a:rPr>
              <a:t>Conjunto de los números enteros ( Z )</a:t>
            </a:r>
            <a:endParaRPr lang="es-E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6658" y="2689288"/>
            <a:ext cx="8542374" cy="1832392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13374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781" y="191387"/>
            <a:ext cx="11227420" cy="669850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accent2">
                    <a:lumMod val="75000"/>
                  </a:schemeClr>
                </a:solidFill>
              </a:rPr>
              <a:t>Números enteros en la vida cotidiana </a:t>
            </a:r>
            <a:endParaRPr lang="es-E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77730" y="1232645"/>
            <a:ext cx="7206511" cy="2739092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9235" y="4300485"/>
            <a:ext cx="9279528" cy="2411429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8092B20-CE38-4F46-82BA-E21E65099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rot="10800000" flipV="1">
            <a:off x="249654" y="361507"/>
            <a:ext cx="2429749" cy="616689"/>
          </a:xfrm>
          <a:ln w="127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s-CL" sz="1800" b="1" u="sng" dirty="0"/>
              <a:t>Opuesto </a:t>
            </a:r>
            <a:r>
              <a:rPr lang="es-CL" sz="1800" b="1" u="sng" dirty="0" smtClean="0"/>
              <a:t>de un números </a:t>
            </a:r>
            <a:r>
              <a:rPr lang="es-CL" sz="1800" b="1" u="sng" dirty="0"/>
              <a:t>enteros  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="" xmlns:a16="http://schemas.microsoft.com/office/drawing/2014/main" id="{0D87231A-4C2E-4642-BC2A-879BD2BA7E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38354" y="925033"/>
            <a:ext cx="2383176" cy="499730"/>
          </a:xfrm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s-CL" sz="2000" b="1" u="sng" dirty="0"/>
              <a:t>Valor absoluto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="" xmlns:a16="http://schemas.microsoft.com/office/drawing/2014/main" id="{B1E29078-06B8-4854-9E7F-0862178BB307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3382098" y="1669312"/>
            <a:ext cx="3183039" cy="4496212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CL" sz="1600" dirty="0"/>
              <a:t>El valor absoluto de un </a:t>
            </a:r>
            <a:r>
              <a:rPr lang="es-CL" sz="1600" dirty="0" smtClean="0"/>
              <a:t>número </a:t>
            </a:r>
            <a:r>
              <a:rPr lang="es-CL" sz="1600" dirty="0"/>
              <a:t>es la distancia que hay del </a:t>
            </a:r>
            <a:r>
              <a:rPr lang="es-CL" sz="1600" dirty="0" smtClean="0"/>
              <a:t>número </a:t>
            </a:r>
            <a:r>
              <a:rPr lang="es-CL" sz="1600" dirty="0"/>
              <a:t>al cero en la recta </a:t>
            </a:r>
            <a:r>
              <a:rPr lang="es-CL" sz="1600" dirty="0" smtClean="0"/>
              <a:t>numérica. Se puede reconocer porque siempre el numero estará dentro de dos palitos │ │.</a:t>
            </a:r>
          </a:p>
          <a:p>
            <a:r>
              <a:rPr lang="es-CL" sz="1600" dirty="0" smtClean="0"/>
              <a:t>Cuando hablamos de valor absoluto siempre hablaremos de un valor positivo ya que estamos hablando de distancias y las distancias no pueden ser negativas.</a:t>
            </a:r>
          </a:p>
          <a:p>
            <a:r>
              <a:rPr lang="es-CL" sz="1600" dirty="0" smtClean="0">
                <a:solidFill>
                  <a:srgbClr val="FF0000"/>
                </a:solidFill>
              </a:rPr>
              <a:t>Ejemplos: </a:t>
            </a:r>
          </a:p>
          <a:p>
            <a:pPr>
              <a:buFont typeface="Arial" pitchFamily="34" charset="0"/>
              <a:buChar char="•"/>
            </a:pPr>
            <a:r>
              <a:rPr lang="es-CL" sz="1600" dirty="0" smtClean="0"/>
              <a:t> │-2│ = 2                      </a:t>
            </a:r>
          </a:p>
          <a:p>
            <a:pPr>
              <a:buFont typeface="Arial" pitchFamily="34" charset="0"/>
              <a:buChar char="•"/>
            </a:pPr>
            <a:r>
              <a:rPr lang="es-CL" sz="1600" dirty="0" smtClean="0"/>
              <a:t> │3 │= 3</a:t>
            </a:r>
          </a:p>
          <a:p>
            <a:pPr>
              <a:buFont typeface="Arial" pitchFamily="34" charset="0"/>
              <a:buChar char="•"/>
            </a:pPr>
            <a:r>
              <a:rPr lang="es-CL" sz="1600" dirty="0" smtClean="0"/>
              <a:t>│-100 │ = 100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</p:txBody>
      </p:sp>
      <p:sp>
        <p:nvSpPr>
          <p:cNvPr id="9" name="Marcador de texto 8">
            <a:extLst>
              <a:ext uri="{FF2B5EF4-FFF2-40B4-BE49-F238E27FC236}">
                <a16:creationId xmlns="" xmlns:a16="http://schemas.microsoft.com/office/drawing/2014/main" id="{CAA37554-CA2A-41BE-9A30-64F4F52035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51136" y="1105787"/>
            <a:ext cx="2801073" cy="478464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s-CL" b="1" u="sng" dirty="0" smtClean="0"/>
              <a:t>Mayor o menor</a:t>
            </a:r>
            <a:endParaRPr lang="es-CL" b="1" u="sng" dirty="0"/>
          </a:p>
        </p:txBody>
      </p:sp>
      <p:sp>
        <p:nvSpPr>
          <p:cNvPr id="11" name="Marcador de texto 10">
            <a:extLst>
              <a:ext uri="{FF2B5EF4-FFF2-40B4-BE49-F238E27FC236}">
                <a16:creationId xmlns="" xmlns:a16="http://schemas.microsoft.com/office/drawing/2014/main" id="{29D37DCF-1300-431F-9FB3-53B1B7D81419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7147499" y="1712920"/>
            <a:ext cx="4757195" cy="4899169"/>
          </a:xfrm>
          <a:ln w="38100"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es-CL" sz="1600" dirty="0" smtClean="0">
                <a:solidFill>
                  <a:srgbClr val="FF0000"/>
                </a:solidFill>
              </a:rPr>
              <a:t>Números negativos</a:t>
            </a:r>
            <a:r>
              <a:rPr lang="es-CL" sz="1600" dirty="0" smtClean="0"/>
              <a:t>: a medida que los números están mas lejos del cero estos serán menores.</a:t>
            </a:r>
          </a:p>
          <a:p>
            <a:r>
              <a:rPr lang="es-CL" sz="1600" dirty="0" smtClean="0">
                <a:solidFill>
                  <a:srgbClr val="FF0000"/>
                </a:solidFill>
              </a:rPr>
              <a:t>Números Positivos: </a:t>
            </a:r>
            <a:r>
              <a:rPr lang="es-CL" sz="1600" dirty="0" smtClean="0"/>
              <a:t>a medida que los números estén mas lejos del cero estos serán mayores.</a:t>
            </a:r>
          </a:p>
          <a:p>
            <a:endParaRPr lang="es-CL" sz="1600" dirty="0" smtClean="0"/>
          </a:p>
          <a:p>
            <a:endParaRPr lang="es-CL" sz="1600" dirty="0" smtClean="0"/>
          </a:p>
          <a:p>
            <a:endParaRPr lang="es-CL" sz="1600" dirty="0" smtClean="0"/>
          </a:p>
          <a:p>
            <a:endParaRPr lang="es-CL" sz="1600" dirty="0" smtClean="0"/>
          </a:p>
          <a:p>
            <a:endParaRPr lang="es-CL" sz="1600" dirty="0" smtClean="0"/>
          </a:p>
          <a:p>
            <a:endParaRPr lang="es-CL" sz="1600" dirty="0" smtClean="0"/>
          </a:p>
          <a:p>
            <a:r>
              <a:rPr lang="es-CL" sz="1600" dirty="0" smtClean="0"/>
              <a:t>Para recordar la dirección de signo mayor o menor  guíate por la imagen. </a:t>
            </a:r>
          </a:p>
          <a:p>
            <a:endParaRPr lang="es-CL" sz="1600" dirty="0" smtClean="0"/>
          </a:p>
          <a:p>
            <a:endParaRPr lang="es-CL" sz="1600" dirty="0" smtClean="0"/>
          </a:p>
          <a:p>
            <a:endParaRPr lang="es-CL" dirty="0" smtClean="0"/>
          </a:p>
          <a:p>
            <a:endParaRPr lang="es-CL" dirty="0" smtClean="0"/>
          </a:p>
        </p:txBody>
      </p:sp>
      <p:pic>
        <p:nvPicPr>
          <p:cNvPr id="10" name="9 Imagen" descr="Resultado de imagen para mayor o menor numeros enterosç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10131" y="2833834"/>
            <a:ext cx="3934852" cy="111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5016" y="4899409"/>
            <a:ext cx="22860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Marcador de texto 7">
            <a:extLst>
              <a:ext uri="{FF2B5EF4-FFF2-40B4-BE49-F238E27FC236}">
                <a16:creationId xmlns="" xmlns:a16="http://schemas.microsoft.com/office/drawing/2014/main" id="{B1E29078-06B8-4854-9E7F-0862178BB307}"/>
              </a:ext>
            </a:extLst>
          </p:cNvPr>
          <p:cNvSpPr txBox="1">
            <a:spLocks/>
          </p:cNvSpPr>
          <p:nvPr/>
        </p:nvSpPr>
        <p:spPr>
          <a:xfrm>
            <a:off x="276446" y="1237761"/>
            <a:ext cx="2488020" cy="3334240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anchor="t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s-C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</a:t>
            </a:r>
            <a:r>
              <a:rPr kumimoji="0" lang="es-CL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 conjunto de los números enteros , cada numero positivo o negativo tiene un numero opuesto. Este será el mismo numero pero con signo cambiado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lang="es-CL" sz="1600" baseline="0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s-CL" sz="1600" baseline="0" dirty="0" smtClean="0">
                <a:solidFill>
                  <a:schemeClr val="tx2"/>
                </a:solidFill>
              </a:rPr>
              <a:t> Ejemplos:</a:t>
            </a:r>
            <a:r>
              <a:rPr lang="es-CL" sz="1600" dirty="0" smtClean="0">
                <a:solidFill>
                  <a:schemeClr val="tx2"/>
                </a:solidFill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s-C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s-CL" sz="1600" dirty="0" smtClean="0">
                <a:solidFill>
                  <a:schemeClr val="tx2"/>
                </a:solidFill>
              </a:rPr>
              <a:t> </a:t>
            </a:r>
            <a:r>
              <a:rPr lang="es-CL" sz="1600" dirty="0" smtClean="0">
                <a:solidFill>
                  <a:schemeClr val="tx2"/>
                </a:solidFill>
              </a:rPr>
              <a:t>El opuesto de 2 es -2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s-CL" sz="1600" dirty="0" smtClean="0">
                <a:solidFill>
                  <a:schemeClr val="tx2"/>
                </a:solidFill>
              </a:rPr>
              <a:t> </a:t>
            </a:r>
            <a:r>
              <a:rPr lang="es-CL" sz="1600" dirty="0" smtClean="0">
                <a:solidFill>
                  <a:schemeClr val="tx2"/>
                </a:solidFill>
              </a:rPr>
              <a:t>El opuesto de -10 es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s-CL" sz="1600" dirty="0" smtClean="0">
                <a:solidFill>
                  <a:schemeClr val="tx2"/>
                </a:solidFill>
              </a:rPr>
              <a:t> </a:t>
            </a:r>
            <a:r>
              <a:rPr lang="es-CL" sz="1600" dirty="0" smtClean="0">
                <a:solidFill>
                  <a:schemeClr val="tx2"/>
                </a:solidFill>
              </a:rPr>
              <a:t>El opuesto de 100 es -100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s-CL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CL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CL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414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7A460D8-B8B3-4278-953A-37C19FEAA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1" y="191912"/>
            <a:ext cx="11819467" cy="1095022"/>
          </a:xfrm>
        </p:spPr>
        <p:txBody>
          <a:bodyPr>
            <a:normAutofit/>
          </a:bodyPr>
          <a:lstStyle/>
          <a:p>
            <a:r>
              <a:rPr lang="es-CL" sz="3200" dirty="0" smtClean="0">
                <a:solidFill>
                  <a:schemeClr val="accent2">
                    <a:lumMod val="75000"/>
                  </a:schemeClr>
                </a:solidFill>
              </a:rPr>
              <a:t>Adición y números enteros </a:t>
            </a:r>
            <a:endParaRPr lang="es-CL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F0BB2E54-6445-400A-9C8C-AC1997086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652" y="1424764"/>
            <a:ext cx="4051004" cy="4901608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endParaRPr lang="es-CL" sz="2000" b="1" u="sng" dirty="0" smtClean="0"/>
          </a:p>
          <a:p>
            <a:pPr algn="ctr"/>
            <a:endParaRPr lang="es-CL" sz="2000" b="1" u="sng" dirty="0" smtClean="0"/>
          </a:p>
          <a:p>
            <a:pPr algn="ctr"/>
            <a:endParaRPr lang="es-CL" sz="2000" b="1" u="sng" dirty="0" smtClean="0"/>
          </a:p>
          <a:p>
            <a:pPr algn="ctr"/>
            <a:r>
              <a:rPr lang="es-CL" b="1" u="sng" dirty="0" smtClean="0">
                <a:solidFill>
                  <a:schemeClr val="accent1">
                    <a:lumMod val="75000"/>
                  </a:schemeClr>
                </a:solidFill>
              </a:rPr>
              <a:t>Suma de números enteros </a:t>
            </a:r>
          </a:p>
          <a:p>
            <a:pPr algn="ctr"/>
            <a:r>
              <a:rPr lang="es-CL" b="1" u="sng" dirty="0" smtClean="0">
                <a:solidFill>
                  <a:schemeClr val="accent1">
                    <a:lumMod val="75000"/>
                  </a:schemeClr>
                </a:solidFill>
              </a:rPr>
              <a:t>del mismo signo </a:t>
            </a:r>
          </a:p>
          <a:p>
            <a:pPr algn="ctr"/>
            <a:endParaRPr lang="es-CL" sz="2000" b="1" u="sng" dirty="0" smtClean="0"/>
          </a:p>
          <a:p>
            <a:r>
              <a:rPr lang="es-CL" sz="1800" dirty="0" smtClean="0"/>
              <a:t>Para sumar números enteros de igual signo sumaremos los números y conservaremos el signo.</a:t>
            </a:r>
          </a:p>
          <a:p>
            <a:endParaRPr lang="es-CL" sz="1800" dirty="0" smtClean="0"/>
          </a:p>
          <a:p>
            <a:r>
              <a:rPr lang="es-CL" sz="1800" dirty="0" smtClean="0"/>
              <a:t>Ejemplos:</a:t>
            </a:r>
          </a:p>
          <a:p>
            <a:endParaRPr lang="es-CL" sz="1800" dirty="0" smtClean="0"/>
          </a:p>
          <a:p>
            <a:pPr marL="457200" indent="-457200">
              <a:buAutoNum type="alphaLcParenR"/>
            </a:pPr>
            <a:r>
              <a:rPr lang="es-CL" sz="1800" dirty="0" smtClean="0"/>
              <a:t>3 + 4 = 7</a:t>
            </a:r>
          </a:p>
          <a:p>
            <a:pPr marL="457200" indent="-457200">
              <a:buAutoNum type="alphaLcParenR"/>
            </a:pPr>
            <a:r>
              <a:rPr lang="es-CL" sz="1800" dirty="0" smtClean="0"/>
              <a:t>-2+ -9 = -11</a:t>
            </a:r>
          </a:p>
          <a:p>
            <a:pPr marL="457200" indent="-457200">
              <a:buAutoNum type="alphaLcParenR"/>
            </a:pPr>
            <a:r>
              <a:rPr lang="es-CL" sz="1800" dirty="0" smtClean="0"/>
              <a:t>-8 +-6 = -14</a:t>
            </a:r>
          </a:p>
          <a:p>
            <a:pPr marL="457200" indent="-457200">
              <a:buAutoNum type="alphaLcParenR"/>
            </a:pPr>
            <a:r>
              <a:rPr lang="es-CL" sz="1800" dirty="0" smtClean="0"/>
              <a:t>8 + 8= 16</a:t>
            </a:r>
          </a:p>
          <a:p>
            <a:endParaRPr lang="es-CL" sz="2000" dirty="0" smtClean="0"/>
          </a:p>
        </p:txBody>
      </p:sp>
      <p:sp>
        <p:nvSpPr>
          <p:cNvPr id="6" name="Marcador de texto 5">
            <a:extLst>
              <a:ext uri="{FF2B5EF4-FFF2-40B4-BE49-F238E27FC236}">
                <a16:creationId xmlns="" xmlns:a16="http://schemas.microsoft.com/office/drawing/2014/main" id="{523CF12A-3B43-4B4A-996C-81685BF96B75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710896" y="1840376"/>
            <a:ext cx="7163533" cy="4389885"/>
          </a:xfrm>
          <a:ln w="38100"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s-CL" sz="1600" dirty="0" smtClean="0"/>
              <a:t>            Recta numérica: Si te complica sumar números enteros lo puedes hacer aplicando la recta numérica, este truco te servirá tanto para sumar como la restar y multiplicar. </a:t>
            </a:r>
          </a:p>
          <a:p>
            <a:pPr marL="342900" indent="-342900">
              <a:lnSpc>
                <a:spcPct val="100000"/>
              </a:lnSpc>
            </a:pPr>
            <a:endParaRPr lang="es-CL" sz="1600" dirty="0" smtClean="0"/>
          </a:p>
          <a:p>
            <a:pPr marL="342900" indent="-342900"/>
            <a:r>
              <a:rPr lang="es-CL" dirty="0" smtClean="0"/>
              <a:t>a)                                                                            b)</a:t>
            </a:r>
          </a:p>
          <a:p>
            <a:pPr marL="342900" indent="-342900">
              <a:buAutoNum type="arabicParenR"/>
            </a:pPr>
            <a:endParaRPr lang="es-CL" dirty="0" smtClean="0"/>
          </a:p>
          <a:p>
            <a:pPr marL="342900" indent="-342900">
              <a:buAutoNum type="arabicParenR"/>
            </a:pPr>
            <a:endParaRPr lang="es-CL" dirty="0" smtClean="0"/>
          </a:p>
          <a:p>
            <a:pPr marL="342900" indent="-342900">
              <a:buAutoNum type="arabicParenR"/>
            </a:pPr>
            <a:endParaRPr lang="es-CL" dirty="0" smtClean="0"/>
          </a:p>
          <a:p>
            <a:pPr marL="342900" indent="-342900">
              <a:buAutoNum type="arabicParenR"/>
            </a:pPr>
            <a:endParaRPr lang="es-CL" dirty="0" smtClean="0"/>
          </a:p>
          <a:p>
            <a:pPr marL="342900" indent="-342900">
              <a:buAutoNum type="arabicParenR"/>
            </a:pPr>
            <a:endParaRPr lang="es-CL" dirty="0" smtClean="0"/>
          </a:p>
          <a:p>
            <a:pPr marL="342900" indent="-342900">
              <a:lnSpc>
                <a:spcPct val="100000"/>
              </a:lnSpc>
            </a:pPr>
            <a:r>
              <a:rPr lang="es-CL" dirty="0" smtClean="0"/>
              <a:t>      </a:t>
            </a:r>
            <a:r>
              <a:rPr lang="es-CL" sz="1600" dirty="0" smtClean="0"/>
              <a:t>Nos ubicamos en el primer número y luego se dan tantos saltos en la recta numérica como el segundo número nos indique y así sucesivamente si existieran mas números que sumar. Tu resultado será la posición final en la que quedaste. Observa los ejemplos.</a:t>
            </a:r>
            <a:r>
              <a:rPr lang="es-CL" dirty="0" smtClean="0"/>
              <a:t> </a:t>
            </a:r>
            <a:r>
              <a:rPr lang="es-CL" dirty="0" smtClean="0"/>
              <a:t>a) y b)</a:t>
            </a:r>
            <a:endParaRPr lang="es-CL" dirty="0" smtClean="0"/>
          </a:p>
          <a:p>
            <a:pPr marL="342900" indent="-342900">
              <a:buAutoNum type="arabicParenR"/>
            </a:pPr>
            <a:endParaRPr lang="es-CL" dirty="0" smtClean="0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3B054261-925C-4A43-80C6-4BC70E067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35526" y="1180619"/>
            <a:ext cx="6007395" cy="439838"/>
          </a:xfrm>
          <a:ln w="19050">
            <a:solidFill>
              <a:schemeClr val="accent2"/>
            </a:solidFill>
          </a:ln>
        </p:spPr>
        <p:txBody>
          <a:bodyPr/>
          <a:lstStyle/>
          <a:p>
            <a:pPr algn="ctr"/>
            <a:r>
              <a:rPr lang="es-CL" b="1" u="sng" dirty="0" smtClean="0">
                <a:solidFill>
                  <a:schemeClr val="accent1">
                    <a:lumMod val="75000"/>
                  </a:schemeClr>
                </a:solidFill>
              </a:rPr>
              <a:t>Otra forma para desarrollar la suma </a:t>
            </a:r>
            <a:endParaRPr lang="es-CL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9 Imagen" descr="Resultado de imagen para grafica suma numeros enteros recta numeric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36537" y="2885239"/>
            <a:ext cx="2275576" cy="1323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Resultado de imagen para grafica suma numeros enteros recta numeric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526" y="2841481"/>
            <a:ext cx="3132251" cy="145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65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7242" y="219919"/>
            <a:ext cx="11158959" cy="810228"/>
          </a:xfrm>
        </p:spPr>
        <p:txBody>
          <a:bodyPr>
            <a:normAutofit/>
          </a:bodyPr>
          <a:lstStyle/>
          <a:p>
            <a:r>
              <a:rPr lang="es-CL" sz="3200" dirty="0" smtClean="0">
                <a:solidFill>
                  <a:schemeClr val="accent1">
                    <a:lumMod val="50000"/>
                  </a:schemeClr>
                </a:solidFill>
              </a:rPr>
              <a:t>Adición y números enteros 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77794" y="2194559"/>
            <a:ext cx="4007128" cy="4252540"/>
          </a:xfr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es-ES" sz="1600" dirty="0" smtClean="0"/>
              <a:t>   </a:t>
            </a:r>
            <a:r>
              <a:rPr lang="es-ES" sz="1600" dirty="0" smtClean="0"/>
              <a:t>   </a:t>
            </a:r>
            <a:r>
              <a:rPr lang="es-ES" sz="1600" dirty="0" smtClean="0">
                <a:solidFill>
                  <a:schemeClr val="tx1"/>
                </a:solidFill>
              </a:rPr>
              <a:t>Para </a:t>
            </a:r>
            <a:r>
              <a:rPr lang="es-ES" sz="1600" dirty="0" smtClean="0">
                <a:solidFill>
                  <a:schemeClr val="tx1"/>
                </a:solidFill>
              </a:rPr>
              <a:t>sumar dos números enteros </a:t>
            </a:r>
            <a:r>
              <a:rPr lang="es-ES" sz="1600" dirty="0" smtClean="0">
                <a:solidFill>
                  <a:schemeClr val="tx1"/>
                </a:solidFill>
              </a:rPr>
              <a:t>de distinto </a:t>
            </a:r>
            <a:r>
              <a:rPr lang="es-ES" sz="1600" dirty="0" smtClean="0">
                <a:solidFill>
                  <a:schemeClr val="tx1"/>
                </a:solidFill>
              </a:rPr>
              <a:t>signo vamos a restar los números ( sin considerar el signo de cada números) y al resultado le agregaremos el signo del número mayor.  </a:t>
            </a:r>
            <a:endParaRPr lang="es-ES" sz="1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ES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ES" sz="1800" dirty="0" smtClean="0">
                <a:solidFill>
                  <a:srgbClr val="C00000"/>
                </a:solidFill>
              </a:rPr>
              <a:t>Ejemplos</a:t>
            </a:r>
            <a:r>
              <a:rPr lang="es-ES" sz="1800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endParaRPr lang="es-ES" sz="1600" dirty="0" smtClean="0">
              <a:solidFill>
                <a:srgbClr val="C00000"/>
              </a:solidFill>
            </a:endParaRPr>
          </a:p>
          <a:p>
            <a:r>
              <a:rPr lang="es-ES" sz="1600" dirty="0" smtClean="0">
                <a:solidFill>
                  <a:schemeClr val="tx1"/>
                </a:solidFill>
              </a:rPr>
              <a:t>6 + -3 = 6 – 3 = 3 ( el 6 es el numero mayor por lo tanto el resultado queda positivo).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-9 + 7 = 9 – 7 = -2 ( como el nueve es el numero mayor el resultado será negativo)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-30 + 10 = 30 -10 (como el 30 es mayor que el 10 el resultado será negativo).</a:t>
            </a:r>
          </a:p>
          <a:p>
            <a:endParaRPr lang="es-ES" sz="1600" dirty="0"/>
          </a:p>
        </p:txBody>
      </p:sp>
      <p:sp>
        <p:nvSpPr>
          <p:cNvPr id="5" name="Marcador de texto 2">
            <a:extLst>
              <a:ext uri="{FF2B5EF4-FFF2-40B4-BE49-F238E27FC236}">
                <a16:creationId xmlns="" xmlns:a16="http://schemas.microsoft.com/office/drawing/2014/main" id="{F0BB2E54-6445-400A-9C8C-AC1997086D6C}"/>
              </a:ext>
            </a:extLst>
          </p:cNvPr>
          <p:cNvSpPr txBox="1">
            <a:spLocks/>
          </p:cNvSpPr>
          <p:nvPr/>
        </p:nvSpPr>
        <p:spPr>
          <a:xfrm>
            <a:off x="393406" y="1153164"/>
            <a:ext cx="3774558" cy="813859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Suma de números enteros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CL" sz="2000" b="1" u="sng" dirty="0" smtClean="0">
                <a:solidFill>
                  <a:schemeClr val="accent1">
                    <a:lumMod val="75000"/>
                  </a:schemeClr>
                </a:solidFill>
              </a:rPr>
              <a:t>De distinto signo</a:t>
            </a:r>
            <a:r>
              <a:rPr lang="es-CL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kumimoji="0" lang="es-CL" b="1" i="0" u="sng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999034" y="1114593"/>
            <a:ext cx="4452772" cy="646331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L" b="1" u="sng" dirty="0" smtClean="0">
                <a:solidFill>
                  <a:srgbClr val="C00000"/>
                </a:solidFill>
              </a:rPr>
              <a:t>Otra forma para desarrollar la suma </a:t>
            </a:r>
            <a:r>
              <a:rPr lang="es-CL" b="1" u="sng" dirty="0" smtClean="0">
                <a:solidFill>
                  <a:srgbClr val="C00000"/>
                </a:solidFill>
              </a:rPr>
              <a:t> de </a:t>
            </a:r>
            <a:r>
              <a:rPr lang="es-CL" b="1" u="sng" dirty="0" err="1" smtClean="0">
                <a:solidFill>
                  <a:srgbClr val="C00000"/>
                </a:solidFill>
              </a:rPr>
              <a:t>numeros</a:t>
            </a:r>
            <a:r>
              <a:rPr lang="es-CL" b="1" u="sng" dirty="0" smtClean="0">
                <a:solidFill>
                  <a:srgbClr val="C00000"/>
                </a:solidFill>
              </a:rPr>
              <a:t> enteros de distinto signo</a:t>
            </a:r>
            <a:endParaRPr lang="es-CL" b="1" u="sng" dirty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2496" y="2126512"/>
            <a:ext cx="7160131" cy="3385251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85801" y="1"/>
            <a:ext cx="11143527" cy="1006996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accent1"/>
                </a:solidFill>
              </a:rPr>
              <a:t>Adición de números enteros </a:t>
            </a:r>
            <a:endParaRPr lang="es-ES" sz="2800" dirty="0">
              <a:solidFill>
                <a:schemeClr val="accent1"/>
              </a:solidFill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idx="2"/>
          </p:nvPr>
        </p:nvSpPr>
        <p:spPr>
          <a:xfrm>
            <a:off x="478466" y="1010093"/>
            <a:ext cx="5050464" cy="5369442"/>
          </a:xfrm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2000" b="1" u="sng" dirty="0" smtClean="0">
                <a:solidFill>
                  <a:schemeClr val="accent1">
                    <a:lumMod val="75000"/>
                  </a:schemeClr>
                </a:solidFill>
              </a:rPr>
              <a:t>Más </a:t>
            </a:r>
            <a:r>
              <a:rPr lang="es-ES" sz="2000" b="1" u="sng" dirty="0" smtClean="0">
                <a:solidFill>
                  <a:schemeClr val="accent1">
                    <a:lumMod val="75000"/>
                  </a:schemeClr>
                </a:solidFill>
              </a:rPr>
              <a:t>formas para sumar números enteros</a:t>
            </a:r>
          </a:p>
          <a:p>
            <a:r>
              <a:rPr lang="es-ES" sz="1600" dirty="0" smtClean="0"/>
              <a:t>Cuando tenemos una gran cantidad de números positivos y negativos que </a:t>
            </a:r>
            <a:r>
              <a:rPr lang="es-ES" sz="1600" dirty="0" smtClean="0"/>
              <a:t>sumar o restar podemos agruparlos por signo.</a:t>
            </a:r>
            <a:endParaRPr lang="es-ES" sz="1600" dirty="0" smtClean="0"/>
          </a:p>
          <a:p>
            <a:pPr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1"/>
                </a:solidFill>
              </a:rPr>
              <a:t> 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>Paso 1: </a:t>
            </a:r>
            <a:r>
              <a:rPr lang="es-ES" sz="1600" dirty="0" smtClean="0">
                <a:solidFill>
                  <a:schemeClr val="tx1"/>
                </a:solidFill>
              </a:rPr>
              <a:t>R</a:t>
            </a:r>
            <a:r>
              <a:rPr lang="es-ES" sz="1600" dirty="0" smtClean="0">
                <a:solidFill>
                  <a:schemeClr val="tx1"/>
                </a:solidFill>
              </a:rPr>
              <a:t>econocer</a:t>
            </a:r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s-ES" sz="1600" dirty="0" smtClean="0"/>
              <a:t>que números son positivos y sumarlos todos, luego reconocer todos los números  negativos y sumarlos y luego restar tu resultado entre el número  positivo y el número </a:t>
            </a:r>
            <a:r>
              <a:rPr lang="es-ES" sz="1600" dirty="0" smtClean="0"/>
              <a:t>negativo. </a:t>
            </a:r>
            <a:endParaRPr lang="es-ES" sz="1600" dirty="0" smtClean="0"/>
          </a:p>
          <a:p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>Ejemplo: </a:t>
            </a:r>
          </a:p>
          <a:p>
            <a:pPr marL="342900" indent="-342900"/>
            <a:r>
              <a:rPr lang="es-ES" sz="1600" dirty="0" smtClean="0"/>
              <a:t>1) </a:t>
            </a:r>
            <a:r>
              <a:rPr lang="es-ES" sz="1600" dirty="0" smtClean="0">
                <a:solidFill>
                  <a:schemeClr val="tx1"/>
                </a:solidFill>
              </a:rPr>
              <a:t>2</a:t>
            </a:r>
            <a:r>
              <a:rPr lang="es-ES" sz="1600" dirty="0" smtClean="0">
                <a:solidFill>
                  <a:schemeClr val="accent1"/>
                </a:solidFill>
              </a:rPr>
              <a:t> +-3 </a:t>
            </a:r>
            <a:r>
              <a:rPr lang="es-ES" sz="1600" dirty="0" smtClean="0">
                <a:solidFill>
                  <a:schemeClr val="accent1"/>
                </a:solidFill>
              </a:rPr>
              <a:t>+ </a:t>
            </a:r>
            <a:r>
              <a:rPr lang="es-ES" sz="1600" dirty="0" smtClean="0">
                <a:solidFill>
                  <a:schemeClr val="tx1"/>
                </a:solidFill>
              </a:rPr>
              <a:t>5</a:t>
            </a:r>
            <a:r>
              <a:rPr lang="es-ES" sz="1600" dirty="0" smtClean="0">
                <a:solidFill>
                  <a:schemeClr val="accent1"/>
                </a:solidFill>
              </a:rPr>
              <a:t> </a:t>
            </a:r>
            <a:r>
              <a:rPr lang="es-ES" sz="1600" dirty="0" smtClean="0">
                <a:solidFill>
                  <a:schemeClr val="accent1"/>
                </a:solidFill>
              </a:rPr>
              <a:t>+-</a:t>
            </a:r>
            <a:r>
              <a:rPr lang="es-ES" sz="1600" dirty="0" smtClean="0">
                <a:solidFill>
                  <a:schemeClr val="accent1"/>
                </a:solidFill>
              </a:rPr>
              <a:t>6 + </a:t>
            </a:r>
            <a:r>
              <a:rPr lang="es-ES" sz="1600" dirty="0" smtClean="0">
                <a:solidFill>
                  <a:schemeClr val="tx1"/>
                </a:solidFill>
              </a:rPr>
              <a:t>8</a:t>
            </a:r>
            <a:r>
              <a:rPr lang="es-ES" sz="1600" dirty="0" smtClean="0">
                <a:solidFill>
                  <a:schemeClr val="accent1"/>
                </a:solidFill>
              </a:rPr>
              <a:t> =</a:t>
            </a:r>
            <a:r>
              <a:rPr lang="es-ES" sz="1600" dirty="0" smtClean="0">
                <a:solidFill>
                  <a:schemeClr val="accent1"/>
                </a:solidFill>
              </a:rPr>
              <a:t> </a:t>
            </a:r>
            <a:r>
              <a:rPr lang="es-ES" sz="1600" dirty="0" smtClean="0">
                <a:solidFill>
                  <a:schemeClr val="tx1"/>
                </a:solidFill>
              </a:rPr>
              <a:t>15</a:t>
            </a:r>
            <a:r>
              <a:rPr lang="es-ES" sz="1600" dirty="0" smtClean="0">
                <a:solidFill>
                  <a:schemeClr val="accent1"/>
                </a:solidFill>
              </a:rPr>
              <a:t> </a:t>
            </a:r>
            <a:r>
              <a:rPr lang="es-ES" sz="1600" dirty="0" smtClean="0">
                <a:solidFill>
                  <a:schemeClr val="accent1"/>
                </a:solidFill>
              </a:rPr>
              <a:t>+ - 9 </a:t>
            </a:r>
            <a:r>
              <a:rPr lang="es-ES" sz="1600" dirty="0" smtClean="0">
                <a:solidFill>
                  <a:schemeClr val="accent1"/>
                </a:solidFill>
              </a:rPr>
              <a:t>= </a:t>
            </a:r>
            <a:r>
              <a:rPr lang="es-ES" sz="1600" dirty="0" smtClean="0">
                <a:solidFill>
                  <a:schemeClr val="tx1"/>
                </a:solidFill>
              </a:rPr>
              <a:t>6</a:t>
            </a:r>
            <a:endParaRPr lang="es-ES" sz="160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es-ES" sz="1400" dirty="0" smtClean="0">
              <a:solidFill>
                <a:schemeClr val="accent1"/>
              </a:solidFill>
            </a:endParaRPr>
          </a:p>
          <a:p>
            <a:pPr marL="342900" indent="-342900">
              <a:lnSpc>
                <a:spcPct val="100000"/>
              </a:lnSpc>
            </a:pPr>
            <a:r>
              <a:rPr lang="es-ES" b="1" dirty="0" smtClean="0">
                <a:solidFill>
                  <a:schemeClr val="accent1"/>
                </a:solidFill>
              </a:rPr>
              <a:t> </a:t>
            </a:r>
            <a:endParaRPr lang="es-ES" b="1" dirty="0" smtClean="0">
              <a:solidFill>
                <a:schemeClr val="accent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es-ES" b="1" dirty="0" smtClean="0">
              <a:solidFill>
                <a:schemeClr val="accent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es-ES" b="1" dirty="0" smtClean="0">
              <a:solidFill>
                <a:schemeClr val="accent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es-ES" b="1" dirty="0" smtClean="0">
              <a:solidFill>
                <a:schemeClr val="accent1"/>
              </a:solidFill>
            </a:endParaRPr>
          </a:p>
          <a:p>
            <a:pPr marL="342900" indent="-342900">
              <a:lnSpc>
                <a:spcPct val="100000"/>
              </a:lnSpc>
            </a:pPr>
            <a:r>
              <a:rPr lang="es-ES" sz="1400" dirty="0" smtClean="0"/>
              <a:t>2) </a:t>
            </a:r>
            <a:r>
              <a:rPr lang="es-ES" sz="1400" dirty="0" smtClean="0"/>
              <a:t> 5 + </a:t>
            </a:r>
            <a:r>
              <a:rPr lang="es-ES" sz="1400" dirty="0" smtClean="0">
                <a:solidFill>
                  <a:schemeClr val="accent1"/>
                </a:solidFill>
              </a:rPr>
              <a:t>-2 </a:t>
            </a:r>
            <a:r>
              <a:rPr lang="es-ES" sz="1400" dirty="0" smtClean="0"/>
              <a:t>+</a:t>
            </a:r>
            <a:r>
              <a:rPr lang="es-ES" sz="1400" dirty="0" smtClean="0">
                <a:solidFill>
                  <a:schemeClr val="accent1"/>
                </a:solidFill>
              </a:rPr>
              <a:t> -9 </a:t>
            </a:r>
            <a:r>
              <a:rPr lang="es-ES" sz="1400" dirty="0" smtClean="0"/>
              <a:t>+ 5 + </a:t>
            </a:r>
            <a:r>
              <a:rPr lang="es-ES" sz="1400" dirty="0" smtClean="0">
                <a:solidFill>
                  <a:schemeClr val="accent1"/>
                </a:solidFill>
              </a:rPr>
              <a:t>-4 </a:t>
            </a:r>
            <a:r>
              <a:rPr lang="es-ES" sz="1400" dirty="0" smtClean="0"/>
              <a:t>= 10 + </a:t>
            </a:r>
            <a:r>
              <a:rPr lang="es-ES" sz="1400" dirty="0" smtClean="0">
                <a:solidFill>
                  <a:schemeClr val="accent1"/>
                </a:solidFill>
              </a:rPr>
              <a:t>- 15 = -5</a:t>
            </a:r>
            <a:endParaRPr lang="es-ES" sz="1400" dirty="0" smtClean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</a:pPr>
            <a:endParaRPr lang="es-ES" b="1" u="sng" dirty="0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744279" y="3859619"/>
          <a:ext cx="3051545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318"/>
                <a:gridCol w="1473227"/>
              </a:tblGrid>
              <a:tr h="252903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Positivos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Negativos</a:t>
                      </a:r>
                      <a:endParaRPr lang="es-ES" sz="1200" dirty="0"/>
                    </a:p>
                  </a:txBody>
                  <a:tcPr/>
                </a:tc>
              </a:tr>
              <a:tr h="53390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2 + 5 + 8 = 15 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 -3 + -6 = -9</a:t>
                      </a:r>
                    </a:p>
                    <a:p>
                      <a:endParaRPr lang="es-E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7 Marcador de contenido"/>
          <p:cNvGraphicFramePr>
            <a:graphicFrameLocks/>
          </p:cNvGraphicFramePr>
          <p:nvPr/>
        </p:nvGraphicFramePr>
        <p:xfrm>
          <a:off x="800988" y="5341088"/>
          <a:ext cx="2509282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446"/>
                <a:gridCol w="1470836"/>
              </a:tblGrid>
              <a:tr h="211892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Positivos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Negativos</a:t>
                      </a:r>
                      <a:endParaRPr lang="es-ES" sz="1200" dirty="0"/>
                    </a:p>
                  </a:txBody>
                  <a:tcPr/>
                </a:tc>
              </a:tr>
              <a:tr h="447327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-2 </a:t>
                      </a:r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+ </a:t>
                      </a:r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-9</a:t>
                      </a:r>
                      <a:r>
                        <a:rPr lang="es-ES" sz="1400" baseline="0" dirty="0" smtClean="0">
                          <a:solidFill>
                            <a:schemeClr val="accent1"/>
                          </a:solidFill>
                        </a:rPr>
                        <a:t> +- 4</a:t>
                      </a:r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s-ES" sz="1400" dirty="0" smtClean="0">
                          <a:solidFill>
                            <a:schemeClr val="accent1"/>
                          </a:solidFill>
                        </a:rPr>
                        <a:t>= -9</a:t>
                      </a:r>
                    </a:p>
                    <a:p>
                      <a:endParaRPr lang="es-E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6 Marcador de texto"/>
          <p:cNvSpPr txBox="1">
            <a:spLocks/>
          </p:cNvSpPr>
          <p:nvPr/>
        </p:nvSpPr>
        <p:spPr>
          <a:xfrm>
            <a:off x="6202326" y="1013636"/>
            <a:ext cx="4302641" cy="5528931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s-ES" sz="1600" dirty="0" smtClean="0"/>
              <a:t>Y por último podemos ir desarrollando la suma y la resta hace debajo de forma ordenada. Empezando por la operación que esta mas a la izquierda. </a:t>
            </a:r>
            <a:endParaRPr lang="es-ES" sz="16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Ejemplo: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AutoNum type="arabicParenR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 +-3 + 5 +-6 + 8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sz="1600" dirty="0" smtClean="0">
              <a:solidFill>
                <a:schemeClr val="tx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-1</a:t>
            </a: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+ 5 + -6 + 8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sz="1600" baseline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4 + -6 + 8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sz="16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-2   + 8 = 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sz="16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E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E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s-ES" sz="1400" b="1" i="0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11 Conector recto"/>
          <p:cNvCxnSpPr/>
          <p:nvPr/>
        </p:nvCxnSpPr>
        <p:spPr>
          <a:xfrm rot="16200000" flipH="1">
            <a:off x="6597504" y="3024964"/>
            <a:ext cx="297715" cy="116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 flipH="1" flipV="1">
            <a:off x="6767630" y="2982434"/>
            <a:ext cx="340237" cy="159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16200000" flipH="1">
            <a:off x="6624085" y="3593806"/>
            <a:ext cx="350876" cy="138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rot="5400000">
            <a:off x="6836735" y="3561910"/>
            <a:ext cx="361509" cy="170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16200000" flipH="1">
            <a:off x="6836736" y="4157332"/>
            <a:ext cx="329609" cy="159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rot="5400000" flipH="1" flipV="1">
            <a:off x="7049391" y="4125436"/>
            <a:ext cx="361503" cy="191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1577</TotalTime>
  <Words>1052</Words>
  <Application>Microsoft Office PowerPoint</Application>
  <PresentationFormat>Personalizado</PresentationFormat>
  <Paragraphs>136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Viajes</vt:lpstr>
      <vt:lpstr>Historia de los números </vt:lpstr>
      <vt:lpstr>Conjunto de los números naturales ( N )</vt:lpstr>
      <vt:lpstr>Operatoria números naturales </vt:lpstr>
      <vt:lpstr>Conjunto de los números enteros ( Z )</vt:lpstr>
      <vt:lpstr>Números enteros en la vida cotidiana </vt:lpstr>
      <vt:lpstr>Diapositiva 6</vt:lpstr>
      <vt:lpstr>Adición y números enteros </vt:lpstr>
      <vt:lpstr>Adición y números enteros </vt:lpstr>
      <vt:lpstr>Adición de números enteros </vt:lpstr>
      <vt:lpstr>En resumen…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Conjunto de los números enteros ( Z )</dc:title>
  <dc:creator>FCS</dc:creator>
  <cp:lastModifiedBy>cliente</cp:lastModifiedBy>
  <cp:revision>23</cp:revision>
  <dcterms:created xsi:type="dcterms:W3CDTF">2020-03-22T16:00:58Z</dcterms:created>
  <dcterms:modified xsi:type="dcterms:W3CDTF">2020-04-08T21:50:25Z</dcterms:modified>
</cp:coreProperties>
</file>