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7" r:id="rId3"/>
    <p:sldId id="261" r:id="rId4"/>
    <p:sldId id="256" r:id="rId5"/>
    <p:sldId id="263" r:id="rId6"/>
    <p:sldId id="264" r:id="rId7"/>
    <p:sldId id="265" r:id="rId8"/>
    <p:sldId id="262" r:id="rId9"/>
    <p:sldId id="266"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viera" initials="J" lastIdx="1" clrIdx="0">
    <p:extLst>
      <p:ext uri="{19B8F6BF-5375-455C-9EA6-DF929625EA0E}">
        <p15:presenceInfo xmlns:p15="http://schemas.microsoft.com/office/powerpoint/2012/main" userId="Javie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E5A5D31-84F7-4C8A-B87F-B4F730221091}" type="datetimeFigureOut">
              <a:rPr lang="es-CL" smtClean="0"/>
              <a:t>15-06-2020</a:t>
            </a:fld>
            <a:endParaRPr lang="es-CL"/>
          </a:p>
        </p:txBody>
      </p:sp>
      <p:sp>
        <p:nvSpPr>
          <p:cNvPr id="5" name="Footer Placeholder 4"/>
          <p:cNvSpPr>
            <a:spLocks noGrp="1"/>
          </p:cNvSpPr>
          <p:nvPr>
            <p:ph type="ftr" sz="quarter" idx="11"/>
          </p:nvPr>
        </p:nvSpPr>
        <p:spPr>
          <a:xfrm>
            <a:off x="1451579" y="329307"/>
            <a:ext cx="5626774" cy="309201"/>
          </a:xfrm>
        </p:spPr>
        <p:txBody>
          <a:bodyPr/>
          <a:lstStyle/>
          <a:p>
            <a:endParaRPr lang="es-CL"/>
          </a:p>
        </p:txBody>
      </p:sp>
      <p:sp>
        <p:nvSpPr>
          <p:cNvPr id="6" name="Slide Number Placeholder 5"/>
          <p:cNvSpPr>
            <a:spLocks noGrp="1"/>
          </p:cNvSpPr>
          <p:nvPr>
            <p:ph type="sldNum" sz="quarter" idx="12"/>
          </p:nvPr>
        </p:nvSpPr>
        <p:spPr>
          <a:xfrm>
            <a:off x="476834" y="798973"/>
            <a:ext cx="811019" cy="503578"/>
          </a:xfrm>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155165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5A5D31-84F7-4C8A-B87F-B4F730221091}" type="datetimeFigureOut">
              <a:rPr lang="es-CL" smtClean="0"/>
              <a:t>15-06-2020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219695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5A5D31-84F7-4C8A-B87F-B4F730221091}" type="datetimeFigureOut">
              <a:rPr lang="es-CL" smtClean="0"/>
              <a:t>15-06-2020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102770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5A5D31-84F7-4C8A-B87F-B4F730221091}" type="datetimeFigureOut">
              <a:rPr lang="es-CL" smtClean="0"/>
              <a:t>15-06-2020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134552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E5A5D31-84F7-4C8A-B87F-B4F730221091}" type="datetimeFigureOut">
              <a:rPr lang="es-CL" smtClean="0"/>
              <a:t>15-06-2020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3394058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E5A5D31-84F7-4C8A-B87F-B4F730221091}" type="datetimeFigureOut">
              <a:rPr lang="es-CL" smtClean="0"/>
              <a:t>15-06-2020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238370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488794"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56025" y="2821491"/>
            <a:ext cx="4488794"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E5A5D31-84F7-4C8A-B87F-B4F730221091}" type="datetimeFigureOut">
              <a:rPr lang="es-CL" smtClean="0"/>
              <a:t>15-06-2020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218764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E5A5D31-84F7-4C8A-B87F-B4F730221091}" type="datetimeFigureOut">
              <a:rPr lang="es-CL" smtClean="0"/>
              <a:t>15-06-2020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426927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A5D31-84F7-4C8A-B87F-B4F730221091}" type="datetimeFigureOut">
              <a:rPr lang="es-CL" smtClean="0"/>
              <a:t>15-06-2020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229312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E5A5D31-84F7-4C8A-B87F-B4F730221091}" type="datetimeFigureOut">
              <a:rPr lang="es-CL" smtClean="0"/>
              <a:t>15-06-2020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270908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s-ES"/>
              <a:t>Haga clic en el icono para agregar una imagen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E5A5D31-84F7-4C8A-B87F-B4F730221091}" type="datetimeFigureOut">
              <a:rPr lang="es-CL" smtClean="0"/>
              <a:t>15-06-2020</a:t>
            </a:fld>
            <a:endParaRPr lang="es-CL"/>
          </a:p>
        </p:txBody>
      </p:sp>
      <p:sp>
        <p:nvSpPr>
          <p:cNvPr id="6" name="Footer Placeholder 5"/>
          <p:cNvSpPr>
            <a:spLocks noGrp="1"/>
          </p:cNvSpPr>
          <p:nvPr>
            <p:ph type="ftr" sz="quarter" idx="11"/>
          </p:nvPr>
        </p:nvSpPr>
        <p:spPr>
          <a:xfrm>
            <a:off x="1447382" y="318640"/>
            <a:ext cx="5541004" cy="320931"/>
          </a:xfrm>
        </p:spPr>
        <p:txBody>
          <a:bodyPr/>
          <a:lstStyle/>
          <a:p>
            <a:endParaRPr lang="es-CL"/>
          </a:p>
        </p:txBody>
      </p:sp>
      <p:sp>
        <p:nvSpPr>
          <p:cNvPr id="7" name="Slide Number Placeholder 6"/>
          <p:cNvSpPr>
            <a:spLocks noGrp="1"/>
          </p:cNvSpPr>
          <p:nvPr>
            <p:ph type="sldNum" sz="quarter" idx="12"/>
          </p:nvPr>
        </p:nvSpPr>
        <p:spPr/>
        <p:txBody>
          <a:bodyPr/>
          <a:lstStyle/>
          <a:p>
            <a:fld id="{293947AA-11B4-48AC-9E36-73BA9298EFBD}" type="slidenum">
              <a:rPr lang="es-CL" smtClean="0"/>
              <a:t>‹Nº›</a:t>
            </a:fld>
            <a:endParaRPr lang="es-CL"/>
          </a:p>
        </p:txBody>
      </p:sp>
    </p:spTree>
    <p:extLst>
      <p:ext uri="{BB962C8B-B14F-4D97-AF65-F5344CB8AC3E}">
        <p14:creationId xmlns:p14="http://schemas.microsoft.com/office/powerpoint/2010/main" val="318173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E5A5D31-84F7-4C8A-B87F-B4F730221091}" type="datetimeFigureOut">
              <a:rPr lang="es-CL" smtClean="0"/>
              <a:t>15-06-2020</a:t>
            </a:fld>
            <a:endParaRPr lang="es-CL"/>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93947AA-11B4-48AC-9E36-73BA9298EFBD}" type="slidenum">
              <a:rPr lang="es-CL" smtClean="0"/>
              <a:t>‹Nº›</a:t>
            </a:fld>
            <a:endParaRPr lang="es-CL"/>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44628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E7C698-31D6-4C29-83C4-2762D0C0E70B}"/>
              </a:ext>
            </a:extLst>
          </p:cNvPr>
          <p:cNvSpPr>
            <a:spLocks noGrp="1"/>
          </p:cNvSpPr>
          <p:nvPr>
            <p:ph type="title"/>
          </p:nvPr>
        </p:nvSpPr>
        <p:spPr>
          <a:xfrm>
            <a:off x="7720" y="0"/>
            <a:ext cx="6046716" cy="1060630"/>
          </a:xfrm>
        </p:spPr>
        <p:txBody>
          <a:bodyPr/>
          <a:lstStyle/>
          <a:p>
            <a:r>
              <a:rPr lang="es-CL" dirty="0">
                <a:solidFill>
                  <a:schemeClr val="bg2">
                    <a:lumMod val="60000"/>
                    <a:lumOff val="40000"/>
                  </a:schemeClr>
                </a:solidFill>
              </a:rPr>
              <a:t>Números enteros</a:t>
            </a:r>
          </a:p>
        </p:txBody>
      </p:sp>
      <p:sp>
        <p:nvSpPr>
          <p:cNvPr id="3" name="Marcador de contenido 2">
            <a:extLst>
              <a:ext uri="{FF2B5EF4-FFF2-40B4-BE49-F238E27FC236}">
                <a16:creationId xmlns:a16="http://schemas.microsoft.com/office/drawing/2014/main" id="{B1D2D26B-D934-43F1-B276-57EEB239E5A6}"/>
              </a:ext>
            </a:extLst>
          </p:cNvPr>
          <p:cNvSpPr>
            <a:spLocks noGrp="1"/>
          </p:cNvSpPr>
          <p:nvPr>
            <p:ph sz="half" idx="1"/>
          </p:nvPr>
        </p:nvSpPr>
        <p:spPr>
          <a:xfrm>
            <a:off x="616058" y="755374"/>
            <a:ext cx="5327542" cy="5153761"/>
          </a:xfrm>
          <a:ln w="38100">
            <a:solidFill>
              <a:schemeClr val="accent2">
                <a:lumMod val="50000"/>
              </a:schemeClr>
            </a:solidFill>
          </a:ln>
        </p:spPr>
        <p:txBody>
          <a:bodyPr>
            <a:normAutofit fontScale="92500" lnSpcReduction="10000"/>
          </a:bodyPr>
          <a:lstStyle/>
          <a:p>
            <a:pPr marL="0" indent="0">
              <a:buNone/>
            </a:pPr>
            <a:r>
              <a:rPr lang="es-CL" sz="2200" u="sng" dirty="0"/>
              <a:t>Recordando material </a:t>
            </a:r>
            <a:r>
              <a:rPr lang="es-CL" sz="2200" u="sng" dirty="0" err="1"/>
              <a:t>N°</a:t>
            </a:r>
            <a:r>
              <a:rPr lang="es-CL" sz="2200" u="sng" dirty="0"/>
              <a:t> 2 y 3</a:t>
            </a:r>
          </a:p>
          <a:p>
            <a:r>
              <a:rPr lang="es-CL" u="sng" dirty="0"/>
              <a:t>¿</a:t>
            </a:r>
            <a:r>
              <a:rPr lang="es-CL" dirty="0"/>
              <a:t>Qué número es mayor el 4 o el -3?</a:t>
            </a:r>
          </a:p>
          <a:p>
            <a:r>
              <a:rPr lang="es-CL" dirty="0"/>
              <a:t>¿Cuál es el opuesto de -4?</a:t>
            </a:r>
          </a:p>
          <a:p>
            <a:r>
              <a:rPr lang="es-CL" dirty="0"/>
              <a:t>¿Cuál es el valor absoluto del número -2?</a:t>
            </a:r>
          </a:p>
          <a:p>
            <a:r>
              <a:rPr lang="es-CL" dirty="0"/>
              <a:t>¿Qué situaciones de la vida cotidiana puedes reconocer donde su usen números negativo?</a:t>
            </a:r>
          </a:p>
          <a:p>
            <a:r>
              <a:rPr lang="es-CL" dirty="0"/>
              <a:t>¿Qué resultado da la siguiente suma           -4 +6 = ?</a:t>
            </a:r>
          </a:p>
          <a:p>
            <a:r>
              <a:rPr lang="es-CL"/>
              <a:t>¿Cómo  </a:t>
            </a:r>
            <a:r>
              <a:rPr lang="es-CL" dirty="0"/>
              <a:t>resolveríamos una resta de números enteros, por ejemplo:  -3 - - 4?                               A continuación veremos como trabajar la resta de números enteros. </a:t>
            </a:r>
          </a:p>
          <a:p>
            <a:endParaRPr lang="es-CL" dirty="0"/>
          </a:p>
        </p:txBody>
      </p:sp>
      <p:sp>
        <p:nvSpPr>
          <p:cNvPr id="7" name="Marcador de contenido 6">
            <a:extLst>
              <a:ext uri="{FF2B5EF4-FFF2-40B4-BE49-F238E27FC236}">
                <a16:creationId xmlns:a16="http://schemas.microsoft.com/office/drawing/2014/main" id="{638E6BA2-D9FD-4BEC-970A-904B699B5214}"/>
              </a:ext>
            </a:extLst>
          </p:cNvPr>
          <p:cNvSpPr>
            <a:spLocks noGrp="1"/>
          </p:cNvSpPr>
          <p:nvPr>
            <p:ph sz="half" idx="2"/>
          </p:nvPr>
        </p:nvSpPr>
        <p:spPr>
          <a:xfrm>
            <a:off x="6822176" y="405827"/>
            <a:ext cx="4488654" cy="892112"/>
          </a:xfrm>
          <a:ln w="57150">
            <a:solidFill>
              <a:schemeClr val="accent1">
                <a:lumMod val="75000"/>
              </a:schemeClr>
            </a:solidFill>
          </a:ln>
        </p:spPr>
        <p:txBody>
          <a:bodyPr>
            <a:normAutofit fontScale="92500" lnSpcReduction="10000"/>
          </a:bodyPr>
          <a:lstStyle/>
          <a:p>
            <a:r>
              <a:rPr lang="es-CL" dirty="0"/>
              <a:t>Utilización de los números enteros en la vida cotidiana </a:t>
            </a:r>
          </a:p>
        </p:txBody>
      </p:sp>
      <p:pic>
        <p:nvPicPr>
          <p:cNvPr id="8" name="Imagen 7">
            <a:extLst>
              <a:ext uri="{FF2B5EF4-FFF2-40B4-BE49-F238E27FC236}">
                <a16:creationId xmlns:a16="http://schemas.microsoft.com/office/drawing/2014/main" id="{217D3F7D-2A60-4680-B284-841E48BA2985}"/>
              </a:ext>
            </a:extLst>
          </p:cNvPr>
          <p:cNvPicPr>
            <a:picLocks noChangeAspect="1"/>
          </p:cNvPicPr>
          <p:nvPr/>
        </p:nvPicPr>
        <p:blipFill>
          <a:blip r:embed="rId2"/>
          <a:stretch>
            <a:fillRect/>
          </a:stretch>
        </p:blipFill>
        <p:spPr>
          <a:xfrm>
            <a:off x="6982691" y="1560395"/>
            <a:ext cx="4120321" cy="4348740"/>
          </a:xfrm>
          <a:prstGeom prst="rect">
            <a:avLst/>
          </a:prstGeom>
          <a:ln w="76200">
            <a:solidFill>
              <a:schemeClr val="accent1">
                <a:lumMod val="75000"/>
              </a:schemeClr>
            </a:solidFill>
          </a:ln>
        </p:spPr>
      </p:pic>
    </p:spTree>
    <p:extLst>
      <p:ext uri="{BB962C8B-B14F-4D97-AF65-F5344CB8AC3E}">
        <p14:creationId xmlns:p14="http://schemas.microsoft.com/office/powerpoint/2010/main" val="834907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E1C662-6669-4E20-9863-BD13804496F4}"/>
              </a:ext>
            </a:extLst>
          </p:cNvPr>
          <p:cNvSpPr>
            <a:spLocks noGrp="1"/>
          </p:cNvSpPr>
          <p:nvPr>
            <p:ph type="title"/>
          </p:nvPr>
        </p:nvSpPr>
        <p:spPr>
          <a:xfrm>
            <a:off x="0" y="0"/>
            <a:ext cx="11701670" cy="1059305"/>
          </a:xfrm>
        </p:spPr>
        <p:txBody>
          <a:bodyPr>
            <a:noAutofit/>
          </a:bodyPr>
          <a:lstStyle/>
          <a:p>
            <a:r>
              <a:rPr lang="es-CL" sz="3600" dirty="0">
                <a:solidFill>
                  <a:schemeClr val="bg2">
                    <a:lumMod val="60000"/>
                    <a:lumOff val="40000"/>
                  </a:schemeClr>
                </a:solidFill>
              </a:rPr>
              <a:t>Operaciones combinadas números enteros </a:t>
            </a:r>
          </a:p>
        </p:txBody>
      </p:sp>
      <p:sp>
        <p:nvSpPr>
          <p:cNvPr id="5" name="Marcador de contenido 4">
            <a:extLst>
              <a:ext uri="{FF2B5EF4-FFF2-40B4-BE49-F238E27FC236}">
                <a16:creationId xmlns:a16="http://schemas.microsoft.com/office/drawing/2014/main" id="{0AFC9907-0C90-4B6B-9D1D-D9EBEEE42442}"/>
              </a:ext>
            </a:extLst>
          </p:cNvPr>
          <p:cNvSpPr>
            <a:spLocks noGrp="1"/>
          </p:cNvSpPr>
          <p:nvPr>
            <p:ph sz="half" idx="1"/>
          </p:nvPr>
        </p:nvSpPr>
        <p:spPr>
          <a:xfrm>
            <a:off x="413661" y="1059305"/>
            <a:ext cx="8770096" cy="862260"/>
          </a:xfrm>
        </p:spPr>
        <p:txBody>
          <a:bodyPr/>
          <a:lstStyle/>
          <a:p>
            <a:r>
              <a:rPr lang="es-CL" dirty="0">
                <a:solidFill>
                  <a:schemeClr val="accent4">
                    <a:lumMod val="75000"/>
                  </a:schemeClr>
                </a:solidFill>
              </a:rPr>
              <a:t>Otra forma de desarrollar operatoria combinada: </a:t>
            </a:r>
          </a:p>
        </p:txBody>
      </p:sp>
      <p:pic>
        <p:nvPicPr>
          <p:cNvPr id="8" name="Imagen 7">
            <a:extLst>
              <a:ext uri="{FF2B5EF4-FFF2-40B4-BE49-F238E27FC236}">
                <a16:creationId xmlns:a16="http://schemas.microsoft.com/office/drawing/2014/main" id="{D3C83089-855C-4E38-AB6C-B060793421D6}"/>
              </a:ext>
            </a:extLst>
          </p:cNvPr>
          <p:cNvPicPr>
            <a:picLocks noChangeAspect="1"/>
          </p:cNvPicPr>
          <p:nvPr/>
        </p:nvPicPr>
        <p:blipFill>
          <a:blip r:embed="rId2"/>
          <a:stretch>
            <a:fillRect/>
          </a:stretch>
        </p:blipFill>
        <p:spPr>
          <a:xfrm>
            <a:off x="1106763" y="1668324"/>
            <a:ext cx="9623795" cy="3990354"/>
          </a:xfrm>
          <a:prstGeom prst="rect">
            <a:avLst/>
          </a:prstGeom>
          <a:ln w="76200">
            <a:solidFill>
              <a:schemeClr val="accent4">
                <a:lumMod val="75000"/>
              </a:schemeClr>
            </a:solidFill>
          </a:ln>
        </p:spPr>
      </p:pic>
    </p:spTree>
    <p:extLst>
      <p:ext uri="{BB962C8B-B14F-4D97-AF65-F5344CB8AC3E}">
        <p14:creationId xmlns:p14="http://schemas.microsoft.com/office/powerpoint/2010/main" val="363076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a:extLst>
                  <a:ext uri="{FF2B5EF4-FFF2-40B4-BE49-F238E27FC236}">
                    <a16:creationId xmlns:a16="http://schemas.microsoft.com/office/drawing/2014/main" id="{A63434D9-3E50-4C5F-AC1B-8AF329BCFC2A}"/>
                  </a:ext>
                </a:extLst>
              </p:cNvPr>
              <p:cNvSpPr>
                <a:spLocks noGrp="1"/>
              </p:cNvSpPr>
              <p:nvPr>
                <p:ph type="title"/>
              </p:nvPr>
            </p:nvSpPr>
            <p:spPr>
              <a:xfrm>
                <a:off x="0" y="0"/>
                <a:ext cx="9293577" cy="1059305"/>
              </a:xfrm>
            </p:spPr>
            <p:txBody>
              <a:bodyPr>
                <a:normAutofit/>
              </a:bodyPr>
              <a:lstStyle/>
              <a:p>
                <a:r>
                  <a:rPr lang="es-CL" sz="5400" cap="none" dirty="0">
                    <a:ln w="0"/>
                    <a:solidFill>
                      <a:srgbClr val="DFD9D5">
                        <a:lumMod val="90000"/>
                      </a:srgbClr>
                    </a:solidFill>
                    <a:effectLst>
                      <a:outerShdw blurRad="38100" dist="25400" dir="5400000" algn="ctr" rotWithShape="0">
                        <a:srgbClr val="6E747A">
                          <a:alpha val="43000"/>
                        </a:srgbClr>
                      </a:outerShdw>
                    </a:effectLst>
                  </a:rPr>
                  <a:t>Resta de números enteros </a:t>
                </a:r>
                <a14:m>
                  <m:oMath xmlns:m="http://schemas.openxmlformats.org/officeDocument/2006/math">
                    <m:r>
                      <a:rPr lang="es-CL" sz="4800" dirty="0" smtClean="0">
                        <a:solidFill>
                          <a:schemeClr val="tx1">
                            <a:lumMod val="65000"/>
                          </a:schemeClr>
                        </a:solidFill>
                        <a:latin typeface="Cambria Math" panose="02040503050406030204" pitchFamily="18" charset="0"/>
                      </a:rPr>
                      <m:t>ℤ</m:t>
                    </m:r>
                  </m:oMath>
                </a14:m>
                <a:endParaRPr lang="es-CL" sz="2800" dirty="0"/>
              </a:p>
            </p:txBody>
          </p:sp>
        </mc:Choice>
        <mc:Fallback xmlns="">
          <p:sp>
            <p:nvSpPr>
              <p:cNvPr id="2" name="Título 1">
                <a:extLst>
                  <a:ext uri="{FF2B5EF4-FFF2-40B4-BE49-F238E27FC236}">
                    <a16:creationId xmlns:a16="http://schemas.microsoft.com/office/drawing/2014/main" id="{A63434D9-3E50-4C5F-AC1B-8AF329BCFC2A}"/>
                  </a:ext>
                </a:extLst>
              </p:cNvPr>
              <p:cNvSpPr>
                <a:spLocks noGrp="1" noRot="1" noChangeAspect="1" noMove="1" noResize="1" noEditPoints="1" noAdjustHandles="1" noChangeArrowheads="1" noChangeShapeType="1" noTextEdit="1"/>
              </p:cNvSpPr>
              <p:nvPr>
                <p:ph type="title"/>
              </p:nvPr>
            </p:nvSpPr>
            <p:spPr>
              <a:xfrm>
                <a:off x="0" y="0"/>
                <a:ext cx="9293577" cy="1059305"/>
              </a:xfrm>
              <a:blipFill>
                <a:blip r:embed="rId2"/>
                <a:stretch>
                  <a:fillRect l="-1377" t="-13793" b="-29310"/>
                </a:stretch>
              </a:blipFill>
            </p:spPr>
            <p:txBody>
              <a:bodyPr/>
              <a:lstStyle/>
              <a:p>
                <a:r>
                  <a:rPr lang="es-CL">
                    <a:noFill/>
                  </a:rPr>
                  <a:t> </a:t>
                </a:r>
              </a:p>
            </p:txBody>
          </p:sp>
        </mc:Fallback>
      </mc:AlternateContent>
      <p:sp>
        <p:nvSpPr>
          <p:cNvPr id="3" name="Marcador de contenido 2">
            <a:extLst>
              <a:ext uri="{FF2B5EF4-FFF2-40B4-BE49-F238E27FC236}">
                <a16:creationId xmlns:a16="http://schemas.microsoft.com/office/drawing/2014/main" id="{31BE2486-F9B2-48DF-A46B-17477D3DA5A3}"/>
              </a:ext>
            </a:extLst>
          </p:cNvPr>
          <p:cNvSpPr>
            <a:spLocks noGrp="1"/>
          </p:cNvSpPr>
          <p:nvPr>
            <p:ph sz="half" idx="1"/>
          </p:nvPr>
        </p:nvSpPr>
        <p:spPr>
          <a:xfrm>
            <a:off x="321916" y="1059306"/>
            <a:ext cx="5614650" cy="4961666"/>
          </a:xfrm>
          <a:ln w="57150">
            <a:solidFill>
              <a:schemeClr val="accent4">
                <a:lumMod val="50000"/>
              </a:schemeClr>
            </a:solidFill>
          </a:ln>
        </p:spPr>
        <p:txBody>
          <a:bodyPr>
            <a:normAutofit/>
          </a:bodyPr>
          <a:lstStyle/>
          <a:p>
            <a:r>
              <a:rPr lang="es-CL" dirty="0"/>
              <a:t>Para restar números enteros: utilizaremos el </a:t>
            </a:r>
            <a:r>
              <a:rPr lang="es-CL" dirty="0">
                <a:solidFill>
                  <a:srgbClr val="00B050"/>
                </a:solidFill>
              </a:rPr>
              <a:t>número opuesto </a:t>
            </a:r>
            <a:r>
              <a:rPr lang="es-CL" dirty="0"/>
              <a:t>para convertirlo en suma y luego desarrollaremos el ejercicio. </a:t>
            </a:r>
          </a:p>
          <a:p>
            <a:pPr marL="0" indent="0">
              <a:buNone/>
            </a:pPr>
            <a:r>
              <a:rPr lang="es-CL" dirty="0"/>
              <a:t>Entonces: </a:t>
            </a:r>
          </a:p>
          <a:p>
            <a:r>
              <a:rPr lang="es-CL" dirty="0">
                <a:solidFill>
                  <a:srgbClr val="92D050"/>
                </a:solidFill>
                <a:latin typeface="Arial" panose="020B0604020202020204" pitchFamily="34" charset="0"/>
              </a:rPr>
              <a:t>-5 - 5 =</a:t>
            </a:r>
            <a:br>
              <a:rPr lang="es-CL" dirty="0">
                <a:solidFill>
                  <a:srgbClr val="92D050"/>
                </a:solidFill>
              </a:rPr>
            </a:br>
            <a:r>
              <a:rPr lang="es-CL" dirty="0">
                <a:solidFill>
                  <a:srgbClr val="92D050"/>
                </a:solidFill>
                <a:latin typeface="Arial" panose="020B0604020202020204" pitchFamily="34" charset="0"/>
              </a:rPr>
              <a:t>-5 + (-5) =  Suma el opuesto de 5    </a:t>
            </a:r>
            <a:br>
              <a:rPr lang="es-CL" dirty="0">
                <a:solidFill>
                  <a:srgbClr val="92D050"/>
                </a:solidFill>
                <a:latin typeface="Arial" panose="020B0604020202020204" pitchFamily="34" charset="0"/>
              </a:rPr>
            </a:br>
            <a:r>
              <a:rPr lang="es-CL" dirty="0">
                <a:solidFill>
                  <a:srgbClr val="92D050"/>
                </a:solidFill>
                <a:latin typeface="Arial" panose="020B0604020202020204" pitchFamily="34" charset="0"/>
              </a:rPr>
              <a:t>   = -10</a:t>
            </a:r>
          </a:p>
          <a:p>
            <a:endParaRPr lang="es-CL" dirty="0">
              <a:solidFill>
                <a:srgbClr val="92D050"/>
              </a:solidFill>
              <a:latin typeface="Arial" panose="020B0604020202020204" pitchFamily="34" charset="0"/>
            </a:endParaRPr>
          </a:p>
          <a:p>
            <a:r>
              <a:rPr lang="es-CL" dirty="0">
                <a:solidFill>
                  <a:srgbClr val="92D050"/>
                </a:solidFill>
                <a:latin typeface="Arial" panose="020B0604020202020204" pitchFamily="34" charset="0"/>
              </a:rPr>
              <a:t>3 - 5  =</a:t>
            </a:r>
            <a:br>
              <a:rPr lang="es-CL" dirty="0">
                <a:solidFill>
                  <a:srgbClr val="92D050"/>
                </a:solidFill>
              </a:rPr>
            </a:br>
            <a:r>
              <a:rPr lang="es-CL" dirty="0">
                <a:solidFill>
                  <a:srgbClr val="92D050"/>
                </a:solidFill>
                <a:latin typeface="Arial" panose="020B0604020202020204" pitchFamily="34" charset="0"/>
              </a:rPr>
              <a:t>3 + (-5)  = Suma el opuesto </a:t>
            </a:r>
            <a:r>
              <a:rPr lang="es-CL">
                <a:solidFill>
                  <a:srgbClr val="92D050"/>
                </a:solidFill>
                <a:latin typeface="Arial" panose="020B0604020202020204" pitchFamily="34" charset="0"/>
              </a:rPr>
              <a:t>de 5</a:t>
            </a:r>
            <a:br>
              <a:rPr lang="es-CL" dirty="0">
                <a:solidFill>
                  <a:srgbClr val="92D050"/>
                </a:solidFill>
                <a:latin typeface="Arial" panose="020B0604020202020204" pitchFamily="34" charset="0"/>
              </a:rPr>
            </a:br>
            <a:r>
              <a:rPr lang="es-CL" dirty="0">
                <a:solidFill>
                  <a:srgbClr val="92D050"/>
                </a:solidFill>
                <a:latin typeface="Arial" panose="020B0604020202020204" pitchFamily="34" charset="0"/>
              </a:rPr>
              <a:t>  =  -2</a:t>
            </a:r>
            <a:endParaRPr lang="es-CL" dirty="0">
              <a:solidFill>
                <a:srgbClr val="92D050"/>
              </a:solidFill>
            </a:endParaRPr>
          </a:p>
        </p:txBody>
      </p:sp>
      <p:sp>
        <p:nvSpPr>
          <p:cNvPr id="4" name="Marcador de contenido 3">
            <a:extLst>
              <a:ext uri="{FF2B5EF4-FFF2-40B4-BE49-F238E27FC236}">
                <a16:creationId xmlns:a16="http://schemas.microsoft.com/office/drawing/2014/main" id="{DD5AA2CC-B70B-4B93-BB12-723695507AF8}"/>
              </a:ext>
            </a:extLst>
          </p:cNvPr>
          <p:cNvSpPr>
            <a:spLocks noGrp="1"/>
          </p:cNvSpPr>
          <p:nvPr>
            <p:ph sz="half" idx="2"/>
          </p:nvPr>
        </p:nvSpPr>
        <p:spPr>
          <a:xfrm>
            <a:off x="6893169" y="1059305"/>
            <a:ext cx="4976915" cy="4806924"/>
          </a:xfrm>
          <a:ln w="57150">
            <a:solidFill>
              <a:schemeClr val="accent4">
                <a:lumMod val="75000"/>
              </a:schemeClr>
            </a:solidFill>
          </a:ln>
        </p:spPr>
        <p:txBody>
          <a:bodyPr>
            <a:normAutofit/>
          </a:bodyPr>
          <a:lstStyle/>
          <a:p>
            <a:pPr lvl="0">
              <a:buClr>
                <a:srgbClr val="FB8C29"/>
              </a:buClr>
            </a:pPr>
            <a:r>
              <a:rPr lang="es-CL" dirty="0">
                <a:solidFill>
                  <a:srgbClr val="92D050"/>
                </a:solidFill>
                <a:latin typeface="Arial" panose="020B0604020202020204" pitchFamily="34" charset="0"/>
              </a:rPr>
              <a:t>-7 -  4 =</a:t>
            </a:r>
            <a:br>
              <a:rPr lang="es-CL" dirty="0">
                <a:solidFill>
                  <a:srgbClr val="92D050"/>
                </a:solidFill>
              </a:rPr>
            </a:br>
            <a:r>
              <a:rPr lang="es-CL" dirty="0">
                <a:solidFill>
                  <a:srgbClr val="92D050"/>
                </a:solidFill>
                <a:latin typeface="Arial" panose="020B0604020202020204" pitchFamily="34" charset="0"/>
              </a:rPr>
              <a:t>-7 + (-4) = Suma el opuesto de 4   </a:t>
            </a:r>
            <a:br>
              <a:rPr lang="es-CL" dirty="0">
                <a:solidFill>
                  <a:srgbClr val="92D050"/>
                </a:solidFill>
                <a:latin typeface="Arial" panose="020B0604020202020204" pitchFamily="34" charset="0"/>
              </a:rPr>
            </a:br>
            <a:r>
              <a:rPr lang="es-CL" dirty="0">
                <a:solidFill>
                  <a:srgbClr val="92D050"/>
                </a:solidFill>
                <a:latin typeface="Arial" panose="020B0604020202020204" pitchFamily="34" charset="0"/>
              </a:rPr>
              <a:t>  = -11</a:t>
            </a:r>
          </a:p>
          <a:p>
            <a:pPr lvl="0">
              <a:buClr>
                <a:srgbClr val="FB8C29"/>
              </a:buClr>
            </a:pPr>
            <a:endParaRPr lang="es-CL" dirty="0">
              <a:solidFill>
                <a:srgbClr val="92D050"/>
              </a:solidFill>
              <a:latin typeface="Arial" panose="020B0604020202020204" pitchFamily="34" charset="0"/>
            </a:endParaRPr>
          </a:p>
          <a:p>
            <a:pPr lvl="0">
              <a:buClr>
                <a:srgbClr val="FB8C29"/>
              </a:buClr>
            </a:pPr>
            <a:r>
              <a:rPr lang="es-CL" dirty="0">
                <a:solidFill>
                  <a:srgbClr val="92D050"/>
                </a:solidFill>
                <a:latin typeface="Arial" panose="020B0604020202020204" pitchFamily="34" charset="0"/>
              </a:rPr>
              <a:t>2 - 10  =</a:t>
            </a:r>
            <a:br>
              <a:rPr lang="es-CL" dirty="0">
                <a:solidFill>
                  <a:srgbClr val="92D050"/>
                </a:solidFill>
              </a:rPr>
            </a:br>
            <a:r>
              <a:rPr lang="es-CL" dirty="0">
                <a:solidFill>
                  <a:srgbClr val="92D050"/>
                </a:solidFill>
                <a:latin typeface="Arial" panose="020B0604020202020204" pitchFamily="34" charset="0"/>
              </a:rPr>
              <a:t>2 + (-10) = Suma el opuesto de 10</a:t>
            </a:r>
            <a:br>
              <a:rPr lang="es-CL" dirty="0">
                <a:solidFill>
                  <a:srgbClr val="92D050"/>
                </a:solidFill>
                <a:latin typeface="Arial" panose="020B0604020202020204" pitchFamily="34" charset="0"/>
              </a:rPr>
            </a:br>
            <a:r>
              <a:rPr lang="es-CL" dirty="0">
                <a:solidFill>
                  <a:srgbClr val="92D050"/>
                </a:solidFill>
                <a:latin typeface="Arial" panose="020B0604020202020204" pitchFamily="34" charset="0"/>
              </a:rPr>
              <a:t>   = -8</a:t>
            </a:r>
          </a:p>
          <a:p>
            <a:pPr lvl="0">
              <a:buClr>
                <a:srgbClr val="FB8C29"/>
              </a:buClr>
            </a:pPr>
            <a:endParaRPr lang="es-CL" dirty="0">
              <a:solidFill>
                <a:srgbClr val="92D050"/>
              </a:solidFill>
            </a:endParaRPr>
          </a:p>
          <a:p>
            <a:pPr lvl="0">
              <a:buClr>
                <a:srgbClr val="FB8C29"/>
              </a:buClr>
            </a:pPr>
            <a:r>
              <a:rPr lang="es-CL" dirty="0">
                <a:solidFill>
                  <a:srgbClr val="92D050"/>
                </a:solidFill>
                <a:latin typeface="Arial" panose="020B0604020202020204" pitchFamily="34" charset="0"/>
              </a:rPr>
              <a:t>-6 - 9 =</a:t>
            </a:r>
            <a:br>
              <a:rPr lang="es-CL" dirty="0">
                <a:solidFill>
                  <a:srgbClr val="92D050"/>
                </a:solidFill>
              </a:rPr>
            </a:br>
            <a:r>
              <a:rPr lang="es-CL" dirty="0">
                <a:solidFill>
                  <a:srgbClr val="92D050"/>
                </a:solidFill>
                <a:latin typeface="Arial" panose="020B0604020202020204" pitchFamily="34" charset="0"/>
              </a:rPr>
              <a:t>-6 + (-9) =  Suma el opuesto de 9   </a:t>
            </a:r>
            <a:br>
              <a:rPr lang="es-CL" dirty="0">
                <a:solidFill>
                  <a:srgbClr val="92D050"/>
                </a:solidFill>
                <a:latin typeface="Arial" panose="020B0604020202020204" pitchFamily="34" charset="0"/>
              </a:rPr>
            </a:br>
            <a:r>
              <a:rPr lang="es-CL" dirty="0">
                <a:solidFill>
                  <a:srgbClr val="92D050"/>
                </a:solidFill>
                <a:latin typeface="Arial" panose="020B0604020202020204" pitchFamily="34" charset="0"/>
              </a:rPr>
              <a:t>    -15</a:t>
            </a:r>
          </a:p>
          <a:p>
            <a:pPr lvl="0">
              <a:buClr>
                <a:srgbClr val="FB8C29"/>
              </a:buClr>
            </a:pPr>
            <a:endParaRPr lang="es-CL" dirty="0">
              <a:solidFill>
                <a:srgbClr val="92D050"/>
              </a:solidFill>
            </a:endParaRPr>
          </a:p>
          <a:p>
            <a:endParaRPr lang="es-CL" dirty="0"/>
          </a:p>
        </p:txBody>
      </p:sp>
      <p:sp>
        <p:nvSpPr>
          <p:cNvPr id="6" name="Bocadillo: ovalado 5">
            <a:extLst>
              <a:ext uri="{FF2B5EF4-FFF2-40B4-BE49-F238E27FC236}">
                <a16:creationId xmlns:a16="http://schemas.microsoft.com/office/drawing/2014/main" id="{853728DC-B4EA-4FC7-8F15-BB3D72A3AFAE}"/>
              </a:ext>
            </a:extLst>
          </p:cNvPr>
          <p:cNvSpPr/>
          <p:nvPr/>
        </p:nvSpPr>
        <p:spPr>
          <a:xfrm>
            <a:off x="2031870" y="3540139"/>
            <a:ext cx="2455724" cy="1142999"/>
          </a:xfrm>
          <a:prstGeom prst="wedgeEllipseCallout">
            <a:avLst>
              <a:gd name="adj1" fmla="val -66968"/>
              <a:gd name="adj2" fmla="val -33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t>Signos iguales, se suman y conservo el signo.</a:t>
            </a:r>
          </a:p>
        </p:txBody>
      </p:sp>
      <p:sp>
        <p:nvSpPr>
          <p:cNvPr id="10" name="Bocadillo: ovalado 9">
            <a:extLst>
              <a:ext uri="{FF2B5EF4-FFF2-40B4-BE49-F238E27FC236}">
                <a16:creationId xmlns:a16="http://schemas.microsoft.com/office/drawing/2014/main" id="{0FA403B9-FFAC-4071-BD65-4B1A2A9F5F26}"/>
              </a:ext>
            </a:extLst>
          </p:cNvPr>
          <p:cNvSpPr/>
          <p:nvPr/>
        </p:nvSpPr>
        <p:spPr>
          <a:xfrm>
            <a:off x="8603122" y="1856349"/>
            <a:ext cx="2479546" cy="1142999"/>
          </a:xfrm>
          <a:prstGeom prst="wedgeEllipseCallout">
            <a:avLst>
              <a:gd name="adj1" fmla="val -77119"/>
              <a:gd name="adj2" fmla="val -33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t>Signos iguales, se suman y conservo el signo.</a:t>
            </a:r>
          </a:p>
        </p:txBody>
      </p:sp>
      <p:pic>
        <p:nvPicPr>
          <p:cNvPr id="11" name="Imagen 10">
            <a:extLst>
              <a:ext uri="{FF2B5EF4-FFF2-40B4-BE49-F238E27FC236}">
                <a16:creationId xmlns:a16="http://schemas.microsoft.com/office/drawing/2014/main" id="{BEFD9119-5C39-41F0-BCD9-66096818C591}"/>
              </a:ext>
            </a:extLst>
          </p:cNvPr>
          <p:cNvPicPr>
            <a:picLocks noChangeAspect="1"/>
          </p:cNvPicPr>
          <p:nvPr/>
        </p:nvPicPr>
        <p:blipFill>
          <a:blip r:embed="rId3"/>
          <a:stretch>
            <a:fillRect/>
          </a:stretch>
        </p:blipFill>
        <p:spPr>
          <a:xfrm>
            <a:off x="7918569" y="5357931"/>
            <a:ext cx="3164097" cy="1170533"/>
          </a:xfrm>
          <a:prstGeom prst="rect">
            <a:avLst/>
          </a:prstGeom>
        </p:spPr>
      </p:pic>
      <p:sp>
        <p:nvSpPr>
          <p:cNvPr id="13" name="Bocadillo: ovalado 12">
            <a:extLst>
              <a:ext uri="{FF2B5EF4-FFF2-40B4-BE49-F238E27FC236}">
                <a16:creationId xmlns:a16="http://schemas.microsoft.com/office/drawing/2014/main" id="{8DD153C6-CD1B-4081-A572-6DECA5802F7F}"/>
              </a:ext>
            </a:extLst>
          </p:cNvPr>
          <p:cNvSpPr/>
          <p:nvPr/>
        </p:nvSpPr>
        <p:spPr>
          <a:xfrm>
            <a:off x="2031869" y="5385467"/>
            <a:ext cx="2455723" cy="1142998"/>
          </a:xfrm>
          <a:prstGeom prst="wedgeEllipseCallout">
            <a:avLst>
              <a:gd name="adj1" fmla="val -77720"/>
              <a:gd name="adj2" fmla="val -407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500" dirty="0"/>
              <a:t>Signos distintos se restan y conservo el signo de </a:t>
            </a:r>
            <a:r>
              <a:rPr lang="es-CL" sz="1500" dirty="0" err="1"/>
              <a:t>n°</a:t>
            </a:r>
            <a:r>
              <a:rPr lang="es-CL" sz="1500" dirty="0"/>
              <a:t> mayor. </a:t>
            </a:r>
          </a:p>
        </p:txBody>
      </p:sp>
      <p:pic>
        <p:nvPicPr>
          <p:cNvPr id="15" name="Imagen 14">
            <a:extLst>
              <a:ext uri="{FF2B5EF4-FFF2-40B4-BE49-F238E27FC236}">
                <a16:creationId xmlns:a16="http://schemas.microsoft.com/office/drawing/2014/main" id="{9DAFD1E5-4B66-4603-AFB4-234D1D5344E6}"/>
              </a:ext>
            </a:extLst>
          </p:cNvPr>
          <p:cNvPicPr>
            <a:picLocks noChangeAspect="1"/>
          </p:cNvPicPr>
          <p:nvPr/>
        </p:nvPicPr>
        <p:blipFill>
          <a:blip r:embed="rId4"/>
          <a:stretch>
            <a:fillRect/>
          </a:stretch>
        </p:blipFill>
        <p:spPr>
          <a:xfrm>
            <a:off x="7918570" y="3651649"/>
            <a:ext cx="3164098" cy="1176630"/>
          </a:xfrm>
          <a:prstGeom prst="rect">
            <a:avLst/>
          </a:prstGeom>
        </p:spPr>
      </p:pic>
    </p:spTree>
    <p:extLst>
      <p:ext uri="{BB962C8B-B14F-4D97-AF65-F5344CB8AC3E}">
        <p14:creationId xmlns:p14="http://schemas.microsoft.com/office/powerpoint/2010/main" val="366186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a:extLst>
                  <a:ext uri="{FF2B5EF4-FFF2-40B4-BE49-F238E27FC236}">
                    <a16:creationId xmlns:a16="http://schemas.microsoft.com/office/drawing/2014/main" id="{0E58A182-A369-4370-BC41-9A58697F7812}"/>
                  </a:ext>
                </a:extLst>
              </p:cNvPr>
              <p:cNvSpPr>
                <a:spLocks noGrp="1"/>
              </p:cNvSpPr>
              <p:nvPr>
                <p:ph type="title"/>
              </p:nvPr>
            </p:nvSpPr>
            <p:spPr>
              <a:xfrm>
                <a:off x="0" y="0"/>
                <a:ext cx="9293577" cy="1059305"/>
              </a:xfrm>
            </p:spPr>
            <p:txBody>
              <a:bodyPr/>
              <a:lstStyle/>
              <a:p>
                <a:r>
                  <a:rPr lang="es-CL" sz="5400" cap="none" dirty="0">
                    <a:ln w="0"/>
                    <a:solidFill>
                      <a:srgbClr val="DFD9D5">
                        <a:lumMod val="90000"/>
                      </a:srgbClr>
                    </a:solidFill>
                    <a:effectLst>
                      <a:outerShdw blurRad="38100" dist="25400" dir="5400000" algn="ctr" rotWithShape="0">
                        <a:srgbClr val="6E747A">
                          <a:alpha val="43000"/>
                        </a:srgbClr>
                      </a:outerShdw>
                    </a:effectLst>
                  </a:rPr>
                  <a:t>Resta de números </a:t>
                </a:r>
                <a:r>
                  <a:rPr lang="es-CL" sz="5400" cap="none" dirty="0">
                    <a:ln w="0"/>
                    <a:solidFill>
                      <a:schemeClr val="tx1">
                        <a:lumMod val="75000"/>
                      </a:schemeClr>
                    </a:solidFill>
                    <a:effectLst>
                      <a:outerShdw blurRad="38100" dist="25400" dir="5400000" algn="ctr" rotWithShape="0">
                        <a:srgbClr val="6E747A">
                          <a:alpha val="43000"/>
                        </a:srgbClr>
                      </a:outerShdw>
                    </a:effectLst>
                  </a:rPr>
                  <a:t>enteros </a:t>
                </a:r>
                <a14:m>
                  <m:oMath xmlns:m="http://schemas.openxmlformats.org/officeDocument/2006/math">
                    <m:r>
                      <a:rPr lang="es-CL" sz="4000" dirty="0" smtClean="0">
                        <a:solidFill>
                          <a:schemeClr val="tx1">
                            <a:lumMod val="75000"/>
                          </a:schemeClr>
                        </a:solidFill>
                        <a:latin typeface="Cambria Math" panose="02040503050406030204" pitchFamily="18" charset="0"/>
                      </a:rPr>
                      <m:t>ℤ</m:t>
                    </m:r>
                  </m:oMath>
                </a14:m>
                <a:endParaRPr lang="es-CL" dirty="0"/>
              </a:p>
            </p:txBody>
          </p:sp>
        </mc:Choice>
        <mc:Fallback xmlns="">
          <p:sp>
            <p:nvSpPr>
              <p:cNvPr id="2" name="Título 1">
                <a:extLst>
                  <a:ext uri="{FF2B5EF4-FFF2-40B4-BE49-F238E27FC236}">
                    <a16:creationId xmlns:a16="http://schemas.microsoft.com/office/drawing/2014/main" id="{0E58A182-A369-4370-BC41-9A58697F7812}"/>
                  </a:ext>
                </a:extLst>
              </p:cNvPr>
              <p:cNvSpPr>
                <a:spLocks noGrp="1" noRot="1" noChangeAspect="1" noMove="1" noResize="1" noEditPoints="1" noAdjustHandles="1" noChangeArrowheads="1" noChangeShapeType="1" noTextEdit="1"/>
              </p:cNvSpPr>
              <p:nvPr>
                <p:ph type="title"/>
              </p:nvPr>
            </p:nvSpPr>
            <p:spPr>
              <a:xfrm>
                <a:off x="0" y="0"/>
                <a:ext cx="9293577" cy="1059305"/>
              </a:xfrm>
              <a:blipFill>
                <a:blip r:embed="rId2"/>
                <a:stretch>
                  <a:fillRect l="-1049" t="-13793" b="-29310"/>
                </a:stretch>
              </a:blipFill>
            </p:spPr>
            <p:txBody>
              <a:bodyPr/>
              <a:lstStyle/>
              <a:p>
                <a:r>
                  <a:rPr lang="es-CL">
                    <a:noFill/>
                  </a:rPr>
                  <a:t> </a:t>
                </a:r>
              </a:p>
            </p:txBody>
          </p:sp>
        </mc:Fallback>
      </mc:AlternateContent>
      <p:sp>
        <p:nvSpPr>
          <p:cNvPr id="3" name="Marcador de contenido 2">
            <a:extLst>
              <a:ext uri="{FF2B5EF4-FFF2-40B4-BE49-F238E27FC236}">
                <a16:creationId xmlns:a16="http://schemas.microsoft.com/office/drawing/2014/main" id="{2A90202A-675D-4EBB-8F2C-94EE73588ED7}"/>
              </a:ext>
            </a:extLst>
          </p:cNvPr>
          <p:cNvSpPr>
            <a:spLocks noGrp="1"/>
          </p:cNvSpPr>
          <p:nvPr>
            <p:ph sz="half" idx="1"/>
          </p:nvPr>
        </p:nvSpPr>
        <p:spPr>
          <a:xfrm>
            <a:off x="383217" y="1322688"/>
            <a:ext cx="3485398" cy="4399557"/>
          </a:xfrm>
          <a:ln w="57150">
            <a:solidFill>
              <a:schemeClr val="accent4">
                <a:lumMod val="75000"/>
              </a:schemeClr>
            </a:solidFill>
          </a:ln>
          <a:effectLst>
            <a:innerShdw blurRad="63500" dist="50800" dir="13500000">
              <a:prstClr val="black">
                <a:alpha val="50000"/>
              </a:prstClr>
            </a:innerShdw>
          </a:effectLst>
          <a:scene3d>
            <a:camera prst="orthographicFront"/>
            <a:lightRig rig="threePt" dir="t"/>
          </a:scene3d>
          <a:sp3d>
            <a:bevelT prst="relaxedInset"/>
          </a:sp3d>
        </p:spPr>
        <p:txBody>
          <a:bodyPr>
            <a:normAutofit fontScale="92500" lnSpcReduction="10000"/>
          </a:bodyPr>
          <a:lstStyle/>
          <a:p>
            <a:r>
              <a:rPr lang="es-CL" sz="2100" dirty="0"/>
              <a:t>¿Qué sucede si en una resta de números enteros nos encontramos con dos signos menos juntos? </a:t>
            </a:r>
          </a:p>
          <a:p>
            <a:pPr marL="0" indent="0">
              <a:buNone/>
            </a:pPr>
            <a:r>
              <a:rPr lang="es-CL" sz="2100" dirty="0"/>
              <a:t>Ejemplos:</a:t>
            </a:r>
          </a:p>
          <a:p>
            <a:pPr marL="0" indent="0">
              <a:buNone/>
            </a:pPr>
            <a:endParaRPr lang="es-CL" sz="2100" dirty="0"/>
          </a:p>
          <a:p>
            <a:r>
              <a:rPr lang="es-CL" sz="2100" dirty="0">
                <a:solidFill>
                  <a:srgbClr val="92D050"/>
                </a:solidFill>
              </a:rPr>
              <a:t>4 - -5 = </a:t>
            </a:r>
          </a:p>
          <a:p>
            <a:r>
              <a:rPr lang="es-CL" sz="2100" dirty="0">
                <a:solidFill>
                  <a:srgbClr val="92D050"/>
                </a:solidFill>
              </a:rPr>
              <a:t>-9 - -6 =</a:t>
            </a:r>
          </a:p>
          <a:p>
            <a:r>
              <a:rPr lang="es-CL" sz="2100" dirty="0">
                <a:solidFill>
                  <a:srgbClr val="92D050"/>
                </a:solidFill>
              </a:rPr>
              <a:t>10 - - 8=</a:t>
            </a:r>
          </a:p>
          <a:p>
            <a:r>
              <a:rPr lang="es-CL" sz="2100" dirty="0">
                <a:solidFill>
                  <a:srgbClr val="92D050"/>
                </a:solidFill>
              </a:rPr>
              <a:t>-6 - -3=</a:t>
            </a:r>
          </a:p>
          <a:p>
            <a:pPr marL="0" indent="0">
              <a:buNone/>
            </a:pPr>
            <a:endParaRPr lang="es-CL" dirty="0"/>
          </a:p>
          <a:p>
            <a:endParaRPr lang="es-CL" dirty="0"/>
          </a:p>
        </p:txBody>
      </p:sp>
      <p:sp>
        <p:nvSpPr>
          <p:cNvPr id="4" name="Marcador de contenido 3">
            <a:extLst>
              <a:ext uri="{FF2B5EF4-FFF2-40B4-BE49-F238E27FC236}">
                <a16:creationId xmlns:a16="http://schemas.microsoft.com/office/drawing/2014/main" id="{F29475E2-B637-4C4D-A4C1-A951AEF8062D}"/>
              </a:ext>
            </a:extLst>
          </p:cNvPr>
          <p:cNvSpPr>
            <a:spLocks noGrp="1"/>
          </p:cNvSpPr>
          <p:nvPr>
            <p:ph sz="half" idx="2"/>
          </p:nvPr>
        </p:nvSpPr>
        <p:spPr>
          <a:xfrm>
            <a:off x="4399722" y="1059305"/>
            <a:ext cx="7606748" cy="4662940"/>
          </a:xfrm>
          <a:ln w="76200">
            <a:solidFill>
              <a:schemeClr val="accent4"/>
            </a:solidFill>
          </a:ln>
        </p:spPr>
        <p:txBody>
          <a:bodyPr>
            <a:normAutofit fontScale="92500" lnSpcReduction="10000"/>
          </a:bodyPr>
          <a:lstStyle/>
          <a:p>
            <a:pPr marL="0" indent="0">
              <a:buNone/>
            </a:pPr>
            <a:r>
              <a:rPr lang="es-CL" sz="2100" dirty="0">
                <a:solidFill>
                  <a:prstClr val="white"/>
                </a:solidFill>
              </a:rPr>
              <a:t>Cuando nos encontremos con estos casos debemos cambiar los dos signos negativos que se encuentran juntos por un signo positivo o de suma y luego desarrollamos el ejercicio. </a:t>
            </a:r>
          </a:p>
          <a:p>
            <a:pPr marL="0" indent="0">
              <a:buNone/>
            </a:pPr>
            <a:r>
              <a:rPr lang="es-CL" sz="2100" dirty="0">
                <a:solidFill>
                  <a:prstClr val="white"/>
                </a:solidFill>
              </a:rPr>
              <a:t>Ejemplos:</a:t>
            </a:r>
          </a:p>
          <a:p>
            <a:pPr lvl="0">
              <a:buClr>
                <a:srgbClr val="FB8C29"/>
              </a:buClr>
            </a:pPr>
            <a:r>
              <a:rPr lang="es-CL" sz="2100" dirty="0">
                <a:solidFill>
                  <a:srgbClr val="92D050"/>
                </a:solidFill>
              </a:rPr>
              <a:t>4 - -5 = 4 + 5 = 9 </a:t>
            </a:r>
          </a:p>
          <a:p>
            <a:pPr marL="0" lvl="0" indent="0">
              <a:buClr>
                <a:srgbClr val="FB8C29"/>
              </a:buClr>
              <a:buNone/>
            </a:pPr>
            <a:endParaRPr lang="es-CL" sz="2100" dirty="0">
              <a:solidFill>
                <a:srgbClr val="92D050"/>
              </a:solidFill>
            </a:endParaRPr>
          </a:p>
          <a:p>
            <a:pPr lvl="0">
              <a:buClr>
                <a:srgbClr val="FB8C29"/>
              </a:buClr>
            </a:pPr>
            <a:r>
              <a:rPr lang="es-CL" sz="2100" dirty="0">
                <a:solidFill>
                  <a:srgbClr val="92D050"/>
                </a:solidFill>
              </a:rPr>
              <a:t>-9 - -6 = -9 + 6 = -3</a:t>
            </a:r>
          </a:p>
          <a:p>
            <a:pPr marL="0" lvl="0" indent="0">
              <a:buClr>
                <a:srgbClr val="FB8C29"/>
              </a:buClr>
              <a:buNone/>
            </a:pPr>
            <a:endParaRPr lang="es-CL" sz="2100" dirty="0">
              <a:solidFill>
                <a:srgbClr val="92D050"/>
              </a:solidFill>
            </a:endParaRPr>
          </a:p>
          <a:p>
            <a:pPr lvl="0">
              <a:buClr>
                <a:srgbClr val="FB8C29"/>
              </a:buClr>
            </a:pPr>
            <a:r>
              <a:rPr lang="es-CL" sz="2100" dirty="0">
                <a:solidFill>
                  <a:srgbClr val="92D050"/>
                </a:solidFill>
              </a:rPr>
              <a:t>10 - - 8=10 + 8 = 18</a:t>
            </a:r>
          </a:p>
          <a:p>
            <a:pPr lvl="0">
              <a:buClr>
                <a:srgbClr val="FB8C29"/>
              </a:buClr>
            </a:pPr>
            <a:endParaRPr lang="es-CL" sz="2100" dirty="0">
              <a:solidFill>
                <a:srgbClr val="92D050"/>
              </a:solidFill>
            </a:endParaRPr>
          </a:p>
          <a:p>
            <a:pPr lvl="0">
              <a:buClr>
                <a:srgbClr val="FB8C29"/>
              </a:buClr>
            </a:pPr>
            <a:r>
              <a:rPr lang="es-CL" sz="2100" dirty="0">
                <a:solidFill>
                  <a:srgbClr val="92D050"/>
                </a:solidFill>
              </a:rPr>
              <a:t>-6 - -2= -6 + 2 = - 4</a:t>
            </a:r>
          </a:p>
          <a:p>
            <a:endParaRPr lang="es-CL" dirty="0">
              <a:solidFill>
                <a:prstClr val="white"/>
              </a:solidFill>
            </a:endParaRPr>
          </a:p>
          <a:p>
            <a:endParaRPr lang="es-CL" dirty="0">
              <a:solidFill>
                <a:prstClr val="white"/>
              </a:solidFill>
            </a:endParaRPr>
          </a:p>
          <a:p>
            <a:pPr marL="0" indent="0">
              <a:buNone/>
            </a:pPr>
            <a:endParaRPr lang="es-CL" dirty="0"/>
          </a:p>
        </p:txBody>
      </p:sp>
      <p:sp>
        <p:nvSpPr>
          <p:cNvPr id="8" name="Globo: línea 7">
            <a:extLst>
              <a:ext uri="{FF2B5EF4-FFF2-40B4-BE49-F238E27FC236}">
                <a16:creationId xmlns:a16="http://schemas.microsoft.com/office/drawing/2014/main" id="{ED3C9B3A-1032-438C-B165-66A22BF52C3A}"/>
              </a:ext>
            </a:extLst>
          </p:cNvPr>
          <p:cNvSpPr/>
          <p:nvPr/>
        </p:nvSpPr>
        <p:spPr>
          <a:xfrm>
            <a:off x="7332255" y="2363063"/>
            <a:ext cx="4236892" cy="437321"/>
          </a:xfrm>
          <a:prstGeom prst="borderCallout1">
            <a:avLst>
              <a:gd name="adj1" fmla="val 58144"/>
              <a:gd name="adj2" fmla="val -1139"/>
              <a:gd name="adj3" fmla="val 100379"/>
              <a:gd name="adj4" fmla="val -176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t>Signos iguales se suman y conservo el signo</a:t>
            </a:r>
          </a:p>
        </p:txBody>
      </p:sp>
      <p:pic>
        <p:nvPicPr>
          <p:cNvPr id="13" name="Imagen 12">
            <a:extLst>
              <a:ext uri="{FF2B5EF4-FFF2-40B4-BE49-F238E27FC236}">
                <a16:creationId xmlns:a16="http://schemas.microsoft.com/office/drawing/2014/main" id="{B28BE97B-18BD-4617-BC67-7FAFD57167DE}"/>
              </a:ext>
            </a:extLst>
          </p:cNvPr>
          <p:cNvPicPr>
            <a:picLocks noChangeAspect="1"/>
          </p:cNvPicPr>
          <p:nvPr/>
        </p:nvPicPr>
        <p:blipFill>
          <a:blip r:embed="rId3"/>
          <a:stretch>
            <a:fillRect/>
          </a:stretch>
        </p:blipFill>
        <p:spPr>
          <a:xfrm>
            <a:off x="6849916" y="4053796"/>
            <a:ext cx="5005250" cy="676715"/>
          </a:xfrm>
          <a:prstGeom prst="rect">
            <a:avLst/>
          </a:prstGeom>
        </p:spPr>
      </p:pic>
      <p:sp>
        <p:nvSpPr>
          <p:cNvPr id="14" name="Globo: línea 13">
            <a:extLst>
              <a:ext uri="{FF2B5EF4-FFF2-40B4-BE49-F238E27FC236}">
                <a16:creationId xmlns:a16="http://schemas.microsoft.com/office/drawing/2014/main" id="{63275195-CEA4-42C2-A277-AF32A0337C53}"/>
              </a:ext>
            </a:extLst>
          </p:cNvPr>
          <p:cNvSpPr/>
          <p:nvPr/>
        </p:nvSpPr>
        <p:spPr>
          <a:xfrm>
            <a:off x="7526968" y="3210339"/>
            <a:ext cx="4236892" cy="437321"/>
          </a:xfrm>
          <a:prstGeom prst="borderCallout1">
            <a:avLst>
              <a:gd name="adj1" fmla="val 58144"/>
              <a:gd name="adj2" fmla="val -1139"/>
              <a:gd name="adj3" fmla="val 100379"/>
              <a:gd name="adj4" fmla="val -176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t>Signos distintos se restan y conservo el signo del número mayor </a:t>
            </a:r>
          </a:p>
        </p:txBody>
      </p:sp>
      <p:pic>
        <p:nvPicPr>
          <p:cNvPr id="15" name="Imagen 14">
            <a:extLst>
              <a:ext uri="{FF2B5EF4-FFF2-40B4-BE49-F238E27FC236}">
                <a16:creationId xmlns:a16="http://schemas.microsoft.com/office/drawing/2014/main" id="{86E4186B-4411-4B61-B92D-109108F7C611}"/>
              </a:ext>
            </a:extLst>
          </p:cNvPr>
          <p:cNvPicPr>
            <a:picLocks noChangeAspect="1"/>
          </p:cNvPicPr>
          <p:nvPr/>
        </p:nvPicPr>
        <p:blipFill>
          <a:blip r:embed="rId4"/>
          <a:stretch>
            <a:fillRect/>
          </a:stretch>
        </p:blipFill>
        <p:spPr>
          <a:xfrm>
            <a:off x="6790952" y="4888020"/>
            <a:ext cx="5005250" cy="676715"/>
          </a:xfrm>
          <a:prstGeom prst="rect">
            <a:avLst/>
          </a:prstGeom>
        </p:spPr>
      </p:pic>
    </p:spTree>
    <p:extLst>
      <p:ext uri="{BB962C8B-B14F-4D97-AF65-F5344CB8AC3E}">
        <p14:creationId xmlns:p14="http://schemas.microsoft.com/office/powerpoint/2010/main" val="3619490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ítulo 1">
                <a:extLst>
                  <a:ext uri="{FF2B5EF4-FFF2-40B4-BE49-F238E27FC236}">
                    <a16:creationId xmlns:a16="http://schemas.microsoft.com/office/drawing/2014/main" id="{6A112F3A-5D50-4335-8FE7-8DE7D4EBB2B7}"/>
                  </a:ext>
                </a:extLst>
              </p:cNvPr>
              <p:cNvSpPr>
                <a:spLocks noGrp="1"/>
              </p:cNvSpPr>
              <p:nvPr>
                <p:ph type="title"/>
              </p:nvPr>
            </p:nvSpPr>
            <p:spPr>
              <a:xfrm>
                <a:off x="-856661" y="0"/>
                <a:ext cx="9293577" cy="1059305"/>
              </a:xfrm>
            </p:spPr>
            <p:txBody>
              <a:bodyPr>
                <a:normAutofit/>
              </a:bodyPr>
              <a:lstStyle/>
              <a:p>
                <a:r>
                  <a:rPr lang="es-CL" sz="4400" cap="none" dirty="0">
                    <a:ln w="0"/>
                    <a:solidFill>
                      <a:schemeClr val="tx2">
                        <a:lumMod val="90000"/>
                      </a:schemeClr>
                    </a:solidFill>
                    <a:effectLst>
                      <a:outerShdw blurRad="38100" dist="25400" dir="5400000" algn="ctr" rotWithShape="0">
                        <a:srgbClr val="6E747A">
                          <a:alpha val="43000"/>
                        </a:srgbClr>
                      </a:outerShdw>
                    </a:effectLst>
                  </a:rPr>
                  <a:t>Resta de números enteros </a:t>
                </a:r>
                <a14:m>
                  <m:oMath xmlns:m="http://schemas.openxmlformats.org/officeDocument/2006/math">
                    <m:r>
                      <a:rPr lang="es-CL" sz="4400" cap="none" dirty="0" smtClean="0">
                        <a:ln w="0"/>
                        <a:solidFill>
                          <a:schemeClr val="tx2">
                            <a:lumMod val="90000"/>
                          </a:schemeClr>
                        </a:solidFill>
                        <a:effectLst>
                          <a:outerShdw blurRad="38100" dist="25400" dir="5400000" algn="ctr" rotWithShape="0">
                            <a:srgbClr val="6E747A">
                              <a:alpha val="43000"/>
                            </a:srgbClr>
                          </a:outerShdw>
                        </a:effectLst>
                        <a:latin typeface="Cambria Math" panose="02040503050406030204" pitchFamily="18" charset="0"/>
                      </a:rPr>
                      <m:t>ℤ</m:t>
                    </m:r>
                  </m:oMath>
                </a14:m>
                <a:endParaRPr lang="es-CL" sz="4400" cap="none" dirty="0">
                  <a:ln w="0"/>
                  <a:solidFill>
                    <a:schemeClr val="tx2">
                      <a:lumMod val="90000"/>
                    </a:schemeClr>
                  </a:solidFill>
                  <a:effectLst>
                    <a:outerShdw blurRad="38100" dist="25400" dir="5400000" algn="ctr" rotWithShape="0">
                      <a:srgbClr val="6E747A">
                        <a:alpha val="43000"/>
                      </a:srgbClr>
                    </a:outerShdw>
                  </a:effectLst>
                </a:endParaRPr>
              </a:p>
            </p:txBody>
          </p:sp>
        </mc:Choice>
        <mc:Fallback xmlns="">
          <p:sp>
            <p:nvSpPr>
              <p:cNvPr id="2" name="Título 1">
                <a:extLst>
                  <a:ext uri="{FF2B5EF4-FFF2-40B4-BE49-F238E27FC236}">
                    <a16:creationId xmlns:a16="http://schemas.microsoft.com/office/drawing/2014/main" id="{6A112F3A-5D50-4335-8FE7-8DE7D4EBB2B7}"/>
                  </a:ext>
                </a:extLst>
              </p:cNvPr>
              <p:cNvSpPr>
                <a:spLocks noGrp="1" noRot="1" noChangeAspect="1" noMove="1" noResize="1" noEditPoints="1" noAdjustHandles="1" noChangeArrowheads="1" noChangeShapeType="1" noTextEdit="1"/>
              </p:cNvSpPr>
              <p:nvPr>
                <p:ph type="title"/>
              </p:nvPr>
            </p:nvSpPr>
            <p:spPr>
              <a:xfrm>
                <a:off x="-856661" y="0"/>
                <a:ext cx="9293577" cy="1059305"/>
              </a:xfrm>
              <a:blipFill>
                <a:blip r:embed="rId2"/>
                <a:stretch>
                  <a:fillRect t="-1724" b="-14368"/>
                </a:stretch>
              </a:blipFill>
            </p:spPr>
            <p:txBody>
              <a:bodyPr/>
              <a:lstStyle/>
              <a:p>
                <a:r>
                  <a:rPr lang="es-CL">
                    <a:noFill/>
                  </a:rPr>
                  <a:t> </a:t>
                </a:r>
              </a:p>
            </p:txBody>
          </p:sp>
        </mc:Fallback>
      </mc:AlternateContent>
      <p:pic>
        <p:nvPicPr>
          <p:cNvPr id="7" name="Marcador de contenido 6">
            <a:extLst>
              <a:ext uri="{FF2B5EF4-FFF2-40B4-BE49-F238E27FC236}">
                <a16:creationId xmlns:a16="http://schemas.microsoft.com/office/drawing/2014/main" id="{FF702744-F180-45EE-8684-683CD513C376}"/>
              </a:ext>
            </a:extLst>
          </p:cNvPr>
          <p:cNvPicPr>
            <a:picLocks noGrp="1" noChangeAspect="1"/>
          </p:cNvPicPr>
          <p:nvPr>
            <p:ph sz="half" idx="1"/>
          </p:nvPr>
        </p:nvPicPr>
        <p:blipFill>
          <a:blip r:embed="rId3"/>
          <a:stretch>
            <a:fillRect/>
          </a:stretch>
        </p:blipFill>
        <p:spPr>
          <a:xfrm>
            <a:off x="1451941" y="1745149"/>
            <a:ext cx="9288118" cy="4233712"/>
          </a:xfrm>
          <a:prstGeom prst="rect">
            <a:avLst/>
          </a:prstGeom>
          <a:ln w="76200">
            <a:solidFill>
              <a:schemeClr val="accent4">
                <a:lumMod val="75000"/>
              </a:schemeClr>
            </a:solidFill>
          </a:ln>
        </p:spPr>
      </p:pic>
      <p:sp>
        <p:nvSpPr>
          <p:cNvPr id="11" name="Marcador de contenido 10">
            <a:extLst>
              <a:ext uri="{FF2B5EF4-FFF2-40B4-BE49-F238E27FC236}">
                <a16:creationId xmlns:a16="http://schemas.microsoft.com/office/drawing/2014/main" id="{B5BB787F-D3AA-484E-987F-163CC3CF603C}"/>
              </a:ext>
            </a:extLst>
          </p:cNvPr>
          <p:cNvSpPr>
            <a:spLocks noGrp="1"/>
          </p:cNvSpPr>
          <p:nvPr>
            <p:ph sz="half" idx="2"/>
          </p:nvPr>
        </p:nvSpPr>
        <p:spPr>
          <a:xfrm>
            <a:off x="0" y="1024106"/>
            <a:ext cx="9841646" cy="1059305"/>
          </a:xfrm>
        </p:spPr>
        <p:txBody>
          <a:bodyPr>
            <a:normAutofit/>
          </a:bodyPr>
          <a:lstStyle/>
          <a:p>
            <a:r>
              <a:rPr lang="es-CL" sz="2400" dirty="0">
                <a:solidFill>
                  <a:srgbClr val="92D050"/>
                </a:solidFill>
              </a:rPr>
              <a:t>Resta de números enteros en la recta numérica:</a:t>
            </a:r>
          </a:p>
        </p:txBody>
      </p:sp>
      <p:sp>
        <p:nvSpPr>
          <p:cNvPr id="3" name="Bocadillo: rectángulo con esquinas redondeadas 2">
            <a:extLst>
              <a:ext uri="{FF2B5EF4-FFF2-40B4-BE49-F238E27FC236}">
                <a16:creationId xmlns:a16="http://schemas.microsoft.com/office/drawing/2014/main" id="{551387F5-1FA6-4170-B6E0-24598348DD8C}"/>
              </a:ext>
            </a:extLst>
          </p:cNvPr>
          <p:cNvSpPr/>
          <p:nvPr/>
        </p:nvSpPr>
        <p:spPr>
          <a:xfrm>
            <a:off x="-994992" y="2643226"/>
            <a:ext cx="2340916" cy="685844"/>
          </a:xfrm>
          <a:prstGeom prst="wedgeRoundRectCallout">
            <a:avLst>
              <a:gd name="adj1" fmla="val 65044"/>
              <a:gd name="adj2" fmla="val 139569"/>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sz="1600" dirty="0"/>
              <a:t>Donde a= 11 y b=-3</a:t>
            </a:r>
          </a:p>
        </p:txBody>
      </p:sp>
      <p:sp>
        <p:nvSpPr>
          <p:cNvPr id="6" name="Bocadillo: rectángulo con esquinas redondeadas 5">
            <a:extLst>
              <a:ext uri="{FF2B5EF4-FFF2-40B4-BE49-F238E27FC236}">
                <a16:creationId xmlns:a16="http://schemas.microsoft.com/office/drawing/2014/main" id="{194681FD-FE2B-4191-9509-597CF1BAF325}"/>
              </a:ext>
            </a:extLst>
          </p:cNvPr>
          <p:cNvSpPr/>
          <p:nvPr/>
        </p:nvSpPr>
        <p:spPr>
          <a:xfrm>
            <a:off x="-888975" y="4010254"/>
            <a:ext cx="2340916" cy="685844"/>
          </a:xfrm>
          <a:prstGeom prst="wedgeRoundRectCallout">
            <a:avLst>
              <a:gd name="adj1" fmla="val 52024"/>
              <a:gd name="adj2" fmla="val 98991"/>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sz="1600" dirty="0"/>
              <a:t>Donde a= -5 y b=4</a:t>
            </a:r>
          </a:p>
        </p:txBody>
      </p:sp>
    </p:spTree>
    <p:extLst>
      <p:ext uri="{BB962C8B-B14F-4D97-AF65-F5344CB8AC3E}">
        <p14:creationId xmlns:p14="http://schemas.microsoft.com/office/powerpoint/2010/main" val="38847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33BFE-A675-45A3-AC35-B808F83CD3E1}"/>
              </a:ext>
            </a:extLst>
          </p:cNvPr>
          <p:cNvSpPr>
            <a:spLocks noGrp="1"/>
          </p:cNvSpPr>
          <p:nvPr>
            <p:ph type="title"/>
          </p:nvPr>
        </p:nvSpPr>
        <p:spPr>
          <a:xfrm>
            <a:off x="132523" y="0"/>
            <a:ext cx="4267200" cy="1059305"/>
          </a:xfrm>
        </p:spPr>
        <p:txBody>
          <a:bodyPr>
            <a:normAutofit/>
          </a:bodyPr>
          <a:lstStyle/>
          <a:p>
            <a:r>
              <a:rPr lang="es-CL" sz="3600" dirty="0">
                <a:solidFill>
                  <a:schemeClr val="bg2">
                    <a:lumMod val="60000"/>
                    <a:lumOff val="40000"/>
                  </a:schemeClr>
                </a:solidFill>
              </a:rPr>
              <a:t>Paréntesis </a:t>
            </a:r>
          </a:p>
        </p:txBody>
      </p:sp>
      <p:sp>
        <p:nvSpPr>
          <p:cNvPr id="3" name="Marcador de contenido 2">
            <a:extLst>
              <a:ext uri="{FF2B5EF4-FFF2-40B4-BE49-F238E27FC236}">
                <a16:creationId xmlns:a16="http://schemas.microsoft.com/office/drawing/2014/main" id="{F2753A74-BF0A-4DF3-8FBD-EA67D679F992}"/>
              </a:ext>
            </a:extLst>
          </p:cNvPr>
          <p:cNvSpPr>
            <a:spLocks noGrp="1"/>
          </p:cNvSpPr>
          <p:nvPr>
            <p:ph sz="half" idx="1"/>
          </p:nvPr>
        </p:nvSpPr>
        <p:spPr>
          <a:xfrm>
            <a:off x="464715" y="1059305"/>
            <a:ext cx="3722972" cy="4957182"/>
          </a:xfrm>
          <a:ln w="57150">
            <a:solidFill>
              <a:schemeClr val="accent4">
                <a:lumMod val="75000"/>
              </a:schemeClr>
            </a:solidFill>
          </a:ln>
        </p:spPr>
        <p:txBody>
          <a:bodyPr>
            <a:normAutofit lnSpcReduction="10000"/>
          </a:bodyPr>
          <a:lstStyle/>
          <a:p>
            <a:r>
              <a:rPr lang="es-CL" dirty="0">
                <a:solidFill>
                  <a:prstClr val="white"/>
                </a:solidFill>
              </a:rPr>
              <a:t>En matemática los paréntesis me sirven para:  indicar que operación debo realizar primero, agrupar, separar y muchas veces solo esta ahí para molestarte.  E</a:t>
            </a:r>
            <a:r>
              <a:rPr lang="es-CL" dirty="0"/>
              <a:t>xisten diversos tipos de paréntesis ( ), { } , [ ] , etc.  Todos ellos indican lo mismo y depende de donde se encuentren en el ejercicio, la importancia que este tenga. </a:t>
            </a:r>
          </a:p>
        </p:txBody>
      </p:sp>
      <p:sp>
        <p:nvSpPr>
          <p:cNvPr id="4" name="Marcador de contenido 3">
            <a:extLst>
              <a:ext uri="{FF2B5EF4-FFF2-40B4-BE49-F238E27FC236}">
                <a16:creationId xmlns:a16="http://schemas.microsoft.com/office/drawing/2014/main" id="{6C4E9893-AC0A-4616-A425-F572DF3721A6}"/>
              </a:ext>
            </a:extLst>
          </p:cNvPr>
          <p:cNvSpPr>
            <a:spLocks noGrp="1"/>
          </p:cNvSpPr>
          <p:nvPr>
            <p:ph sz="half" idx="2"/>
          </p:nvPr>
        </p:nvSpPr>
        <p:spPr>
          <a:xfrm>
            <a:off x="4731915" y="304800"/>
            <a:ext cx="7034139" cy="5711687"/>
          </a:xfrm>
          <a:ln w="76200">
            <a:solidFill>
              <a:schemeClr val="accent4"/>
            </a:solidFill>
          </a:ln>
        </p:spPr>
        <p:txBody>
          <a:bodyPr>
            <a:normAutofit lnSpcReduction="10000"/>
          </a:bodyPr>
          <a:lstStyle/>
          <a:p>
            <a:r>
              <a:rPr lang="es-CL" dirty="0"/>
              <a:t>¿ Donde los podemos encontrar? </a:t>
            </a:r>
          </a:p>
          <a:p>
            <a:endParaRPr lang="es-CL" dirty="0"/>
          </a:p>
          <a:p>
            <a:pPr marL="0" indent="0">
              <a:buNone/>
            </a:pPr>
            <a:r>
              <a:rPr lang="es-CL" dirty="0"/>
              <a:t>Si nos encontramos con un paréntesis en nuestro ejercicio, independiente de donde este ubicado, tu debes desarrollar toda la operatoria que esta dentro del paréntesis para luego seguir con todo lo demás.</a:t>
            </a:r>
          </a:p>
          <a:p>
            <a:r>
              <a:rPr lang="es-CL" dirty="0"/>
              <a:t>Ejemplo: </a:t>
            </a:r>
          </a:p>
        </p:txBody>
      </p:sp>
      <p:graphicFrame>
        <p:nvGraphicFramePr>
          <p:cNvPr id="6" name="Tabla 6">
            <a:extLst>
              <a:ext uri="{FF2B5EF4-FFF2-40B4-BE49-F238E27FC236}">
                <a16:creationId xmlns:a16="http://schemas.microsoft.com/office/drawing/2014/main" id="{1733044E-645A-49D9-A324-09CED0972D37}"/>
              </a:ext>
            </a:extLst>
          </p:cNvPr>
          <p:cNvGraphicFramePr>
            <a:graphicFrameLocks noGrp="1"/>
          </p:cNvGraphicFramePr>
          <p:nvPr>
            <p:extLst>
              <p:ext uri="{D42A27DB-BD31-4B8C-83A1-F6EECF244321}">
                <p14:modId xmlns:p14="http://schemas.microsoft.com/office/powerpoint/2010/main" val="3019568455"/>
              </p:ext>
            </p:extLst>
          </p:nvPr>
        </p:nvGraphicFramePr>
        <p:xfrm>
          <a:off x="4964653" y="3286105"/>
          <a:ext cx="6568662" cy="1188720"/>
        </p:xfrm>
        <a:graphic>
          <a:graphicData uri="http://schemas.openxmlformats.org/drawingml/2006/table">
            <a:tbl>
              <a:tblPr firstRow="1" bandRow="1">
                <a:tableStyleId>{5C22544A-7EE6-4342-B048-85BDC9FD1C3A}</a:tableStyleId>
              </a:tblPr>
              <a:tblGrid>
                <a:gridCol w="3284331">
                  <a:extLst>
                    <a:ext uri="{9D8B030D-6E8A-4147-A177-3AD203B41FA5}">
                      <a16:colId xmlns:a16="http://schemas.microsoft.com/office/drawing/2014/main" val="3136994398"/>
                    </a:ext>
                  </a:extLst>
                </a:gridCol>
                <a:gridCol w="3284331">
                  <a:extLst>
                    <a:ext uri="{9D8B030D-6E8A-4147-A177-3AD203B41FA5}">
                      <a16:colId xmlns:a16="http://schemas.microsoft.com/office/drawing/2014/main" val="4101733719"/>
                    </a:ext>
                  </a:extLst>
                </a:gridCol>
              </a:tblGrid>
              <a:tr h="1170316">
                <a:tc>
                  <a:txBody>
                    <a:bodyPr/>
                    <a:lstStyle/>
                    <a:p>
                      <a:pPr marL="285750" indent="-285750">
                        <a:buFont typeface="Arial" panose="020B0604020202020204" pitchFamily="34" charset="0"/>
                        <a:buChar char="•"/>
                      </a:pPr>
                      <a:r>
                        <a:rPr lang="es-CL" dirty="0"/>
                        <a:t>3 + 8 + </a:t>
                      </a:r>
                      <a:r>
                        <a:rPr lang="es-CL" dirty="0">
                          <a:solidFill>
                            <a:srgbClr val="FFFF00"/>
                          </a:solidFill>
                        </a:rPr>
                        <a:t>(5 + -2 +-4) </a:t>
                      </a:r>
                      <a:r>
                        <a:rPr lang="es-CL" dirty="0"/>
                        <a:t>=       </a:t>
                      </a:r>
                      <a:endParaRPr lang="es-CL" dirty="0">
                        <a:solidFill>
                          <a:srgbClr val="C00000"/>
                        </a:solidFill>
                      </a:endParaRPr>
                    </a:p>
                    <a:p>
                      <a:pPr marL="0" indent="0">
                        <a:buNone/>
                      </a:pPr>
                      <a:r>
                        <a:rPr lang="es-CL" dirty="0"/>
                        <a:t>      3+ 8 + -1 =</a:t>
                      </a:r>
                    </a:p>
                    <a:p>
                      <a:pPr marL="0" indent="0">
                        <a:buNone/>
                      </a:pPr>
                      <a:r>
                        <a:rPr lang="es-CL" dirty="0"/>
                        <a:t>        10</a:t>
                      </a:r>
                    </a:p>
                    <a:p>
                      <a:endParaRPr lang="es-CL" dirty="0"/>
                    </a:p>
                  </a:txBody>
                  <a:tcPr>
                    <a:solidFill>
                      <a:srgbClr val="00B050"/>
                    </a:solidFill>
                  </a:tcPr>
                </a:tc>
                <a:tc>
                  <a:txBody>
                    <a:bodyPr/>
                    <a:lstStyle/>
                    <a:p>
                      <a:pPr marL="285750" indent="-285750">
                        <a:buFont typeface="Arial" panose="020B0604020202020204" pitchFamily="34" charset="0"/>
                        <a:buChar char="•"/>
                      </a:pPr>
                      <a:r>
                        <a:rPr lang="es-CL" dirty="0"/>
                        <a:t>-2 + </a:t>
                      </a:r>
                      <a:r>
                        <a:rPr lang="es-CL" dirty="0">
                          <a:solidFill>
                            <a:srgbClr val="FFFF00"/>
                          </a:solidFill>
                        </a:rPr>
                        <a:t>( 6 + -9 + -1)</a:t>
                      </a:r>
                      <a:r>
                        <a:rPr lang="es-CL" dirty="0"/>
                        <a:t> + 7 =</a:t>
                      </a:r>
                    </a:p>
                    <a:p>
                      <a:pPr marL="0" indent="0">
                        <a:buFont typeface="Arial" panose="020B0604020202020204" pitchFamily="34" charset="0"/>
                        <a:buNone/>
                      </a:pPr>
                      <a:r>
                        <a:rPr lang="es-CL" dirty="0"/>
                        <a:t>      -2 +  - 4 + 7 =</a:t>
                      </a:r>
                    </a:p>
                    <a:p>
                      <a:pPr marL="0" indent="0">
                        <a:buFont typeface="Arial" panose="020B0604020202020204" pitchFamily="34" charset="0"/>
                        <a:buNone/>
                      </a:pPr>
                      <a:r>
                        <a:rPr lang="es-CL" dirty="0"/>
                        <a:t>          -6 + 7 =</a:t>
                      </a:r>
                    </a:p>
                    <a:p>
                      <a:pPr marL="0" indent="0">
                        <a:buFont typeface="Arial" panose="020B0604020202020204" pitchFamily="34" charset="0"/>
                        <a:buNone/>
                      </a:pPr>
                      <a:r>
                        <a:rPr lang="es-CL" dirty="0"/>
                        <a:t>               1</a:t>
                      </a:r>
                    </a:p>
                  </a:txBody>
                  <a:tcPr>
                    <a:solidFill>
                      <a:srgbClr val="00B050"/>
                    </a:solidFill>
                  </a:tcPr>
                </a:tc>
                <a:extLst>
                  <a:ext uri="{0D108BD9-81ED-4DB2-BD59-A6C34878D82A}">
                    <a16:rowId xmlns:a16="http://schemas.microsoft.com/office/drawing/2014/main" val="3925250454"/>
                  </a:ext>
                </a:extLst>
              </a:tr>
            </a:tbl>
          </a:graphicData>
        </a:graphic>
      </p:graphicFrame>
      <p:graphicFrame>
        <p:nvGraphicFramePr>
          <p:cNvPr id="8" name="Tabla 7">
            <a:extLst>
              <a:ext uri="{FF2B5EF4-FFF2-40B4-BE49-F238E27FC236}">
                <a16:creationId xmlns:a16="http://schemas.microsoft.com/office/drawing/2014/main" id="{5BC5CE51-1BA3-4FC4-9760-C4CB37691D1C}"/>
              </a:ext>
            </a:extLst>
          </p:cNvPr>
          <p:cNvGraphicFramePr>
            <a:graphicFrameLocks noGrp="1"/>
          </p:cNvGraphicFramePr>
          <p:nvPr>
            <p:extLst>
              <p:ext uri="{D42A27DB-BD31-4B8C-83A1-F6EECF244321}">
                <p14:modId xmlns:p14="http://schemas.microsoft.com/office/powerpoint/2010/main" val="2527191663"/>
              </p:ext>
            </p:extLst>
          </p:nvPr>
        </p:nvGraphicFramePr>
        <p:xfrm>
          <a:off x="6579210" y="4474825"/>
          <a:ext cx="3339548" cy="1188720"/>
        </p:xfrm>
        <a:graphic>
          <a:graphicData uri="http://schemas.openxmlformats.org/drawingml/2006/table">
            <a:tbl>
              <a:tblPr/>
              <a:tblGrid>
                <a:gridCol w="3339548">
                  <a:extLst>
                    <a:ext uri="{9D8B030D-6E8A-4147-A177-3AD203B41FA5}">
                      <a16:colId xmlns:a16="http://schemas.microsoft.com/office/drawing/2014/main" val="2867769710"/>
                    </a:ext>
                  </a:extLst>
                </a:gridCol>
              </a:tblGrid>
              <a:tr h="1099930">
                <a:tc>
                  <a:txBody>
                    <a:bodyPr/>
                    <a:lstStyle/>
                    <a:p>
                      <a:pPr marL="285750" indent="-285750">
                        <a:buFont typeface="Arial" panose="020B0604020202020204" pitchFamily="34" charset="0"/>
                        <a:buChar char="•"/>
                      </a:pPr>
                      <a:r>
                        <a:rPr lang="es-CL" dirty="0">
                          <a:solidFill>
                            <a:srgbClr val="FFFF00"/>
                          </a:solidFill>
                        </a:rPr>
                        <a:t>(4+ -3 + -8) </a:t>
                      </a:r>
                      <a:r>
                        <a:rPr lang="es-CL" dirty="0"/>
                        <a:t>+ 5 + -3 =</a:t>
                      </a:r>
                    </a:p>
                    <a:p>
                      <a:pPr marL="0" indent="0">
                        <a:buFont typeface="Arial" panose="020B0604020202020204" pitchFamily="34" charset="0"/>
                        <a:buNone/>
                      </a:pPr>
                      <a:r>
                        <a:rPr lang="es-CL" dirty="0"/>
                        <a:t>        -7 + 5 + -3 =</a:t>
                      </a:r>
                    </a:p>
                    <a:p>
                      <a:pPr marL="0" indent="0">
                        <a:buFont typeface="Arial" panose="020B0604020202020204" pitchFamily="34" charset="0"/>
                        <a:buNone/>
                      </a:pPr>
                      <a:r>
                        <a:rPr lang="es-CL" dirty="0"/>
                        <a:t>            -10 + 5 =</a:t>
                      </a:r>
                    </a:p>
                    <a:p>
                      <a:pPr marL="0" indent="0">
                        <a:buFont typeface="Arial" panose="020B0604020202020204" pitchFamily="34" charset="0"/>
                        <a:buNone/>
                      </a:pPr>
                      <a:r>
                        <a:rPr lang="es-CL" dirty="0"/>
                        <a:t>                   5</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B050"/>
                    </a:solidFill>
                  </a:tcPr>
                </a:tc>
                <a:extLst>
                  <a:ext uri="{0D108BD9-81ED-4DB2-BD59-A6C34878D82A}">
                    <a16:rowId xmlns:a16="http://schemas.microsoft.com/office/drawing/2014/main" val="1863586383"/>
                  </a:ext>
                </a:extLst>
              </a:tr>
            </a:tbl>
          </a:graphicData>
        </a:graphic>
      </p:graphicFrame>
    </p:spTree>
    <p:extLst>
      <p:ext uri="{BB962C8B-B14F-4D97-AF65-F5344CB8AC3E}">
        <p14:creationId xmlns:p14="http://schemas.microsoft.com/office/powerpoint/2010/main" val="1702652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4AE11D-A0D3-4B1F-9D83-ACA4DE7F4686}"/>
              </a:ext>
            </a:extLst>
          </p:cNvPr>
          <p:cNvSpPr>
            <a:spLocks noGrp="1"/>
          </p:cNvSpPr>
          <p:nvPr>
            <p:ph type="title"/>
          </p:nvPr>
        </p:nvSpPr>
        <p:spPr>
          <a:xfrm>
            <a:off x="-498852" y="115776"/>
            <a:ext cx="9293577" cy="1059305"/>
          </a:xfrm>
        </p:spPr>
        <p:txBody>
          <a:bodyPr>
            <a:normAutofit fontScale="90000"/>
          </a:bodyPr>
          <a:lstStyle/>
          <a:p>
            <a:pPr lvl="0" defTabSz="457200">
              <a:lnSpc>
                <a:spcPct val="100000"/>
              </a:lnSpc>
              <a:spcBef>
                <a:spcPts val="0"/>
              </a:spcBef>
            </a:pPr>
            <a:r>
              <a:rPr lang="es-CL" sz="3600" cap="none" dirty="0">
                <a:solidFill>
                  <a:srgbClr val="454545">
                    <a:lumMod val="60000"/>
                    <a:lumOff val="40000"/>
                  </a:srgbClr>
                </a:solidFill>
                <a:ea typeface="+mn-ea"/>
                <a:cs typeface="+mn-cs"/>
              </a:rPr>
              <a:t>Operaciones combinadas números enteros </a:t>
            </a:r>
            <a:br>
              <a:rPr lang="es-CL" sz="3600" cap="none" dirty="0">
                <a:solidFill>
                  <a:srgbClr val="454545">
                    <a:lumMod val="60000"/>
                    <a:lumOff val="40000"/>
                  </a:srgbClr>
                </a:solidFill>
                <a:ea typeface="+mn-ea"/>
                <a:cs typeface="+mn-cs"/>
              </a:rPr>
            </a:br>
            <a:endParaRPr lang="es-CL" dirty="0"/>
          </a:p>
        </p:txBody>
      </p:sp>
      <p:sp>
        <p:nvSpPr>
          <p:cNvPr id="3" name="Marcador de contenido 2">
            <a:extLst>
              <a:ext uri="{FF2B5EF4-FFF2-40B4-BE49-F238E27FC236}">
                <a16:creationId xmlns:a16="http://schemas.microsoft.com/office/drawing/2014/main" id="{80D21083-4AD0-453A-96D2-4AC45C8D583F}"/>
              </a:ext>
            </a:extLst>
          </p:cNvPr>
          <p:cNvSpPr>
            <a:spLocks noGrp="1"/>
          </p:cNvSpPr>
          <p:nvPr>
            <p:ph sz="half" idx="1"/>
          </p:nvPr>
        </p:nvSpPr>
        <p:spPr>
          <a:xfrm>
            <a:off x="304800" y="1010478"/>
            <a:ext cx="5366142" cy="4837044"/>
          </a:xfrm>
          <a:ln w="57150">
            <a:solidFill>
              <a:schemeClr val="accent3">
                <a:lumMod val="50000"/>
              </a:schemeClr>
            </a:solidFill>
          </a:ln>
        </p:spPr>
        <p:txBody>
          <a:bodyPr/>
          <a:lstStyle/>
          <a:p>
            <a:r>
              <a:rPr lang="es-CL" dirty="0"/>
              <a:t>Si nos encontramos con un paréntesis dentro de otro paréntesis partiremos desarrollando los paréntesis que estén mas adentro y luego seguiremos con los de afuera.</a:t>
            </a:r>
          </a:p>
          <a:p>
            <a:r>
              <a:rPr lang="es-CL" dirty="0"/>
              <a:t>Ejemplos: </a:t>
            </a:r>
          </a:p>
        </p:txBody>
      </p:sp>
      <p:graphicFrame>
        <p:nvGraphicFramePr>
          <p:cNvPr id="5" name="Tabla 5">
            <a:extLst>
              <a:ext uri="{FF2B5EF4-FFF2-40B4-BE49-F238E27FC236}">
                <a16:creationId xmlns:a16="http://schemas.microsoft.com/office/drawing/2014/main" id="{333C9134-0B09-4541-81A1-158A7AF90288}"/>
              </a:ext>
            </a:extLst>
          </p:cNvPr>
          <p:cNvGraphicFramePr>
            <a:graphicFrameLocks noGrp="1"/>
          </p:cNvGraphicFramePr>
          <p:nvPr>
            <p:ph sz="half" idx="2"/>
            <p:extLst>
              <p:ext uri="{D42A27DB-BD31-4B8C-83A1-F6EECF244321}">
                <p14:modId xmlns:p14="http://schemas.microsoft.com/office/powerpoint/2010/main" val="2170709627"/>
              </p:ext>
            </p:extLst>
          </p:nvPr>
        </p:nvGraphicFramePr>
        <p:xfrm>
          <a:off x="304800" y="3657599"/>
          <a:ext cx="5366142" cy="1188720"/>
        </p:xfrm>
        <a:graphic>
          <a:graphicData uri="http://schemas.openxmlformats.org/drawingml/2006/table">
            <a:tbl>
              <a:tblPr firstRow="1" bandRow="1">
                <a:effectLst>
                  <a:innerShdw blurRad="63500" dist="50800" dir="16200000">
                    <a:prstClr val="black">
                      <a:alpha val="50000"/>
                    </a:prstClr>
                  </a:innerShdw>
                </a:effectLst>
                <a:tableStyleId>{5C22544A-7EE6-4342-B048-85BDC9FD1C3A}</a:tableStyleId>
              </a:tblPr>
              <a:tblGrid>
                <a:gridCol w="2690191">
                  <a:extLst>
                    <a:ext uri="{9D8B030D-6E8A-4147-A177-3AD203B41FA5}">
                      <a16:colId xmlns:a16="http://schemas.microsoft.com/office/drawing/2014/main" val="1256890867"/>
                    </a:ext>
                  </a:extLst>
                </a:gridCol>
                <a:gridCol w="2675951">
                  <a:extLst>
                    <a:ext uri="{9D8B030D-6E8A-4147-A177-3AD203B41FA5}">
                      <a16:colId xmlns:a16="http://schemas.microsoft.com/office/drawing/2014/main" val="703581396"/>
                    </a:ext>
                  </a:extLst>
                </a:gridCol>
              </a:tblGrid>
              <a:tr h="1152940">
                <a:tc>
                  <a:txBody>
                    <a:bodyPr/>
                    <a:lstStyle/>
                    <a:p>
                      <a:pPr marL="0" indent="0">
                        <a:buFont typeface="Arial" panose="020B0604020202020204" pitchFamily="34" charset="0"/>
                        <a:buNone/>
                      </a:pPr>
                      <a:r>
                        <a:rPr lang="es-CL" dirty="0"/>
                        <a:t>5 + ( 8 + -2 + </a:t>
                      </a:r>
                      <a:r>
                        <a:rPr lang="es-CL" dirty="0">
                          <a:solidFill>
                            <a:srgbClr val="FFFF00"/>
                          </a:solidFill>
                        </a:rPr>
                        <a:t>( 4+ -2)</a:t>
                      </a:r>
                      <a:r>
                        <a:rPr lang="es-CL" dirty="0">
                          <a:solidFill>
                            <a:schemeClr val="tx1"/>
                          </a:solidFill>
                        </a:rPr>
                        <a:t> )=</a:t>
                      </a:r>
                    </a:p>
                    <a:p>
                      <a:pPr marL="0" indent="0">
                        <a:buFont typeface="Arial" panose="020B0604020202020204" pitchFamily="34" charset="0"/>
                        <a:buNone/>
                      </a:pPr>
                      <a:r>
                        <a:rPr lang="es-CL" dirty="0"/>
                        <a:t>5 + </a:t>
                      </a:r>
                      <a:r>
                        <a:rPr lang="es-CL" dirty="0">
                          <a:solidFill>
                            <a:srgbClr val="FFFF00"/>
                          </a:solidFill>
                        </a:rPr>
                        <a:t>(8 + -2 + 2)</a:t>
                      </a:r>
                      <a:r>
                        <a:rPr lang="es-CL" dirty="0">
                          <a:solidFill>
                            <a:schemeClr val="tx1"/>
                          </a:solidFill>
                        </a:rPr>
                        <a:t>=</a:t>
                      </a:r>
                    </a:p>
                    <a:p>
                      <a:pPr marL="0" indent="0">
                        <a:buFont typeface="Arial" panose="020B0604020202020204" pitchFamily="34" charset="0"/>
                        <a:buNone/>
                      </a:pPr>
                      <a:r>
                        <a:rPr lang="es-CL" dirty="0"/>
                        <a:t>5 + 8 =</a:t>
                      </a:r>
                    </a:p>
                    <a:p>
                      <a:pPr marL="0" indent="0">
                        <a:buFont typeface="Arial" panose="020B0604020202020204" pitchFamily="34" charset="0"/>
                        <a:buNone/>
                      </a:pPr>
                      <a:r>
                        <a:rPr lang="es-CL" dirty="0"/>
                        <a:t>13</a:t>
                      </a:r>
                    </a:p>
                  </a:txBody>
                  <a:tcPr>
                    <a:solidFill>
                      <a:srgbClr val="00B050"/>
                    </a:solidFill>
                  </a:tcPr>
                </a:tc>
                <a:tc>
                  <a:txBody>
                    <a:bodyPr/>
                    <a:lstStyle/>
                    <a:p>
                      <a:r>
                        <a:rPr lang="es-CL" dirty="0"/>
                        <a:t>(3 + ( 8 + 3 </a:t>
                      </a:r>
                      <a:r>
                        <a:rPr lang="es-CL" dirty="0">
                          <a:solidFill>
                            <a:srgbClr val="FFFF00"/>
                          </a:solidFill>
                        </a:rPr>
                        <a:t>- 3</a:t>
                      </a:r>
                      <a:r>
                        <a:rPr lang="es-CL" dirty="0"/>
                        <a:t>) )+ -2=</a:t>
                      </a:r>
                    </a:p>
                    <a:p>
                      <a:r>
                        <a:rPr lang="es-CL" dirty="0"/>
                        <a:t>(3 </a:t>
                      </a:r>
                      <a:r>
                        <a:rPr lang="es-CL" dirty="0">
                          <a:solidFill>
                            <a:schemeClr val="tx1"/>
                          </a:solidFill>
                        </a:rPr>
                        <a:t>+</a:t>
                      </a:r>
                      <a:r>
                        <a:rPr lang="es-CL" dirty="0">
                          <a:solidFill>
                            <a:srgbClr val="FFFF00"/>
                          </a:solidFill>
                        </a:rPr>
                        <a:t>( 8 + 3 + -3)</a:t>
                      </a:r>
                      <a:r>
                        <a:rPr lang="es-CL" dirty="0">
                          <a:solidFill>
                            <a:schemeClr val="tx1"/>
                          </a:solidFill>
                        </a:rPr>
                        <a:t>)</a:t>
                      </a:r>
                      <a:r>
                        <a:rPr lang="es-CL" dirty="0">
                          <a:solidFill>
                            <a:srgbClr val="FFFF00"/>
                          </a:solidFill>
                        </a:rPr>
                        <a:t> </a:t>
                      </a:r>
                      <a:r>
                        <a:rPr lang="es-CL" dirty="0"/>
                        <a:t>+ -2=</a:t>
                      </a:r>
                    </a:p>
                    <a:p>
                      <a:r>
                        <a:rPr lang="es-CL" dirty="0"/>
                        <a:t>(3+ 8 ) + -2=</a:t>
                      </a:r>
                    </a:p>
                    <a:p>
                      <a:r>
                        <a:rPr lang="es-CL" dirty="0"/>
                        <a:t>9</a:t>
                      </a:r>
                    </a:p>
                  </a:txBody>
                  <a:tcPr>
                    <a:solidFill>
                      <a:srgbClr val="00B050"/>
                    </a:solidFill>
                  </a:tcPr>
                </a:tc>
                <a:extLst>
                  <a:ext uri="{0D108BD9-81ED-4DB2-BD59-A6C34878D82A}">
                    <a16:rowId xmlns:a16="http://schemas.microsoft.com/office/drawing/2014/main" val="1712253594"/>
                  </a:ext>
                </a:extLst>
              </a:tr>
            </a:tbl>
          </a:graphicData>
        </a:graphic>
      </p:graphicFrame>
      <p:sp>
        <p:nvSpPr>
          <p:cNvPr id="7" name="Marcador de contenido 2">
            <a:extLst>
              <a:ext uri="{FF2B5EF4-FFF2-40B4-BE49-F238E27FC236}">
                <a16:creationId xmlns:a16="http://schemas.microsoft.com/office/drawing/2014/main" id="{4229BF87-2223-4BD8-A6C4-94C3213D5819}"/>
              </a:ext>
            </a:extLst>
          </p:cNvPr>
          <p:cNvSpPr txBox="1">
            <a:spLocks/>
          </p:cNvSpPr>
          <p:nvPr/>
        </p:nvSpPr>
        <p:spPr>
          <a:xfrm>
            <a:off x="6096000" y="890340"/>
            <a:ext cx="5658678" cy="4957182"/>
          </a:xfrm>
          <a:prstGeom prst="rect">
            <a:avLst/>
          </a:prstGeom>
          <a:ln w="57150">
            <a:solidFill>
              <a:schemeClr val="accent4">
                <a:lumMod val="75000"/>
              </a:schemeClr>
            </a:solidFill>
          </a:ln>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s-CL" dirty="0">
                <a:solidFill>
                  <a:prstClr val="white"/>
                </a:solidFill>
              </a:rPr>
              <a:t>Si nos encontramos un paréntesis entre un solo número debemos sacar solo el paréntesis y conservar el signo y el número que este contenía.</a:t>
            </a:r>
          </a:p>
          <a:p>
            <a:r>
              <a:rPr lang="es-CL" dirty="0">
                <a:solidFill>
                  <a:prstClr val="white"/>
                </a:solidFill>
              </a:rPr>
              <a:t>Ejemplos: </a:t>
            </a:r>
          </a:p>
          <a:p>
            <a:endParaRPr lang="es-CL" dirty="0">
              <a:solidFill>
                <a:prstClr val="white"/>
              </a:solidFill>
            </a:endParaRPr>
          </a:p>
          <a:p>
            <a:endParaRPr lang="es-CL" dirty="0"/>
          </a:p>
        </p:txBody>
      </p:sp>
      <p:graphicFrame>
        <p:nvGraphicFramePr>
          <p:cNvPr id="8" name="Tabla 8">
            <a:extLst>
              <a:ext uri="{FF2B5EF4-FFF2-40B4-BE49-F238E27FC236}">
                <a16:creationId xmlns:a16="http://schemas.microsoft.com/office/drawing/2014/main" id="{C67732FB-5F51-4B71-89D2-3B1C8FF2F8A5}"/>
              </a:ext>
            </a:extLst>
          </p:cNvPr>
          <p:cNvGraphicFramePr>
            <a:graphicFrameLocks noGrp="1"/>
          </p:cNvGraphicFramePr>
          <p:nvPr>
            <p:extLst>
              <p:ext uri="{D42A27DB-BD31-4B8C-83A1-F6EECF244321}">
                <p14:modId xmlns:p14="http://schemas.microsoft.com/office/powerpoint/2010/main" val="1482165839"/>
              </p:ext>
            </p:extLst>
          </p:nvPr>
        </p:nvGraphicFramePr>
        <p:xfrm>
          <a:off x="6354417" y="3204374"/>
          <a:ext cx="5141844" cy="1463040"/>
        </p:xfrm>
        <a:graphic>
          <a:graphicData uri="http://schemas.openxmlformats.org/drawingml/2006/table">
            <a:tbl>
              <a:tblPr firstRow="1" bandRow="1">
                <a:tableStyleId>{5C22544A-7EE6-4342-B048-85BDC9FD1C3A}</a:tableStyleId>
              </a:tblPr>
              <a:tblGrid>
                <a:gridCol w="2570922">
                  <a:extLst>
                    <a:ext uri="{9D8B030D-6E8A-4147-A177-3AD203B41FA5}">
                      <a16:colId xmlns:a16="http://schemas.microsoft.com/office/drawing/2014/main" val="658417434"/>
                    </a:ext>
                  </a:extLst>
                </a:gridCol>
                <a:gridCol w="2570922">
                  <a:extLst>
                    <a:ext uri="{9D8B030D-6E8A-4147-A177-3AD203B41FA5}">
                      <a16:colId xmlns:a16="http://schemas.microsoft.com/office/drawing/2014/main" val="773727821"/>
                    </a:ext>
                  </a:extLst>
                </a:gridCol>
              </a:tblGrid>
              <a:tr h="1434438">
                <a:tc>
                  <a:txBody>
                    <a:bodyPr/>
                    <a:lstStyle/>
                    <a:p>
                      <a:pPr marL="285750" indent="-285750">
                        <a:buFont typeface="Arial" panose="020B0604020202020204" pitchFamily="34" charset="0"/>
                        <a:buChar char="•"/>
                      </a:pPr>
                      <a:r>
                        <a:rPr lang="es-CL" dirty="0"/>
                        <a:t>6 + -3 + </a:t>
                      </a:r>
                      <a:r>
                        <a:rPr lang="es-CL" dirty="0">
                          <a:solidFill>
                            <a:srgbClr val="0070C0"/>
                          </a:solidFill>
                        </a:rPr>
                        <a:t>(-2)</a:t>
                      </a:r>
                      <a:r>
                        <a:rPr lang="es-CL" dirty="0"/>
                        <a:t> + 8= </a:t>
                      </a:r>
                    </a:p>
                    <a:p>
                      <a:pPr marL="0" indent="0">
                        <a:buFont typeface="Arial" panose="020B0604020202020204" pitchFamily="34" charset="0"/>
                        <a:buNone/>
                      </a:pPr>
                      <a:r>
                        <a:rPr lang="es-CL" dirty="0"/>
                        <a:t>      6+ -3 + -2 + 8= </a:t>
                      </a:r>
                    </a:p>
                    <a:p>
                      <a:pPr marL="0" indent="0">
                        <a:buFont typeface="Arial" panose="020B0604020202020204" pitchFamily="34" charset="0"/>
                        <a:buNone/>
                      </a:pPr>
                      <a:r>
                        <a:rPr lang="es-CL" dirty="0"/>
                        <a:t>      14 + - 5 = </a:t>
                      </a:r>
                    </a:p>
                    <a:p>
                      <a:pPr marL="0" indent="0">
                        <a:buFont typeface="Arial" panose="020B0604020202020204" pitchFamily="34" charset="0"/>
                        <a:buNone/>
                      </a:pPr>
                      <a:r>
                        <a:rPr lang="es-CL" dirty="0"/>
                        <a:t>        9</a:t>
                      </a:r>
                    </a:p>
                  </a:txBody>
                  <a:tcPr/>
                </a:tc>
                <a:tc>
                  <a:txBody>
                    <a:bodyPr/>
                    <a:lstStyle/>
                    <a:p>
                      <a:pPr marL="285750" indent="-285750">
                        <a:buFont typeface="Arial" panose="020B0604020202020204" pitchFamily="34" charset="0"/>
                        <a:buChar char="•"/>
                      </a:pPr>
                      <a:r>
                        <a:rPr lang="es-CL" dirty="0"/>
                        <a:t>-6 + 7 – </a:t>
                      </a:r>
                      <a:r>
                        <a:rPr lang="es-CL" dirty="0">
                          <a:solidFill>
                            <a:srgbClr val="0070C0"/>
                          </a:solidFill>
                        </a:rPr>
                        <a:t>(-6)</a:t>
                      </a:r>
                      <a:r>
                        <a:rPr lang="es-CL" dirty="0"/>
                        <a:t>+ -9=</a:t>
                      </a:r>
                    </a:p>
                    <a:p>
                      <a:pPr marL="0" indent="0">
                        <a:buFont typeface="Arial" panose="020B0604020202020204" pitchFamily="34" charset="0"/>
                        <a:buNone/>
                      </a:pPr>
                      <a:r>
                        <a:rPr lang="es-CL" dirty="0"/>
                        <a:t>      -6 + 7 - -6 + -9 =</a:t>
                      </a:r>
                    </a:p>
                    <a:p>
                      <a:pPr marL="0" indent="0">
                        <a:buFont typeface="Arial" panose="020B0604020202020204" pitchFamily="34" charset="0"/>
                        <a:buNone/>
                      </a:pPr>
                      <a:r>
                        <a:rPr lang="es-CL" dirty="0"/>
                        <a:t>      -6 + 7 + 6 + -9=</a:t>
                      </a:r>
                    </a:p>
                    <a:p>
                      <a:pPr marL="0" indent="0">
                        <a:buFont typeface="Arial" panose="020B0604020202020204" pitchFamily="34" charset="0"/>
                        <a:buNone/>
                      </a:pPr>
                      <a:r>
                        <a:rPr lang="es-CL" dirty="0"/>
                        <a:t>       13 + - 15=</a:t>
                      </a:r>
                    </a:p>
                    <a:p>
                      <a:pPr marL="0" indent="0">
                        <a:buFont typeface="Arial" panose="020B0604020202020204" pitchFamily="34" charset="0"/>
                        <a:buNone/>
                      </a:pPr>
                      <a:r>
                        <a:rPr lang="es-CL" dirty="0"/>
                        <a:t>        -2</a:t>
                      </a:r>
                    </a:p>
                  </a:txBody>
                  <a:tcPr/>
                </a:tc>
                <a:extLst>
                  <a:ext uri="{0D108BD9-81ED-4DB2-BD59-A6C34878D82A}">
                    <a16:rowId xmlns:a16="http://schemas.microsoft.com/office/drawing/2014/main" val="485589423"/>
                  </a:ext>
                </a:extLst>
              </a:tr>
            </a:tbl>
          </a:graphicData>
        </a:graphic>
      </p:graphicFrame>
    </p:spTree>
    <p:extLst>
      <p:ext uri="{BB962C8B-B14F-4D97-AF65-F5344CB8AC3E}">
        <p14:creationId xmlns:p14="http://schemas.microsoft.com/office/powerpoint/2010/main" val="304289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A06F63-3C12-4D62-9B34-FDCFABE079BF}"/>
              </a:ext>
            </a:extLst>
          </p:cNvPr>
          <p:cNvSpPr>
            <a:spLocks noGrp="1"/>
          </p:cNvSpPr>
          <p:nvPr>
            <p:ph type="title"/>
          </p:nvPr>
        </p:nvSpPr>
        <p:spPr>
          <a:xfrm>
            <a:off x="357809" y="106017"/>
            <a:ext cx="8980254" cy="781880"/>
          </a:xfrm>
        </p:spPr>
        <p:txBody>
          <a:bodyPr>
            <a:normAutofit/>
          </a:bodyPr>
          <a:lstStyle/>
          <a:p>
            <a:pPr algn="l"/>
            <a:r>
              <a:rPr lang="es-CL" sz="3600" dirty="0">
                <a:solidFill>
                  <a:schemeClr val="bg2">
                    <a:lumMod val="60000"/>
                    <a:lumOff val="40000"/>
                  </a:schemeClr>
                </a:solidFill>
              </a:rPr>
              <a:t>Recuerda:</a:t>
            </a:r>
          </a:p>
        </p:txBody>
      </p:sp>
      <p:pic>
        <p:nvPicPr>
          <p:cNvPr id="7" name="Imagen 6">
            <a:extLst>
              <a:ext uri="{FF2B5EF4-FFF2-40B4-BE49-F238E27FC236}">
                <a16:creationId xmlns:a16="http://schemas.microsoft.com/office/drawing/2014/main" id="{5CE977D0-F8F2-476E-BEB4-10FF7158BAB8}"/>
              </a:ext>
            </a:extLst>
          </p:cNvPr>
          <p:cNvPicPr>
            <a:picLocks noChangeAspect="1"/>
          </p:cNvPicPr>
          <p:nvPr/>
        </p:nvPicPr>
        <p:blipFill>
          <a:blip r:embed="rId2"/>
          <a:stretch>
            <a:fillRect/>
          </a:stretch>
        </p:blipFill>
        <p:spPr>
          <a:xfrm>
            <a:off x="3317763" y="648143"/>
            <a:ext cx="8626337" cy="5164145"/>
          </a:xfrm>
          <a:prstGeom prst="rect">
            <a:avLst/>
          </a:prstGeom>
          <a:ln w="76200">
            <a:solidFill>
              <a:schemeClr val="accent4">
                <a:lumMod val="50000"/>
              </a:schemeClr>
            </a:solidFill>
          </a:ln>
        </p:spPr>
      </p:pic>
    </p:spTree>
    <p:extLst>
      <p:ext uri="{BB962C8B-B14F-4D97-AF65-F5344CB8AC3E}">
        <p14:creationId xmlns:p14="http://schemas.microsoft.com/office/powerpoint/2010/main" val="380666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AE0802-B05E-4AFE-84EF-B1B73759AD40}"/>
              </a:ext>
            </a:extLst>
          </p:cNvPr>
          <p:cNvSpPr>
            <a:spLocks noGrp="1"/>
          </p:cNvSpPr>
          <p:nvPr>
            <p:ph sz="half" idx="1"/>
          </p:nvPr>
        </p:nvSpPr>
        <p:spPr>
          <a:xfrm>
            <a:off x="463826" y="980661"/>
            <a:ext cx="4638261" cy="5035826"/>
          </a:xfrm>
          <a:ln w="38100">
            <a:solidFill>
              <a:srgbClr val="00B050"/>
            </a:solidFill>
          </a:ln>
        </p:spPr>
        <p:txBody>
          <a:bodyPr>
            <a:normAutofit fontScale="85000" lnSpcReduction="20000"/>
          </a:bodyPr>
          <a:lstStyle/>
          <a:p>
            <a:r>
              <a:rPr lang="es-CL" dirty="0"/>
              <a:t>¿Qué sucede si nos encontramos con  operaciones combinadas: suma, resta y paréntesis? </a:t>
            </a:r>
          </a:p>
          <a:p>
            <a:pPr marL="457200" indent="-457200">
              <a:buFont typeface="+mj-lt"/>
              <a:buAutoNum type="arabicPeriod"/>
            </a:pPr>
            <a:r>
              <a:rPr lang="es-CL" dirty="0"/>
              <a:t>Resolveremos lo que esta dentro del paréntesis.</a:t>
            </a:r>
          </a:p>
          <a:p>
            <a:pPr marL="457200" indent="-457200">
              <a:buFont typeface="+mj-lt"/>
              <a:buAutoNum type="arabicPeriod"/>
            </a:pPr>
            <a:r>
              <a:rPr lang="es-CL" dirty="0"/>
              <a:t>Luego de resolver todos los paréntesis comenzamos a resolver la suma y la resta, dependiendo de cual de estas operaciones este más a la izquierda.</a:t>
            </a:r>
          </a:p>
          <a:p>
            <a:pPr marL="457200" indent="-457200">
              <a:buFont typeface="+mj-lt"/>
              <a:buAutoNum type="arabicPeriod"/>
            </a:pPr>
            <a:r>
              <a:rPr lang="es-CL" dirty="0"/>
              <a:t>Para sumar o restar números de igual signo puedes utilizar todas las estrategias vistas, si no lo recuerdas revisa el PPT del material dos. </a:t>
            </a:r>
          </a:p>
          <a:p>
            <a:pPr marL="457200" indent="-457200">
              <a:buFont typeface="+mj-lt"/>
              <a:buAutoNum type="arabicPeriod"/>
            </a:pPr>
            <a:r>
              <a:rPr lang="es-CL" dirty="0"/>
              <a:t>Recuerda ser ordenado, ir paso a paso y a medida que los vayas desarrollando ir bajando todo lo que no utilizaste para no olvidarlo.</a:t>
            </a:r>
          </a:p>
          <a:p>
            <a:pPr marL="0" indent="0">
              <a:buNone/>
            </a:pPr>
            <a:endParaRPr lang="es-CL" dirty="0"/>
          </a:p>
          <a:p>
            <a:pPr marL="457200" indent="-457200">
              <a:buFont typeface="+mj-lt"/>
              <a:buAutoNum type="arabicPeriod"/>
            </a:pPr>
            <a:endParaRPr lang="es-CL" dirty="0"/>
          </a:p>
        </p:txBody>
      </p:sp>
      <p:sp>
        <p:nvSpPr>
          <p:cNvPr id="4" name="Marcador de contenido 3">
            <a:extLst>
              <a:ext uri="{FF2B5EF4-FFF2-40B4-BE49-F238E27FC236}">
                <a16:creationId xmlns:a16="http://schemas.microsoft.com/office/drawing/2014/main" id="{F4935168-8E46-4454-A504-9DB23E8A6AD6}"/>
              </a:ext>
            </a:extLst>
          </p:cNvPr>
          <p:cNvSpPr>
            <a:spLocks noGrp="1"/>
          </p:cNvSpPr>
          <p:nvPr>
            <p:ph sz="half" idx="2"/>
          </p:nvPr>
        </p:nvSpPr>
        <p:spPr>
          <a:xfrm>
            <a:off x="5274365" y="821635"/>
            <a:ext cx="6361043" cy="5552661"/>
          </a:xfrm>
          <a:solidFill>
            <a:schemeClr val="bg2">
              <a:lumMod val="75000"/>
            </a:schemeClr>
          </a:solidFill>
          <a:ln w="76200">
            <a:solidFill>
              <a:schemeClr val="accent4">
                <a:lumMod val="75000"/>
              </a:schemeClr>
            </a:solidFill>
          </a:ln>
        </p:spPr>
        <p:txBody>
          <a:bodyPr>
            <a:normAutofit fontScale="85000" lnSpcReduction="20000"/>
          </a:bodyPr>
          <a:lstStyle/>
          <a:p>
            <a:pPr marL="0" indent="0">
              <a:buNone/>
            </a:pPr>
            <a:r>
              <a:rPr lang="es-CL" dirty="0">
                <a:solidFill>
                  <a:schemeClr val="accent4">
                    <a:lumMod val="75000"/>
                  </a:schemeClr>
                </a:solidFill>
              </a:rPr>
              <a:t>Ejemplos: </a:t>
            </a:r>
          </a:p>
          <a:p>
            <a:pPr marL="457200" indent="-457200">
              <a:buFont typeface="+mj-lt"/>
              <a:buAutoNum type="arabicPeriod"/>
            </a:pPr>
            <a:r>
              <a:rPr lang="es-CL" dirty="0"/>
              <a:t>-4 + -7 – ( 6 + -4 – (- 3)) =</a:t>
            </a:r>
          </a:p>
          <a:p>
            <a:pPr marL="0" indent="0">
              <a:buNone/>
            </a:pPr>
            <a:r>
              <a:rPr lang="es-CL" dirty="0"/>
              <a:t>       -4 + -7 – ( 6 + -4 </a:t>
            </a:r>
            <a:r>
              <a:rPr lang="es-CL" b="1" dirty="0">
                <a:solidFill>
                  <a:srgbClr val="FF0000"/>
                </a:solidFill>
              </a:rPr>
              <a:t>+</a:t>
            </a:r>
            <a:r>
              <a:rPr lang="es-CL" dirty="0"/>
              <a:t> 3) =</a:t>
            </a:r>
          </a:p>
          <a:p>
            <a:pPr marL="0" indent="0">
              <a:buNone/>
            </a:pPr>
            <a:r>
              <a:rPr lang="es-CL" dirty="0"/>
              <a:t>       -4 + -7 – ( </a:t>
            </a:r>
            <a:r>
              <a:rPr lang="es-CL" b="1" dirty="0">
                <a:solidFill>
                  <a:srgbClr val="FF0000"/>
                </a:solidFill>
              </a:rPr>
              <a:t>5 </a:t>
            </a:r>
            <a:r>
              <a:rPr lang="es-CL" dirty="0"/>
              <a:t>)= </a:t>
            </a:r>
          </a:p>
          <a:p>
            <a:pPr marL="0" indent="0">
              <a:buNone/>
            </a:pPr>
            <a:r>
              <a:rPr lang="es-CL" dirty="0"/>
              <a:t>       -4 + -7 - 5 = </a:t>
            </a:r>
          </a:p>
          <a:p>
            <a:pPr marL="0" indent="0">
              <a:buNone/>
            </a:pPr>
            <a:r>
              <a:rPr lang="es-CL" dirty="0"/>
              <a:t>       -4 + -7 </a:t>
            </a:r>
            <a:r>
              <a:rPr lang="es-CL" b="1" dirty="0">
                <a:solidFill>
                  <a:srgbClr val="FF0000"/>
                </a:solidFill>
              </a:rPr>
              <a:t>+ - 5</a:t>
            </a:r>
            <a:r>
              <a:rPr lang="es-CL" dirty="0"/>
              <a:t> = -16</a:t>
            </a:r>
          </a:p>
          <a:p>
            <a:pPr marL="0" indent="0">
              <a:buNone/>
            </a:pPr>
            <a:endParaRPr lang="es-CL" dirty="0"/>
          </a:p>
          <a:p>
            <a:pPr marL="457200" indent="-457200">
              <a:buAutoNum type="arabicPeriod" startAt="2"/>
            </a:pPr>
            <a:r>
              <a:rPr lang="el-GR" dirty="0">
                <a:latin typeface="Trebuchet MS" panose="020B0603020202020204" pitchFamily="34" charset="0"/>
              </a:rPr>
              <a:t>Ι</a:t>
            </a:r>
            <a:r>
              <a:rPr lang="es-CL" dirty="0"/>
              <a:t>-8 </a:t>
            </a:r>
            <a:r>
              <a:rPr lang="el-GR" dirty="0">
                <a:latin typeface="Trebuchet MS" panose="020B0603020202020204" pitchFamily="34" charset="0"/>
              </a:rPr>
              <a:t>Ι</a:t>
            </a:r>
            <a:r>
              <a:rPr lang="es-CL" dirty="0"/>
              <a:t> + -6 + ( 9 - - 3 + -7) + -1=</a:t>
            </a:r>
          </a:p>
          <a:p>
            <a:pPr marL="0" indent="0">
              <a:buNone/>
            </a:pPr>
            <a:r>
              <a:rPr lang="es-CL" dirty="0"/>
              <a:t>        8 + -6 + ( 9 </a:t>
            </a:r>
            <a:r>
              <a:rPr lang="es-CL" b="1" dirty="0">
                <a:solidFill>
                  <a:srgbClr val="FF0000"/>
                </a:solidFill>
              </a:rPr>
              <a:t>+ </a:t>
            </a:r>
            <a:r>
              <a:rPr lang="es-CL" dirty="0"/>
              <a:t>3 + -7) + -1=</a:t>
            </a:r>
          </a:p>
          <a:p>
            <a:pPr marL="0" indent="0">
              <a:buNone/>
            </a:pPr>
            <a:r>
              <a:rPr lang="es-CL" dirty="0"/>
              <a:t>        8 + -6 + ( </a:t>
            </a:r>
            <a:r>
              <a:rPr lang="es-CL" b="1" dirty="0">
                <a:solidFill>
                  <a:srgbClr val="FF0000"/>
                </a:solidFill>
              </a:rPr>
              <a:t>5</a:t>
            </a:r>
            <a:r>
              <a:rPr lang="es-CL" dirty="0">
                <a:solidFill>
                  <a:srgbClr val="FF0000"/>
                </a:solidFill>
              </a:rPr>
              <a:t> </a:t>
            </a:r>
            <a:r>
              <a:rPr lang="es-CL" dirty="0"/>
              <a:t>) + -1 =</a:t>
            </a:r>
          </a:p>
          <a:p>
            <a:pPr marL="0" indent="0">
              <a:buNone/>
            </a:pPr>
            <a:r>
              <a:rPr lang="es-CL" dirty="0"/>
              <a:t>        8 + -6 + 5 + -1=</a:t>
            </a:r>
          </a:p>
          <a:p>
            <a:pPr marL="0" indent="0">
              <a:buNone/>
            </a:pPr>
            <a:r>
              <a:rPr lang="es-CL" dirty="0"/>
              <a:t>         </a:t>
            </a:r>
          </a:p>
          <a:p>
            <a:pPr marL="0" indent="0">
              <a:buNone/>
            </a:pPr>
            <a:r>
              <a:rPr lang="es-CL" dirty="0"/>
              <a:t>            13    +   -7 = 6</a:t>
            </a:r>
          </a:p>
          <a:p>
            <a:pPr marL="0" indent="0">
              <a:buNone/>
            </a:pPr>
            <a:r>
              <a:rPr lang="es-CL" dirty="0"/>
              <a:t>            </a:t>
            </a:r>
          </a:p>
        </p:txBody>
      </p:sp>
      <p:sp>
        <p:nvSpPr>
          <p:cNvPr id="5" name="Título 1">
            <a:extLst>
              <a:ext uri="{FF2B5EF4-FFF2-40B4-BE49-F238E27FC236}">
                <a16:creationId xmlns:a16="http://schemas.microsoft.com/office/drawing/2014/main" id="{FBBA02CC-2A1C-4179-9B03-8FCD91750EA5}"/>
              </a:ext>
            </a:extLst>
          </p:cNvPr>
          <p:cNvSpPr txBox="1">
            <a:spLocks/>
          </p:cNvSpPr>
          <p:nvPr/>
        </p:nvSpPr>
        <p:spPr>
          <a:xfrm>
            <a:off x="1" y="159027"/>
            <a:ext cx="11145078" cy="56984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s-CL" sz="3600" dirty="0">
                <a:solidFill>
                  <a:schemeClr val="bg2">
                    <a:lumMod val="60000"/>
                    <a:lumOff val="40000"/>
                  </a:schemeClr>
                </a:solidFill>
              </a:rPr>
              <a:t>Operaciones combinadas números enteros </a:t>
            </a:r>
          </a:p>
        </p:txBody>
      </p:sp>
      <p:cxnSp>
        <p:nvCxnSpPr>
          <p:cNvPr id="7" name="Conector recto de flecha 6">
            <a:extLst>
              <a:ext uri="{FF2B5EF4-FFF2-40B4-BE49-F238E27FC236}">
                <a16:creationId xmlns:a16="http://schemas.microsoft.com/office/drawing/2014/main" id="{10BBAE61-D272-48B4-AF20-8BB779D647C6}"/>
              </a:ext>
            </a:extLst>
          </p:cNvPr>
          <p:cNvCxnSpPr>
            <a:cxnSpLocks/>
          </p:cNvCxnSpPr>
          <p:nvPr/>
        </p:nvCxnSpPr>
        <p:spPr>
          <a:xfrm>
            <a:off x="5862296" y="5023963"/>
            <a:ext cx="344555" cy="410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EC6220B8-A032-4089-B9BD-3EF8E0F8F8F2}"/>
              </a:ext>
            </a:extLst>
          </p:cNvPr>
          <p:cNvCxnSpPr/>
          <p:nvPr/>
        </p:nvCxnSpPr>
        <p:spPr>
          <a:xfrm flipH="1">
            <a:off x="6161887" y="5023963"/>
            <a:ext cx="530088" cy="410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a:extLst>
              <a:ext uri="{FF2B5EF4-FFF2-40B4-BE49-F238E27FC236}">
                <a16:creationId xmlns:a16="http://schemas.microsoft.com/office/drawing/2014/main" id="{5102515E-6FA1-49A7-BC6A-804227CA0201}"/>
              </a:ext>
            </a:extLst>
          </p:cNvPr>
          <p:cNvCxnSpPr>
            <a:cxnSpLocks/>
          </p:cNvCxnSpPr>
          <p:nvPr/>
        </p:nvCxnSpPr>
        <p:spPr>
          <a:xfrm>
            <a:off x="6329339" y="5002695"/>
            <a:ext cx="563424" cy="410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a:extLst>
              <a:ext uri="{FF2B5EF4-FFF2-40B4-BE49-F238E27FC236}">
                <a16:creationId xmlns:a16="http://schemas.microsoft.com/office/drawing/2014/main" id="{2F5CCAF0-C58F-46E1-B175-7D5ED444AD31}"/>
              </a:ext>
            </a:extLst>
          </p:cNvPr>
          <p:cNvCxnSpPr>
            <a:cxnSpLocks/>
          </p:cNvCxnSpPr>
          <p:nvPr/>
        </p:nvCxnSpPr>
        <p:spPr>
          <a:xfrm flipH="1">
            <a:off x="6902608" y="5002695"/>
            <a:ext cx="225287" cy="410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Globo: línea 19">
            <a:extLst>
              <a:ext uri="{FF2B5EF4-FFF2-40B4-BE49-F238E27FC236}">
                <a16:creationId xmlns:a16="http://schemas.microsoft.com/office/drawing/2014/main" id="{F88169AA-9559-4A10-9F99-C1C36B40D68A}"/>
              </a:ext>
            </a:extLst>
          </p:cNvPr>
          <p:cNvSpPr/>
          <p:nvPr/>
        </p:nvSpPr>
        <p:spPr>
          <a:xfrm>
            <a:off x="8672914" y="1387449"/>
            <a:ext cx="2305879" cy="344557"/>
          </a:xfrm>
          <a:prstGeom prst="borderCallout1">
            <a:avLst>
              <a:gd name="adj1" fmla="val 61057"/>
              <a:gd name="adj2" fmla="val 363"/>
              <a:gd name="adj3" fmla="val 104808"/>
              <a:gd name="adj4" fmla="val -280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1400" dirty="0"/>
              <a:t>Cambio - - por un +</a:t>
            </a:r>
          </a:p>
        </p:txBody>
      </p:sp>
      <p:sp>
        <p:nvSpPr>
          <p:cNvPr id="21" name="Globo: línea 20">
            <a:extLst>
              <a:ext uri="{FF2B5EF4-FFF2-40B4-BE49-F238E27FC236}">
                <a16:creationId xmlns:a16="http://schemas.microsoft.com/office/drawing/2014/main" id="{341DDB8F-2922-4F51-95C2-15351438E54A}"/>
              </a:ext>
            </a:extLst>
          </p:cNvPr>
          <p:cNvSpPr/>
          <p:nvPr/>
        </p:nvSpPr>
        <p:spPr>
          <a:xfrm>
            <a:off x="8036919" y="1953616"/>
            <a:ext cx="3518453" cy="720940"/>
          </a:xfrm>
          <a:prstGeom prst="borderCallout1">
            <a:avLst>
              <a:gd name="adj1" fmla="val 30750"/>
              <a:gd name="adj2" fmla="val -2308"/>
              <a:gd name="adj3" fmla="val 25898"/>
              <a:gd name="adj4" fmla="val -23624"/>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1400" dirty="0"/>
              <a:t>Resuelvo el paréntesis aplicando cualquier estrategia para sumar o restar números enteros. </a:t>
            </a:r>
          </a:p>
        </p:txBody>
      </p:sp>
      <p:sp>
        <p:nvSpPr>
          <p:cNvPr id="22" name="Globo: línea 21">
            <a:extLst>
              <a:ext uri="{FF2B5EF4-FFF2-40B4-BE49-F238E27FC236}">
                <a16:creationId xmlns:a16="http://schemas.microsoft.com/office/drawing/2014/main" id="{63E6EE88-5080-4E57-B09D-138D0C0E385C}"/>
              </a:ext>
            </a:extLst>
          </p:cNvPr>
          <p:cNvSpPr/>
          <p:nvPr/>
        </p:nvSpPr>
        <p:spPr>
          <a:xfrm>
            <a:off x="8441001" y="2844737"/>
            <a:ext cx="2537792" cy="453896"/>
          </a:xfrm>
          <a:prstGeom prst="borderCallout1">
            <a:avLst>
              <a:gd name="adj1" fmla="val 24473"/>
              <a:gd name="adj2" fmla="val -2979"/>
              <a:gd name="adj3" fmla="val 22866"/>
              <a:gd name="adj4" fmla="val -363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1400" dirty="0"/>
              <a:t>Signos iguales los sumo y conservo el signo</a:t>
            </a:r>
          </a:p>
        </p:txBody>
      </p:sp>
      <p:pic>
        <p:nvPicPr>
          <p:cNvPr id="24" name="Imagen 23">
            <a:extLst>
              <a:ext uri="{FF2B5EF4-FFF2-40B4-BE49-F238E27FC236}">
                <a16:creationId xmlns:a16="http://schemas.microsoft.com/office/drawing/2014/main" id="{99CE26B4-EE3D-4CE6-AC88-5870FA567A78}"/>
              </a:ext>
            </a:extLst>
          </p:cNvPr>
          <p:cNvPicPr>
            <a:picLocks noChangeAspect="1"/>
          </p:cNvPicPr>
          <p:nvPr/>
        </p:nvPicPr>
        <p:blipFill>
          <a:blip r:embed="rId2"/>
          <a:stretch>
            <a:fillRect/>
          </a:stretch>
        </p:blipFill>
        <p:spPr>
          <a:xfrm>
            <a:off x="8402264" y="3698793"/>
            <a:ext cx="2969009" cy="396274"/>
          </a:xfrm>
          <a:prstGeom prst="rect">
            <a:avLst/>
          </a:prstGeom>
        </p:spPr>
      </p:pic>
      <p:pic>
        <p:nvPicPr>
          <p:cNvPr id="26" name="Imagen 25">
            <a:extLst>
              <a:ext uri="{FF2B5EF4-FFF2-40B4-BE49-F238E27FC236}">
                <a16:creationId xmlns:a16="http://schemas.microsoft.com/office/drawing/2014/main" id="{76100F6E-2FDF-4DCF-A664-658A963B5868}"/>
              </a:ext>
            </a:extLst>
          </p:cNvPr>
          <p:cNvPicPr>
            <a:picLocks noChangeAspect="1"/>
          </p:cNvPicPr>
          <p:nvPr/>
        </p:nvPicPr>
        <p:blipFill>
          <a:blip r:embed="rId3"/>
          <a:stretch>
            <a:fillRect/>
          </a:stretch>
        </p:blipFill>
        <p:spPr>
          <a:xfrm>
            <a:off x="7701164" y="4271359"/>
            <a:ext cx="4371211" cy="810838"/>
          </a:xfrm>
          <a:prstGeom prst="rect">
            <a:avLst/>
          </a:prstGeom>
        </p:spPr>
      </p:pic>
      <p:sp>
        <p:nvSpPr>
          <p:cNvPr id="27" name="Globo: línea 26">
            <a:extLst>
              <a:ext uri="{FF2B5EF4-FFF2-40B4-BE49-F238E27FC236}">
                <a16:creationId xmlns:a16="http://schemas.microsoft.com/office/drawing/2014/main" id="{40CC14A4-07B8-4B4F-92E1-9250979F59A6}"/>
              </a:ext>
            </a:extLst>
          </p:cNvPr>
          <p:cNvSpPr/>
          <p:nvPr/>
        </p:nvSpPr>
        <p:spPr>
          <a:xfrm>
            <a:off x="8262990" y="5434781"/>
            <a:ext cx="3047367" cy="696172"/>
          </a:xfrm>
          <a:prstGeom prst="borderCallout1">
            <a:avLst>
              <a:gd name="adj1" fmla="val 25768"/>
              <a:gd name="adj2" fmla="val -6183"/>
              <a:gd name="adj3" fmla="val 22393"/>
              <a:gd name="adj4" fmla="val -281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t>Aplico estrategia para sumar o restar números enteros</a:t>
            </a:r>
          </a:p>
        </p:txBody>
      </p:sp>
    </p:spTree>
    <p:extLst>
      <p:ext uri="{BB962C8B-B14F-4D97-AF65-F5344CB8AC3E}">
        <p14:creationId xmlns:p14="http://schemas.microsoft.com/office/powerpoint/2010/main" val="245315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BE591-9EE4-40F9-AACD-B186656255A9}"/>
              </a:ext>
            </a:extLst>
          </p:cNvPr>
          <p:cNvSpPr>
            <a:spLocks noGrp="1"/>
          </p:cNvSpPr>
          <p:nvPr>
            <p:ph type="title"/>
          </p:nvPr>
        </p:nvSpPr>
        <p:spPr>
          <a:xfrm>
            <a:off x="42601" y="142281"/>
            <a:ext cx="9921159" cy="1059305"/>
          </a:xfrm>
        </p:spPr>
        <p:txBody>
          <a:bodyPr>
            <a:normAutofit/>
          </a:bodyPr>
          <a:lstStyle/>
          <a:p>
            <a:r>
              <a:rPr lang="es-CL" dirty="0">
                <a:solidFill>
                  <a:schemeClr val="bg2">
                    <a:lumMod val="60000"/>
                    <a:lumOff val="40000"/>
                  </a:schemeClr>
                </a:solidFill>
              </a:rPr>
              <a:t>Operaciones combinadas números enteros </a:t>
            </a:r>
            <a:br>
              <a:rPr lang="es-CL" dirty="0">
                <a:solidFill>
                  <a:schemeClr val="bg2">
                    <a:lumMod val="60000"/>
                    <a:lumOff val="40000"/>
                  </a:schemeClr>
                </a:solidFill>
              </a:rPr>
            </a:br>
            <a:endParaRPr lang="es-CL" dirty="0"/>
          </a:p>
        </p:txBody>
      </p:sp>
      <p:sp>
        <p:nvSpPr>
          <p:cNvPr id="3" name="Marcador de contenido 2">
            <a:extLst>
              <a:ext uri="{FF2B5EF4-FFF2-40B4-BE49-F238E27FC236}">
                <a16:creationId xmlns:a16="http://schemas.microsoft.com/office/drawing/2014/main" id="{1DB23304-BCA1-4DB2-801E-555CC3D7D21F}"/>
              </a:ext>
            </a:extLst>
          </p:cNvPr>
          <p:cNvSpPr>
            <a:spLocks noGrp="1"/>
          </p:cNvSpPr>
          <p:nvPr>
            <p:ph sz="half" idx="1"/>
          </p:nvPr>
        </p:nvSpPr>
        <p:spPr>
          <a:xfrm>
            <a:off x="373905" y="929400"/>
            <a:ext cx="3310200" cy="4801649"/>
          </a:xfrm>
          <a:ln w="76200">
            <a:solidFill>
              <a:schemeClr val="accent4">
                <a:lumMod val="75000"/>
              </a:schemeClr>
            </a:solidFill>
          </a:ln>
        </p:spPr>
        <p:txBody>
          <a:bodyPr>
            <a:normAutofit lnSpcReduction="10000"/>
          </a:bodyPr>
          <a:lstStyle/>
          <a:p>
            <a:r>
              <a:rPr lang="es-CL" dirty="0"/>
              <a:t>Otra forma de desarrollar operaciones combinadas es partir desarrollando todos los paréntesis y cambios de signos respectivos para luego ver la posibilidad de comenzar a eliminar los opuestos de cada número, para reducir tu ejercicio al máximo, facilitando la resolución y ganando tiempo en el desarrollo. </a:t>
            </a:r>
          </a:p>
        </p:txBody>
      </p:sp>
      <p:sp>
        <p:nvSpPr>
          <p:cNvPr id="4" name="Marcador de contenido 3">
            <a:extLst>
              <a:ext uri="{FF2B5EF4-FFF2-40B4-BE49-F238E27FC236}">
                <a16:creationId xmlns:a16="http://schemas.microsoft.com/office/drawing/2014/main" id="{DB30BB5C-934E-410D-B2F5-33D494EE4A25}"/>
              </a:ext>
            </a:extLst>
          </p:cNvPr>
          <p:cNvSpPr>
            <a:spLocks noGrp="1"/>
          </p:cNvSpPr>
          <p:nvPr>
            <p:ph sz="half" idx="2"/>
          </p:nvPr>
        </p:nvSpPr>
        <p:spPr>
          <a:xfrm>
            <a:off x="4558747" y="954157"/>
            <a:ext cx="7058687" cy="4504706"/>
          </a:xfrm>
          <a:ln w="76200">
            <a:solidFill>
              <a:schemeClr val="accent4">
                <a:lumMod val="50000"/>
              </a:schemeClr>
            </a:solidFill>
          </a:ln>
        </p:spPr>
        <p:txBody>
          <a:bodyPr>
            <a:normAutofit lnSpcReduction="10000"/>
          </a:bodyPr>
          <a:lstStyle/>
          <a:p>
            <a:r>
              <a:rPr lang="es-CL" dirty="0"/>
              <a:t>Ejemplos: </a:t>
            </a:r>
          </a:p>
          <a:p>
            <a:endParaRPr lang="es-CL" dirty="0"/>
          </a:p>
          <a:p>
            <a:pPr marL="0" indent="0">
              <a:buNone/>
            </a:pPr>
            <a:endParaRPr lang="es-CL" dirty="0"/>
          </a:p>
        </p:txBody>
      </p:sp>
      <p:graphicFrame>
        <p:nvGraphicFramePr>
          <p:cNvPr id="5" name="Tabla 5">
            <a:extLst>
              <a:ext uri="{FF2B5EF4-FFF2-40B4-BE49-F238E27FC236}">
                <a16:creationId xmlns:a16="http://schemas.microsoft.com/office/drawing/2014/main" id="{6F6EAA18-7E1C-491A-ADDC-BAEBEF09AC79}"/>
              </a:ext>
            </a:extLst>
          </p:cNvPr>
          <p:cNvGraphicFramePr>
            <a:graphicFrameLocks noGrp="1"/>
          </p:cNvGraphicFramePr>
          <p:nvPr>
            <p:extLst>
              <p:ext uri="{D42A27DB-BD31-4B8C-83A1-F6EECF244321}">
                <p14:modId xmlns:p14="http://schemas.microsoft.com/office/powerpoint/2010/main" val="2786399885"/>
              </p:ext>
            </p:extLst>
          </p:nvPr>
        </p:nvGraphicFramePr>
        <p:xfrm>
          <a:off x="4708786" y="1371683"/>
          <a:ext cx="6758608" cy="1742497"/>
        </p:xfrm>
        <a:graphic>
          <a:graphicData uri="http://schemas.openxmlformats.org/drawingml/2006/table">
            <a:tbl>
              <a:tblPr firstRow="1" bandRow="1">
                <a:tableStyleId>{5C22544A-7EE6-4342-B048-85BDC9FD1C3A}</a:tableStyleId>
              </a:tblPr>
              <a:tblGrid>
                <a:gridCol w="3200841">
                  <a:extLst>
                    <a:ext uri="{9D8B030D-6E8A-4147-A177-3AD203B41FA5}">
                      <a16:colId xmlns:a16="http://schemas.microsoft.com/office/drawing/2014/main" val="2083917294"/>
                    </a:ext>
                  </a:extLst>
                </a:gridCol>
                <a:gridCol w="3557767">
                  <a:extLst>
                    <a:ext uri="{9D8B030D-6E8A-4147-A177-3AD203B41FA5}">
                      <a16:colId xmlns:a16="http://schemas.microsoft.com/office/drawing/2014/main" val="475887287"/>
                    </a:ext>
                  </a:extLst>
                </a:gridCol>
              </a:tblGrid>
              <a:tr h="1742497">
                <a:tc>
                  <a:txBody>
                    <a:bodyPr/>
                    <a:lstStyle/>
                    <a:p>
                      <a:r>
                        <a:rPr lang="es-CL" dirty="0"/>
                        <a:t>4 + -2 + -4 +- 6 - -2 + 3=</a:t>
                      </a:r>
                    </a:p>
                    <a:p>
                      <a:r>
                        <a:rPr lang="es-CL" sz="1900" dirty="0"/>
                        <a:t>4 + -2 + -4 + -6 + 2 + 3 =</a:t>
                      </a:r>
                    </a:p>
                    <a:p>
                      <a:r>
                        <a:rPr lang="es-CL" sz="1900" dirty="0"/>
                        <a:t> -6 + 3= </a:t>
                      </a:r>
                    </a:p>
                    <a:p>
                      <a:r>
                        <a:rPr lang="es-CL" sz="1900" dirty="0"/>
                        <a:t>   -3</a:t>
                      </a:r>
                    </a:p>
                    <a:p>
                      <a:endParaRPr lang="es-CL" dirty="0"/>
                    </a:p>
                  </a:txBody>
                  <a:tcPr/>
                </a:tc>
                <a:tc>
                  <a:txBody>
                    <a:bodyPr/>
                    <a:lstStyle/>
                    <a:p>
                      <a:r>
                        <a:rPr lang="es-CL" dirty="0"/>
                        <a:t>8 – (4 + 5 – 9+ 2) + </a:t>
                      </a:r>
                      <a:r>
                        <a:rPr lang="el-GR" dirty="0">
                          <a:latin typeface="Trebuchet MS" panose="020B0603020202020204" pitchFamily="34" charset="0"/>
                        </a:rPr>
                        <a:t>Ι</a:t>
                      </a:r>
                      <a:r>
                        <a:rPr lang="es-CL" dirty="0">
                          <a:latin typeface="Trebuchet MS" panose="020B0603020202020204" pitchFamily="34" charset="0"/>
                        </a:rPr>
                        <a:t> </a:t>
                      </a:r>
                      <a:r>
                        <a:rPr lang="es-CL" dirty="0"/>
                        <a:t>3 </a:t>
                      </a:r>
                      <a:r>
                        <a:rPr lang="el-GR" dirty="0">
                          <a:latin typeface="Trebuchet MS" panose="020B0603020202020204" pitchFamily="34" charset="0"/>
                        </a:rPr>
                        <a:t>Ι</a:t>
                      </a:r>
                      <a:r>
                        <a:rPr lang="es-CL" dirty="0"/>
                        <a:t> - -2 =</a:t>
                      </a:r>
                    </a:p>
                    <a:p>
                      <a:r>
                        <a:rPr lang="es-CL" dirty="0"/>
                        <a:t>8 – ( 4 + 5 + -9+ 2) + 3 + 2 =</a:t>
                      </a:r>
                    </a:p>
                    <a:p>
                      <a:r>
                        <a:rPr lang="es-CL" dirty="0"/>
                        <a:t>8 – ( 9 + -9 + 2) + 3 + 2 =</a:t>
                      </a:r>
                    </a:p>
                    <a:p>
                      <a:r>
                        <a:rPr lang="es-CL" dirty="0"/>
                        <a:t>8 -  2 + 3 + 2 = </a:t>
                      </a:r>
                    </a:p>
                    <a:p>
                      <a:r>
                        <a:rPr lang="es-CL" dirty="0"/>
                        <a:t>8 +  3=</a:t>
                      </a:r>
                    </a:p>
                    <a:p>
                      <a:r>
                        <a:rPr lang="es-CL" dirty="0"/>
                        <a:t>11</a:t>
                      </a:r>
                    </a:p>
                  </a:txBody>
                  <a:tcPr/>
                </a:tc>
                <a:extLst>
                  <a:ext uri="{0D108BD9-81ED-4DB2-BD59-A6C34878D82A}">
                    <a16:rowId xmlns:a16="http://schemas.microsoft.com/office/drawing/2014/main" val="2155566508"/>
                  </a:ext>
                </a:extLst>
              </a:tr>
            </a:tbl>
          </a:graphicData>
        </a:graphic>
      </p:graphicFrame>
      <p:cxnSp>
        <p:nvCxnSpPr>
          <p:cNvPr id="8" name="Conector recto 7">
            <a:extLst>
              <a:ext uri="{FF2B5EF4-FFF2-40B4-BE49-F238E27FC236}">
                <a16:creationId xmlns:a16="http://schemas.microsoft.com/office/drawing/2014/main" id="{1AFA9BFB-C5D5-45AD-A38D-9598FEDBF3B5}"/>
              </a:ext>
            </a:extLst>
          </p:cNvPr>
          <p:cNvCxnSpPr>
            <a:cxnSpLocks/>
          </p:cNvCxnSpPr>
          <p:nvPr/>
        </p:nvCxnSpPr>
        <p:spPr>
          <a:xfrm flipV="1">
            <a:off x="5155937" y="1736632"/>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10" name="Conector recto 9">
            <a:extLst>
              <a:ext uri="{FF2B5EF4-FFF2-40B4-BE49-F238E27FC236}">
                <a16:creationId xmlns:a16="http://schemas.microsoft.com/office/drawing/2014/main" id="{F3F6F664-D13D-4009-8D55-130B2A7182D6}"/>
              </a:ext>
            </a:extLst>
          </p:cNvPr>
          <p:cNvCxnSpPr>
            <a:cxnSpLocks/>
          </p:cNvCxnSpPr>
          <p:nvPr/>
        </p:nvCxnSpPr>
        <p:spPr>
          <a:xfrm flipV="1">
            <a:off x="6571844" y="1711681"/>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11" name="Conector recto 10">
            <a:extLst>
              <a:ext uri="{FF2B5EF4-FFF2-40B4-BE49-F238E27FC236}">
                <a16:creationId xmlns:a16="http://schemas.microsoft.com/office/drawing/2014/main" id="{0AFB7A57-E9A0-4599-954E-5553014536B2}"/>
              </a:ext>
            </a:extLst>
          </p:cNvPr>
          <p:cNvCxnSpPr>
            <a:cxnSpLocks/>
          </p:cNvCxnSpPr>
          <p:nvPr/>
        </p:nvCxnSpPr>
        <p:spPr>
          <a:xfrm flipV="1">
            <a:off x="5715111" y="1711682"/>
            <a:ext cx="363951" cy="276829"/>
          </a:xfrm>
          <a:prstGeom prst="line">
            <a:avLst/>
          </a:prstGeom>
          <a:ln w="38100"/>
        </p:spPr>
        <p:style>
          <a:lnRef idx="2">
            <a:schemeClr val="accent6"/>
          </a:lnRef>
          <a:fillRef idx="0">
            <a:schemeClr val="accent6"/>
          </a:fillRef>
          <a:effectRef idx="1">
            <a:schemeClr val="accent6"/>
          </a:effectRef>
          <a:fontRef idx="minor">
            <a:schemeClr val="tx1"/>
          </a:fontRef>
        </p:style>
      </p:cxnSp>
      <p:cxnSp>
        <p:nvCxnSpPr>
          <p:cNvPr id="12" name="Conector recto 11">
            <a:extLst>
              <a:ext uri="{FF2B5EF4-FFF2-40B4-BE49-F238E27FC236}">
                <a16:creationId xmlns:a16="http://schemas.microsoft.com/office/drawing/2014/main" id="{3718580F-DA52-4ECC-9C35-A915937A1ECF}"/>
              </a:ext>
            </a:extLst>
          </p:cNvPr>
          <p:cNvCxnSpPr>
            <a:cxnSpLocks/>
          </p:cNvCxnSpPr>
          <p:nvPr/>
        </p:nvCxnSpPr>
        <p:spPr>
          <a:xfrm flipV="1">
            <a:off x="4708786" y="1736633"/>
            <a:ext cx="363951" cy="276829"/>
          </a:xfrm>
          <a:prstGeom prst="line">
            <a:avLst/>
          </a:prstGeom>
          <a:ln w="38100"/>
        </p:spPr>
        <p:style>
          <a:lnRef idx="2">
            <a:schemeClr val="accent6"/>
          </a:lnRef>
          <a:fillRef idx="0">
            <a:schemeClr val="accent6"/>
          </a:fillRef>
          <a:effectRef idx="1">
            <a:schemeClr val="accent6"/>
          </a:effectRef>
          <a:fontRef idx="minor">
            <a:schemeClr val="tx1"/>
          </a:fontRef>
        </p:style>
      </p:cxnSp>
      <p:cxnSp>
        <p:nvCxnSpPr>
          <p:cNvPr id="13" name="Conector recto 12">
            <a:extLst>
              <a:ext uri="{FF2B5EF4-FFF2-40B4-BE49-F238E27FC236}">
                <a16:creationId xmlns:a16="http://schemas.microsoft.com/office/drawing/2014/main" id="{20F17204-4BD2-4A3A-AE53-1EF8FDBC4746}"/>
              </a:ext>
            </a:extLst>
          </p:cNvPr>
          <p:cNvCxnSpPr>
            <a:cxnSpLocks/>
          </p:cNvCxnSpPr>
          <p:nvPr/>
        </p:nvCxnSpPr>
        <p:spPr>
          <a:xfrm flipV="1">
            <a:off x="8849620" y="2013461"/>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14" name="Conector recto 13">
            <a:extLst>
              <a:ext uri="{FF2B5EF4-FFF2-40B4-BE49-F238E27FC236}">
                <a16:creationId xmlns:a16="http://schemas.microsoft.com/office/drawing/2014/main" id="{F49182EF-0A45-4BC8-9085-6AA231B1974D}"/>
              </a:ext>
            </a:extLst>
          </p:cNvPr>
          <p:cNvCxnSpPr>
            <a:cxnSpLocks/>
          </p:cNvCxnSpPr>
          <p:nvPr/>
        </p:nvCxnSpPr>
        <p:spPr>
          <a:xfrm flipV="1">
            <a:off x="8350618" y="1993839"/>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15" name="Conector recto 14">
            <a:extLst>
              <a:ext uri="{FF2B5EF4-FFF2-40B4-BE49-F238E27FC236}">
                <a16:creationId xmlns:a16="http://schemas.microsoft.com/office/drawing/2014/main" id="{86AD1C64-C109-446A-BEBB-76F83EC555E0}"/>
              </a:ext>
            </a:extLst>
          </p:cNvPr>
          <p:cNvCxnSpPr>
            <a:cxnSpLocks/>
          </p:cNvCxnSpPr>
          <p:nvPr/>
        </p:nvCxnSpPr>
        <p:spPr>
          <a:xfrm flipV="1">
            <a:off x="8310873" y="2235513"/>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16" name="Conector recto 15">
            <a:extLst>
              <a:ext uri="{FF2B5EF4-FFF2-40B4-BE49-F238E27FC236}">
                <a16:creationId xmlns:a16="http://schemas.microsoft.com/office/drawing/2014/main" id="{B4CE2979-D18F-4C82-AC38-A11966784EA1}"/>
              </a:ext>
            </a:extLst>
          </p:cNvPr>
          <p:cNvCxnSpPr>
            <a:cxnSpLocks/>
          </p:cNvCxnSpPr>
          <p:nvPr/>
        </p:nvCxnSpPr>
        <p:spPr>
          <a:xfrm flipV="1">
            <a:off x="9031595" y="2286991"/>
            <a:ext cx="363951" cy="276829"/>
          </a:xfrm>
          <a:prstGeom prst="line">
            <a:avLst/>
          </a:prstGeom>
          <a:ln w="28575"/>
        </p:spPr>
        <p:style>
          <a:lnRef idx="2">
            <a:schemeClr val="dk1"/>
          </a:lnRef>
          <a:fillRef idx="0">
            <a:schemeClr val="dk1"/>
          </a:fillRef>
          <a:effectRef idx="1">
            <a:schemeClr val="dk1"/>
          </a:effectRef>
          <a:fontRef idx="minor">
            <a:schemeClr val="tx1"/>
          </a:fontRef>
        </p:style>
      </p:cxnSp>
      <p:graphicFrame>
        <p:nvGraphicFramePr>
          <p:cNvPr id="21" name="Tabla 21">
            <a:extLst>
              <a:ext uri="{FF2B5EF4-FFF2-40B4-BE49-F238E27FC236}">
                <a16:creationId xmlns:a16="http://schemas.microsoft.com/office/drawing/2014/main" id="{116E99E1-D7DC-4F0A-BE2E-8D7E68554E59}"/>
              </a:ext>
            </a:extLst>
          </p:cNvPr>
          <p:cNvGraphicFramePr>
            <a:graphicFrameLocks noGrp="1"/>
          </p:cNvGraphicFramePr>
          <p:nvPr>
            <p:extLst>
              <p:ext uri="{D42A27DB-BD31-4B8C-83A1-F6EECF244321}">
                <p14:modId xmlns:p14="http://schemas.microsoft.com/office/powerpoint/2010/main" val="4224102782"/>
              </p:ext>
            </p:extLst>
          </p:nvPr>
        </p:nvGraphicFramePr>
        <p:xfrm>
          <a:off x="5003180" y="3333650"/>
          <a:ext cx="6144591" cy="1938745"/>
        </p:xfrm>
        <a:graphic>
          <a:graphicData uri="http://schemas.openxmlformats.org/drawingml/2006/table">
            <a:tbl>
              <a:tblPr firstRow="1" bandRow="1">
                <a:tableStyleId>{5C22544A-7EE6-4342-B048-85BDC9FD1C3A}</a:tableStyleId>
              </a:tblPr>
              <a:tblGrid>
                <a:gridCol w="6144591">
                  <a:extLst>
                    <a:ext uri="{9D8B030D-6E8A-4147-A177-3AD203B41FA5}">
                      <a16:colId xmlns:a16="http://schemas.microsoft.com/office/drawing/2014/main" val="3460738070"/>
                    </a:ext>
                  </a:extLst>
                </a:gridCol>
              </a:tblGrid>
              <a:tr h="1938745">
                <a:tc>
                  <a:txBody>
                    <a:bodyPr/>
                    <a:lstStyle/>
                    <a:p>
                      <a:r>
                        <a:rPr lang="es-CL" dirty="0"/>
                        <a:t>-6 + -4 + 7 - -3 + ( 7 + -5 – (-5 + -4 - - 2) +2) + - 3=</a:t>
                      </a:r>
                    </a:p>
                    <a:p>
                      <a:r>
                        <a:rPr lang="es-CL" dirty="0"/>
                        <a:t>-6 + -4 + 7 + 3 + ( 7 +- 5 – ( -5 +-4 + 2) +2) + -3 =</a:t>
                      </a:r>
                    </a:p>
                    <a:p>
                      <a:r>
                        <a:rPr lang="es-CL" dirty="0"/>
                        <a:t>-6 + -4 + 7 + 3 + ( 7+ -5 – 7 + 2 ) + -3 =</a:t>
                      </a:r>
                    </a:p>
                    <a:p>
                      <a:r>
                        <a:rPr lang="es-CL" dirty="0"/>
                        <a:t>-6 + -4 + 7 +3 + ( 7+ -5 + -7 + 2) + -3 =</a:t>
                      </a:r>
                    </a:p>
                    <a:p>
                      <a:r>
                        <a:rPr lang="es-CL" dirty="0"/>
                        <a:t>-6 + -4 + 7 +3 + -3 +-7 = </a:t>
                      </a:r>
                    </a:p>
                    <a:p>
                      <a:r>
                        <a:rPr lang="es-CL" dirty="0"/>
                        <a:t>-10</a:t>
                      </a:r>
                    </a:p>
                  </a:txBody>
                  <a:tcPr/>
                </a:tc>
                <a:extLst>
                  <a:ext uri="{0D108BD9-81ED-4DB2-BD59-A6C34878D82A}">
                    <a16:rowId xmlns:a16="http://schemas.microsoft.com/office/drawing/2014/main" val="2691844767"/>
                  </a:ext>
                </a:extLst>
              </a:tr>
            </a:tbl>
          </a:graphicData>
        </a:graphic>
      </p:graphicFrame>
      <p:cxnSp>
        <p:nvCxnSpPr>
          <p:cNvPr id="23" name="Conector recto 22">
            <a:extLst>
              <a:ext uri="{FF2B5EF4-FFF2-40B4-BE49-F238E27FC236}">
                <a16:creationId xmlns:a16="http://schemas.microsoft.com/office/drawing/2014/main" id="{BC1F6042-2D74-4F24-AFC6-3AE4C873A83A}"/>
              </a:ext>
            </a:extLst>
          </p:cNvPr>
          <p:cNvCxnSpPr>
            <a:cxnSpLocks/>
          </p:cNvCxnSpPr>
          <p:nvPr/>
        </p:nvCxnSpPr>
        <p:spPr>
          <a:xfrm flipV="1">
            <a:off x="7631739" y="4210972"/>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24" name="Conector recto 23">
            <a:extLst>
              <a:ext uri="{FF2B5EF4-FFF2-40B4-BE49-F238E27FC236}">
                <a16:creationId xmlns:a16="http://schemas.microsoft.com/office/drawing/2014/main" id="{D1AA46EB-8A99-4A79-9627-6210313EEE47}"/>
              </a:ext>
            </a:extLst>
          </p:cNvPr>
          <p:cNvCxnSpPr>
            <a:cxnSpLocks/>
          </p:cNvCxnSpPr>
          <p:nvPr/>
        </p:nvCxnSpPr>
        <p:spPr>
          <a:xfrm flipV="1">
            <a:off x="7118155" y="4453006"/>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25" name="Conector recto 24">
            <a:extLst>
              <a:ext uri="{FF2B5EF4-FFF2-40B4-BE49-F238E27FC236}">
                <a16:creationId xmlns:a16="http://schemas.microsoft.com/office/drawing/2014/main" id="{78FEE998-670F-47EE-A821-C2646ED592BD}"/>
              </a:ext>
            </a:extLst>
          </p:cNvPr>
          <p:cNvCxnSpPr>
            <a:cxnSpLocks/>
          </p:cNvCxnSpPr>
          <p:nvPr/>
        </p:nvCxnSpPr>
        <p:spPr>
          <a:xfrm flipV="1">
            <a:off x="5894863" y="4460518"/>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26" name="Conector recto 25">
            <a:extLst>
              <a:ext uri="{FF2B5EF4-FFF2-40B4-BE49-F238E27FC236}">
                <a16:creationId xmlns:a16="http://schemas.microsoft.com/office/drawing/2014/main" id="{DAB245EB-CCAF-4C11-BE77-F667C9E6AA10}"/>
              </a:ext>
            </a:extLst>
          </p:cNvPr>
          <p:cNvCxnSpPr>
            <a:cxnSpLocks/>
          </p:cNvCxnSpPr>
          <p:nvPr/>
        </p:nvCxnSpPr>
        <p:spPr>
          <a:xfrm flipV="1">
            <a:off x="6786546" y="4206184"/>
            <a:ext cx="363951" cy="276829"/>
          </a:xfrm>
          <a:prstGeom prst="line">
            <a:avLst/>
          </a:prstGeom>
          <a:ln w="28575"/>
        </p:spPr>
        <p:style>
          <a:lnRef idx="2">
            <a:schemeClr val="dk1"/>
          </a:lnRef>
          <a:fillRef idx="0">
            <a:schemeClr val="dk1"/>
          </a:fillRef>
          <a:effectRef idx="1">
            <a:schemeClr val="dk1"/>
          </a:effectRef>
          <a:fontRef idx="minor">
            <a:schemeClr val="tx1"/>
          </a:fontRef>
        </p:style>
      </p:cxnSp>
      <p:cxnSp>
        <p:nvCxnSpPr>
          <p:cNvPr id="27" name="Conector recto 26">
            <a:extLst>
              <a:ext uri="{FF2B5EF4-FFF2-40B4-BE49-F238E27FC236}">
                <a16:creationId xmlns:a16="http://schemas.microsoft.com/office/drawing/2014/main" id="{67AC6C8F-B1E5-4E44-9084-89A8BADFD85A}"/>
              </a:ext>
            </a:extLst>
          </p:cNvPr>
          <p:cNvCxnSpPr>
            <a:cxnSpLocks/>
          </p:cNvCxnSpPr>
          <p:nvPr/>
        </p:nvCxnSpPr>
        <p:spPr>
          <a:xfrm flipV="1">
            <a:off x="6226472" y="4468381"/>
            <a:ext cx="363951" cy="276829"/>
          </a:xfrm>
          <a:prstGeom prst="line">
            <a:avLst/>
          </a:prstGeom>
          <a:ln w="38100"/>
        </p:spPr>
        <p:style>
          <a:lnRef idx="2">
            <a:schemeClr val="accent6"/>
          </a:lnRef>
          <a:fillRef idx="0">
            <a:schemeClr val="accent6"/>
          </a:fillRef>
          <a:effectRef idx="1">
            <a:schemeClr val="accent6"/>
          </a:effectRef>
          <a:fontRef idx="minor">
            <a:schemeClr val="tx1"/>
          </a:fontRef>
        </p:style>
      </p:cxnSp>
      <p:cxnSp>
        <p:nvCxnSpPr>
          <p:cNvPr id="28" name="Conector recto 27">
            <a:extLst>
              <a:ext uri="{FF2B5EF4-FFF2-40B4-BE49-F238E27FC236}">
                <a16:creationId xmlns:a16="http://schemas.microsoft.com/office/drawing/2014/main" id="{E1B86A92-3DF5-44B9-BDCD-BFF6762BF25E}"/>
              </a:ext>
            </a:extLst>
          </p:cNvPr>
          <p:cNvCxnSpPr>
            <a:cxnSpLocks/>
          </p:cNvCxnSpPr>
          <p:nvPr/>
        </p:nvCxnSpPr>
        <p:spPr>
          <a:xfrm flipV="1">
            <a:off x="6725650" y="4454751"/>
            <a:ext cx="363951" cy="276829"/>
          </a:xfrm>
          <a:prstGeom prst="line">
            <a:avLst/>
          </a:prstGeom>
          <a:ln w="38100"/>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475219068"/>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ía">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928</TotalTime>
  <Words>1431</Words>
  <Application>Microsoft Office PowerPoint</Application>
  <PresentationFormat>Panorámica</PresentationFormat>
  <Paragraphs>132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Cambria Math</vt:lpstr>
      <vt:lpstr>Rockwell</vt:lpstr>
      <vt:lpstr>Trebuchet MS</vt:lpstr>
      <vt:lpstr>Galería</vt:lpstr>
      <vt:lpstr>Números enteros</vt:lpstr>
      <vt:lpstr>Resta de números enteros Z</vt:lpstr>
      <vt:lpstr>Resta de números enteros Z</vt:lpstr>
      <vt:lpstr>Resta de números enteros Z</vt:lpstr>
      <vt:lpstr>Paréntesis </vt:lpstr>
      <vt:lpstr>Operaciones combinadas números enteros  </vt:lpstr>
      <vt:lpstr>Recuerda:</vt:lpstr>
      <vt:lpstr>Presentación de PowerPoint</vt:lpstr>
      <vt:lpstr>Operaciones combinadas números enteros  </vt:lpstr>
      <vt:lpstr>Operaciones combinadas números enteros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Javiera</dc:creator>
  <cp:lastModifiedBy>Javiera</cp:lastModifiedBy>
  <cp:revision>94</cp:revision>
  <dcterms:created xsi:type="dcterms:W3CDTF">2020-05-03T16:02:05Z</dcterms:created>
  <dcterms:modified xsi:type="dcterms:W3CDTF">2020-06-16T00:48:59Z</dcterms:modified>
</cp:coreProperties>
</file>