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sldIdLst>
    <p:sldId id="257" r:id="rId2"/>
    <p:sldId id="259" r:id="rId3"/>
    <p:sldId id="260" r:id="rId4"/>
    <p:sldId id="261" r:id="rId5"/>
    <p:sldId id="262" r:id="rId6"/>
    <p:sldId id="263" r:id="rId7"/>
    <p:sldId id="264" r:id="rId8"/>
    <p:sldId id="267" r:id="rId9"/>
    <p:sldId id="268" r:id="rId10"/>
    <p:sldId id="266" r:id="rId11"/>
    <p:sldId id="269" r:id="rId12"/>
    <p:sldId id="265" r:id="rId13"/>
    <p:sldId id="270" r:id="rId14"/>
    <p:sldId id="271" r:id="rId15"/>
    <p:sldId id="272" r:id="rId16"/>
    <p:sldId id="273" r:id="rId17"/>
    <p:sldId id="274" r:id="rId18"/>
    <p:sldId id="275" r:id="rId19"/>
    <p:sldId id="276" r:id="rId20"/>
    <p:sldId id="277" r:id="rId21"/>
    <p:sldId id="278"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3/18/2020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3/18/2020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3/18/2020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3/18/2020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3/18/2020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3/18/2020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3/18/2020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3/18/2020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3/18/2020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3/18/2020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3/18/2020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3/18/2020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aalfaro@uc.c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Taller de </a:t>
            </a:r>
            <a:r>
              <a:rPr lang="en-US" sz="8000" dirty="0" err="1"/>
              <a:t>Literatura</a:t>
            </a:r>
            <a:endParaRPr lang="en-US" sz="80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8"/>
            <a:ext cx="6269347" cy="1834069"/>
          </a:xfrm>
        </p:spPr>
        <p:txBody>
          <a:bodyPr>
            <a:normAutofit fontScale="47500" lnSpcReduction="20000"/>
          </a:bodyPr>
          <a:lstStyle/>
          <a:p>
            <a:r>
              <a:rPr lang="en-US" sz="2400" b="1" dirty="0" err="1">
                <a:solidFill>
                  <a:schemeClr val="tx1">
                    <a:lumMod val="85000"/>
                    <a:lumOff val="15000"/>
                  </a:schemeClr>
                </a:solidFill>
              </a:rPr>
              <a:t>Objetivo</a:t>
            </a:r>
            <a:r>
              <a:rPr lang="en-US" sz="2400" b="1" dirty="0">
                <a:solidFill>
                  <a:schemeClr val="tx1">
                    <a:lumMod val="85000"/>
                    <a:lumOff val="15000"/>
                  </a:schemeClr>
                </a:solidFill>
              </a:rPr>
              <a:t>: </a:t>
            </a:r>
            <a:r>
              <a:rPr lang="en-US" sz="2400" b="1" dirty="0" err="1">
                <a:solidFill>
                  <a:schemeClr val="tx1">
                    <a:lumMod val="85000"/>
                    <a:lumOff val="15000"/>
                  </a:schemeClr>
                </a:solidFill>
              </a:rPr>
              <a:t>comprender</a:t>
            </a:r>
            <a:r>
              <a:rPr lang="en-US" sz="2400" b="1" dirty="0">
                <a:solidFill>
                  <a:schemeClr val="tx1">
                    <a:lumMod val="85000"/>
                    <a:lumOff val="15000"/>
                  </a:schemeClr>
                </a:solidFill>
              </a:rPr>
              <a:t> y </a:t>
            </a:r>
            <a:r>
              <a:rPr lang="en-US" sz="2400" b="1" dirty="0" err="1">
                <a:solidFill>
                  <a:schemeClr val="tx1">
                    <a:lumMod val="85000"/>
                    <a:lumOff val="15000"/>
                  </a:schemeClr>
                </a:solidFill>
              </a:rPr>
              <a:t>aplicar</a:t>
            </a:r>
            <a:r>
              <a:rPr lang="en-US" sz="2400" b="1" dirty="0">
                <a:solidFill>
                  <a:schemeClr val="tx1">
                    <a:lumMod val="85000"/>
                    <a:lumOff val="15000"/>
                  </a:schemeClr>
                </a:solidFill>
              </a:rPr>
              <a:t> el </a:t>
            </a:r>
            <a:r>
              <a:rPr lang="en-US" sz="2400" b="1" dirty="0" err="1">
                <a:solidFill>
                  <a:schemeClr val="tx1">
                    <a:lumMod val="85000"/>
                    <a:lumOff val="15000"/>
                  </a:schemeClr>
                </a:solidFill>
              </a:rPr>
              <a:t>concepto</a:t>
            </a:r>
            <a:r>
              <a:rPr lang="en-US" sz="2400" b="1" dirty="0">
                <a:solidFill>
                  <a:schemeClr val="tx1">
                    <a:lumMod val="85000"/>
                    <a:lumOff val="15000"/>
                  </a:schemeClr>
                </a:solidFill>
              </a:rPr>
              <a:t> de “</a:t>
            </a:r>
            <a:r>
              <a:rPr lang="en-US" sz="2400" b="1" dirty="0" err="1">
                <a:solidFill>
                  <a:schemeClr val="tx1">
                    <a:lumMod val="85000"/>
                    <a:lumOff val="15000"/>
                  </a:schemeClr>
                </a:solidFill>
              </a:rPr>
              <a:t>interpretar</a:t>
            </a:r>
            <a:r>
              <a:rPr lang="en-US" sz="2400" b="1" dirty="0">
                <a:solidFill>
                  <a:schemeClr val="tx1">
                    <a:lumMod val="85000"/>
                    <a:lumOff val="15000"/>
                  </a:schemeClr>
                </a:solidFill>
              </a:rPr>
              <a:t>”.</a:t>
            </a:r>
          </a:p>
          <a:p>
            <a:endParaRPr lang="en-US" sz="2400" dirty="0">
              <a:solidFill>
                <a:schemeClr val="tx1">
                  <a:lumMod val="85000"/>
                  <a:lumOff val="15000"/>
                </a:schemeClr>
              </a:solidFill>
            </a:endParaRPr>
          </a:p>
          <a:p>
            <a:r>
              <a:rPr lang="en-US" sz="2400" dirty="0" err="1">
                <a:solidFill>
                  <a:schemeClr val="tx1">
                    <a:lumMod val="85000"/>
                    <a:lumOff val="15000"/>
                  </a:schemeClr>
                </a:solidFill>
              </a:rPr>
              <a:t>Electivo</a:t>
            </a:r>
            <a:r>
              <a:rPr lang="en-US" sz="2400" dirty="0">
                <a:solidFill>
                  <a:schemeClr val="tx1">
                    <a:lumMod val="85000"/>
                    <a:lumOff val="15000"/>
                  </a:schemeClr>
                </a:solidFill>
              </a:rPr>
              <a:t> de </a:t>
            </a:r>
            <a:r>
              <a:rPr lang="en-US" sz="2400" dirty="0" err="1">
                <a:solidFill>
                  <a:schemeClr val="tx1">
                    <a:lumMod val="85000"/>
                    <a:lumOff val="15000"/>
                  </a:schemeClr>
                </a:solidFill>
              </a:rPr>
              <a:t>profundización</a:t>
            </a:r>
            <a:endParaRPr lang="en-US" sz="2400" dirty="0">
              <a:solidFill>
                <a:schemeClr val="tx1">
                  <a:lumMod val="85000"/>
                  <a:lumOff val="15000"/>
                </a:schemeClr>
              </a:solidFill>
            </a:endParaRPr>
          </a:p>
          <a:p>
            <a:r>
              <a:rPr lang="en-US" sz="2400" dirty="0" err="1">
                <a:solidFill>
                  <a:schemeClr val="tx1">
                    <a:lumMod val="85000"/>
                    <a:lumOff val="15000"/>
                  </a:schemeClr>
                </a:solidFill>
              </a:rPr>
              <a:t>Tercer</a:t>
            </a:r>
            <a:r>
              <a:rPr lang="en-US" sz="2400" dirty="0">
                <a:solidFill>
                  <a:schemeClr val="tx1">
                    <a:lumMod val="85000"/>
                    <a:lumOff val="15000"/>
                  </a:schemeClr>
                </a:solidFill>
              </a:rPr>
              <a:t> </a:t>
            </a:r>
            <a:r>
              <a:rPr lang="en-US" sz="2400" dirty="0" err="1">
                <a:solidFill>
                  <a:schemeClr val="tx1">
                    <a:lumMod val="85000"/>
                    <a:lumOff val="15000"/>
                  </a:schemeClr>
                </a:solidFill>
              </a:rPr>
              <a:t>año</a:t>
            </a:r>
            <a:r>
              <a:rPr lang="en-US" sz="2400" dirty="0">
                <a:solidFill>
                  <a:schemeClr val="tx1">
                    <a:lumMod val="85000"/>
                    <a:lumOff val="15000"/>
                  </a:schemeClr>
                </a:solidFill>
              </a:rPr>
              <a:t> medio 2020</a:t>
            </a:r>
          </a:p>
          <a:p>
            <a:r>
              <a:rPr lang="en-US" dirty="0" err="1">
                <a:solidFill>
                  <a:schemeClr val="tx1">
                    <a:lumMod val="85000"/>
                    <a:lumOff val="15000"/>
                  </a:schemeClr>
                </a:solidFill>
              </a:rPr>
              <a:t>Profesor</a:t>
            </a:r>
            <a:r>
              <a:rPr lang="en-US" dirty="0">
                <a:solidFill>
                  <a:schemeClr val="tx1">
                    <a:lumMod val="85000"/>
                    <a:lumOff val="15000"/>
                  </a:schemeClr>
                </a:solidFill>
              </a:rPr>
              <a:t>: Rodrigo Alfaro Palma</a:t>
            </a:r>
            <a:endParaRPr lang="en-US" sz="2400" dirty="0">
              <a:solidFill>
                <a:schemeClr val="tx1">
                  <a:lumMod val="85000"/>
                  <a:lumOff val="15000"/>
                </a:schemeClr>
              </a:solidFill>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26D1-0E1F-4EF0-9AFD-B3785228CE46}"/>
              </a:ext>
            </a:extLst>
          </p:cNvPr>
          <p:cNvSpPr>
            <a:spLocks noGrp="1"/>
          </p:cNvSpPr>
          <p:nvPr>
            <p:ph type="title"/>
          </p:nvPr>
        </p:nvSpPr>
        <p:spPr/>
        <p:txBody>
          <a:bodyPr/>
          <a:lstStyle/>
          <a:p>
            <a:r>
              <a:rPr lang="es-CL" dirty="0"/>
              <a:t>Veamos un ejemplo…</a:t>
            </a:r>
          </a:p>
        </p:txBody>
      </p:sp>
      <p:sp>
        <p:nvSpPr>
          <p:cNvPr id="3" name="Content Placeholder 2">
            <a:extLst>
              <a:ext uri="{FF2B5EF4-FFF2-40B4-BE49-F238E27FC236}">
                <a16:creationId xmlns:a16="http://schemas.microsoft.com/office/drawing/2014/main" id="{F21BCAB5-9E20-4D03-BB56-6E70E885E1F4}"/>
              </a:ext>
            </a:extLst>
          </p:cNvPr>
          <p:cNvSpPr>
            <a:spLocks noGrp="1"/>
          </p:cNvSpPr>
          <p:nvPr>
            <p:ph idx="1"/>
          </p:nvPr>
        </p:nvSpPr>
        <p:spPr>
          <a:xfrm>
            <a:off x="1097280" y="2041940"/>
            <a:ext cx="10058400" cy="3760891"/>
          </a:xfrm>
        </p:spPr>
        <p:txBody>
          <a:bodyPr/>
          <a:lstStyle/>
          <a:p>
            <a:r>
              <a:rPr lang="es-CL" dirty="0"/>
              <a:t>El </a:t>
            </a:r>
            <a:r>
              <a:rPr lang="es-CL" i="1" dirty="0"/>
              <a:t>Test de </a:t>
            </a:r>
            <a:r>
              <a:rPr lang="es-CL" i="1" dirty="0" err="1"/>
              <a:t>Rorscharch</a:t>
            </a:r>
            <a:r>
              <a:rPr lang="es-CL" i="1" dirty="0"/>
              <a:t> </a:t>
            </a:r>
            <a:r>
              <a:rPr lang="es-CL" dirty="0"/>
              <a:t>se usa en psicología como una técnica para evaluar la personalidad de un individuo. Consiste en mostrar a una persona una serie de imágenes que presentan manchas de tinta, las cuales se caracterizan por su ambigüedad y su falta de estructuración. La persona debe </a:t>
            </a:r>
            <a:r>
              <a:rPr lang="es-CL" b="1" i="1" dirty="0"/>
              <a:t>interpretar</a:t>
            </a:r>
            <a:r>
              <a:rPr lang="es-CL" b="1" dirty="0"/>
              <a:t> </a:t>
            </a:r>
            <a:r>
              <a:rPr lang="es-CL" dirty="0"/>
              <a:t>estas imágenes, es decir, explicar al psicólogo cuál es el sentido que le da a esas manchas que en apariencia no tienen un sentido definido. </a:t>
            </a:r>
          </a:p>
          <a:p>
            <a:r>
              <a:rPr lang="es-CL" dirty="0"/>
              <a:t>De acuerdo al test, esta respuesta permitirá al especialista elaborar </a:t>
            </a:r>
            <a:r>
              <a:rPr lang="es-CL" dirty="0" err="1"/>
              <a:t>hipótesis</a:t>
            </a:r>
            <a:r>
              <a:rPr lang="es-CL" dirty="0"/>
              <a:t> sobre el funcionamiento psíquico de la persona.</a:t>
            </a:r>
          </a:p>
          <a:p>
            <a:r>
              <a:rPr lang="es-CL" dirty="0"/>
              <a:t>El Test de </a:t>
            </a:r>
            <a:r>
              <a:rPr lang="es-CL" dirty="0" err="1"/>
              <a:t>Rorscharch</a:t>
            </a:r>
            <a:r>
              <a:rPr lang="es-CL" dirty="0"/>
              <a:t> es un ejemplo de cómo se puede aplicar la interpretación a una imagen.</a:t>
            </a:r>
          </a:p>
        </p:txBody>
      </p:sp>
    </p:spTree>
    <p:extLst>
      <p:ext uri="{BB962C8B-B14F-4D97-AF65-F5344CB8AC3E}">
        <p14:creationId xmlns:p14="http://schemas.microsoft.com/office/powerpoint/2010/main" val="2714745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26D1-0E1F-4EF0-9AFD-B3785228CE46}"/>
              </a:ext>
            </a:extLst>
          </p:cNvPr>
          <p:cNvSpPr>
            <a:spLocks noGrp="1"/>
          </p:cNvSpPr>
          <p:nvPr>
            <p:ph type="title"/>
          </p:nvPr>
        </p:nvSpPr>
        <p:spPr/>
        <p:txBody>
          <a:bodyPr/>
          <a:lstStyle/>
          <a:p>
            <a:r>
              <a:rPr lang="es-CL" dirty="0"/>
              <a:t>Ejercitemos la interpretación (1)</a:t>
            </a:r>
          </a:p>
        </p:txBody>
      </p:sp>
      <p:sp>
        <p:nvSpPr>
          <p:cNvPr id="3" name="Content Placeholder 2">
            <a:extLst>
              <a:ext uri="{FF2B5EF4-FFF2-40B4-BE49-F238E27FC236}">
                <a16:creationId xmlns:a16="http://schemas.microsoft.com/office/drawing/2014/main" id="{F21BCAB5-9E20-4D03-BB56-6E70E885E1F4}"/>
              </a:ext>
            </a:extLst>
          </p:cNvPr>
          <p:cNvSpPr>
            <a:spLocks noGrp="1"/>
          </p:cNvSpPr>
          <p:nvPr>
            <p:ph idx="1"/>
          </p:nvPr>
        </p:nvSpPr>
        <p:spPr>
          <a:xfrm>
            <a:off x="1097280" y="2041940"/>
            <a:ext cx="10058400" cy="3760891"/>
          </a:xfrm>
        </p:spPr>
        <p:txBody>
          <a:bodyPr/>
          <a:lstStyle/>
          <a:p>
            <a:r>
              <a:rPr lang="es-CL" dirty="0"/>
              <a:t>En la siguiente diapositiva verás la primera de las láminas que componen en el test de </a:t>
            </a:r>
            <a:r>
              <a:rPr lang="es-CL" dirty="0" err="1"/>
              <a:t>Rorscharch</a:t>
            </a:r>
            <a:r>
              <a:rPr lang="es-CL" dirty="0"/>
              <a:t>.</a:t>
            </a:r>
          </a:p>
          <a:p>
            <a:r>
              <a:rPr lang="es-CL" dirty="0"/>
              <a:t>Escribe en la guía de ejercicios una interpretación de esta imagen. La interpretación debe señalar algún objeto, animal, cosa, lugar, etc. que veas en esa imagen.</a:t>
            </a:r>
          </a:p>
          <a:p>
            <a:endParaRPr lang="es-CL" dirty="0"/>
          </a:p>
        </p:txBody>
      </p:sp>
    </p:spTree>
    <p:extLst>
      <p:ext uri="{BB962C8B-B14F-4D97-AF65-F5344CB8AC3E}">
        <p14:creationId xmlns:p14="http://schemas.microsoft.com/office/powerpoint/2010/main" val="1975008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3AB86-BD6C-43FE-A873-4AD1955B7E5B}"/>
              </a:ext>
            </a:extLst>
          </p:cNvPr>
          <p:cNvSpPr>
            <a:spLocks noGrp="1"/>
          </p:cNvSpPr>
          <p:nvPr>
            <p:ph type="title"/>
          </p:nvPr>
        </p:nvSpPr>
        <p:spPr/>
        <p:txBody>
          <a:bodyPr/>
          <a:lstStyle/>
          <a:p>
            <a:endParaRPr lang="es-CL"/>
          </a:p>
        </p:txBody>
      </p:sp>
      <p:sp>
        <p:nvSpPr>
          <p:cNvPr id="3" name="Content Placeholder 2">
            <a:extLst>
              <a:ext uri="{FF2B5EF4-FFF2-40B4-BE49-F238E27FC236}">
                <a16:creationId xmlns:a16="http://schemas.microsoft.com/office/drawing/2014/main" id="{057BFC3A-73FD-4C6D-B589-A54B61FD8E55}"/>
              </a:ext>
            </a:extLst>
          </p:cNvPr>
          <p:cNvSpPr>
            <a:spLocks noGrp="1"/>
          </p:cNvSpPr>
          <p:nvPr>
            <p:ph idx="1"/>
          </p:nvPr>
        </p:nvSpPr>
        <p:spPr/>
        <p:txBody>
          <a:bodyPr/>
          <a:lstStyle/>
          <a:p>
            <a:endParaRPr lang="es-CL"/>
          </a:p>
        </p:txBody>
      </p:sp>
      <p:pic>
        <p:nvPicPr>
          <p:cNvPr id="2050" name="Picture 2" descr="Image result for test de rorschach hd">
            <a:extLst>
              <a:ext uri="{FF2B5EF4-FFF2-40B4-BE49-F238E27FC236}">
                <a16:creationId xmlns:a16="http://schemas.microsoft.com/office/drawing/2014/main" id="{0CC87824-52E0-4EA7-AE77-FA800F47F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882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1BCAB5-9E20-4D03-BB56-6E70E885E1F4}"/>
              </a:ext>
            </a:extLst>
          </p:cNvPr>
          <p:cNvSpPr>
            <a:spLocks noGrp="1"/>
          </p:cNvSpPr>
          <p:nvPr>
            <p:ph idx="1"/>
          </p:nvPr>
        </p:nvSpPr>
        <p:spPr>
          <a:xfrm>
            <a:off x="1097280" y="2041940"/>
            <a:ext cx="10058400" cy="3760891"/>
          </a:xfrm>
        </p:spPr>
        <p:txBody>
          <a:bodyPr/>
          <a:lstStyle/>
          <a:p>
            <a:pPr marL="201168" lvl="1" indent="0">
              <a:buNone/>
            </a:pPr>
            <a:r>
              <a:rPr lang="es-CL" dirty="0"/>
              <a:t>Este sencillo ejercicio sirve para observar algunas características de la interpretación:</a:t>
            </a:r>
          </a:p>
          <a:p>
            <a:pPr marL="201168" lvl="1" indent="0">
              <a:buNone/>
            </a:pPr>
            <a:endParaRPr lang="es-CL" dirty="0"/>
          </a:p>
          <a:p>
            <a:pPr lvl="1">
              <a:buFontTx/>
              <a:buChar char="-"/>
            </a:pPr>
            <a:r>
              <a:rPr lang="es-CL" b="1" dirty="0"/>
              <a:t>Es subjetiva: </a:t>
            </a:r>
            <a:r>
              <a:rPr lang="es-CL" dirty="0"/>
              <a:t>pueden surgir distintas interpretaciones a partir de un mismo texto (o imagen)</a:t>
            </a:r>
          </a:p>
          <a:p>
            <a:pPr lvl="1">
              <a:buFontTx/>
              <a:buChar char="-"/>
            </a:pPr>
            <a:endParaRPr lang="es-CL" dirty="0"/>
          </a:p>
          <a:p>
            <a:pPr marL="201168" lvl="1" indent="0">
              <a:buNone/>
            </a:pPr>
            <a:endParaRPr lang="es-CL" dirty="0"/>
          </a:p>
          <a:p>
            <a:pPr lvl="1">
              <a:buFontTx/>
              <a:buChar char="-"/>
            </a:pPr>
            <a:r>
              <a:rPr lang="es-CL" b="1" dirty="0"/>
              <a:t>No existe una sola interpretación válida: </a:t>
            </a:r>
            <a:r>
              <a:rPr lang="es-CL" dirty="0"/>
              <a:t>las diversas interpretaciones que surgen de una imagen serán correctas siempre que tengan respaldo en la imagen (o texto).</a:t>
            </a:r>
            <a:endParaRPr lang="es-CL" b="1" dirty="0"/>
          </a:p>
        </p:txBody>
      </p:sp>
    </p:spTree>
    <p:extLst>
      <p:ext uri="{BB962C8B-B14F-4D97-AF65-F5344CB8AC3E}">
        <p14:creationId xmlns:p14="http://schemas.microsoft.com/office/powerpoint/2010/main" val="1982964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E4C1-9AF9-44F4-BB8E-DBEF22894283}"/>
              </a:ext>
            </a:extLst>
          </p:cNvPr>
          <p:cNvSpPr>
            <a:spLocks noGrp="1"/>
          </p:cNvSpPr>
          <p:nvPr>
            <p:ph type="title"/>
          </p:nvPr>
        </p:nvSpPr>
        <p:spPr/>
        <p:txBody>
          <a:bodyPr/>
          <a:lstStyle/>
          <a:p>
            <a:r>
              <a:rPr lang="es-CL" dirty="0"/>
              <a:t>Ejercitemos la interpretación (2)</a:t>
            </a:r>
          </a:p>
        </p:txBody>
      </p:sp>
      <p:sp>
        <p:nvSpPr>
          <p:cNvPr id="3" name="Content Placeholder 2">
            <a:extLst>
              <a:ext uri="{FF2B5EF4-FFF2-40B4-BE49-F238E27FC236}">
                <a16:creationId xmlns:a16="http://schemas.microsoft.com/office/drawing/2014/main" id="{1770E583-0452-46CF-97A9-EABFEEAD2BF6}"/>
              </a:ext>
            </a:extLst>
          </p:cNvPr>
          <p:cNvSpPr>
            <a:spLocks noGrp="1"/>
          </p:cNvSpPr>
          <p:nvPr>
            <p:ph idx="1"/>
          </p:nvPr>
        </p:nvSpPr>
        <p:spPr/>
        <p:txBody>
          <a:bodyPr/>
          <a:lstStyle/>
          <a:p>
            <a:r>
              <a:rPr lang="es-CL" dirty="0"/>
              <a:t>En la siguiente diapositiva verás la pintura “Monje a la orilla del mar”, del pintor alemán Caspar David Friedrich, obra del año 1810.</a:t>
            </a:r>
          </a:p>
          <a:p>
            <a:r>
              <a:rPr lang="es-CL" dirty="0"/>
              <a:t>En la guía de ejercicios desarrolla una interpretación de esta obra pictórica. </a:t>
            </a:r>
          </a:p>
          <a:p>
            <a:r>
              <a:rPr lang="es-CL" b="1" dirty="0"/>
              <a:t>Recuerda: </a:t>
            </a:r>
            <a:r>
              <a:rPr lang="es-CL" dirty="0"/>
              <a:t>la interpretación tiene que ver con asignarle sentido a algo. De este modo, para interpretar esta pintura puedes guiarte por las siguientes preguntas:</a:t>
            </a:r>
          </a:p>
          <a:p>
            <a:r>
              <a:rPr lang="es-CL" i="1" dirty="0"/>
              <a:t>¿qué buscó comunicar el artista a través de esa obra? ¿qué emoción me transmite la pintura?¿por qué? ¿qué elementos de la pintura me generan esa emoción? ¿qué buscó representar el autor con su pintura?</a:t>
            </a:r>
          </a:p>
          <a:p>
            <a:endParaRPr lang="es-CL" dirty="0"/>
          </a:p>
        </p:txBody>
      </p:sp>
    </p:spTree>
    <p:extLst>
      <p:ext uri="{BB962C8B-B14F-4D97-AF65-F5344CB8AC3E}">
        <p14:creationId xmlns:p14="http://schemas.microsoft.com/office/powerpoint/2010/main" val="661229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4086-F0C5-4AA6-85A8-BDE0814D2931}"/>
              </a:ext>
            </a:extLst>
          </p:cNvPr>
          <p:cNvSpPr>
            <a:spLocks noGrp="1"/>
          </p:cNvSpPr>
          <p:nvPr>
            <p:ph type="title"/>
          </p:nvPr>
        </p:nvSpPr>
        <p:spPr/>
        <p:txBody>
          <a:bodyPr/>
          <a:lstStyle/>
          <a:p>
            <a:endParaRPr lang="es-CL"/>
          </a:p>
        </p:txBody>
      </p:sp>
      <p:sp>
        <p:nvSpPr>
          <p:cNvPr id="3" name="Content Placeholder 2">
            <a:extLst>
              <a:ext uri="{FF2B5EF4-FFF2-40B4-BE49-F238E27FC236}">
                <a16:creationId xmlns:a16="http://schemas.microsoft.com/office/drawing/2014/main" id="{D7F6156F-AD9C-40A7-8ED2-CE0A717431E8}"/>
              </a:ext>
            </a:extLst>
          </p:cNvPr>
          <p:cNvSpPr>
            <a:spLocks noGrp="1"/>
          </p:cNvSpPr>
          <p:nvPr>
            <p:ph idx="1"/>
          </p:nvPr>
        </p:nvSpPr>
        <p:spPr/>
        <p:txBody>
          <a:bodyPr/>
          <a:lstStyle/>
          <a:p>
            <a:endParaRPr lang="es-CL"/>
          </a:p>
        </p:txBody>
      </p:sp>
      <p:pic>
        <p:nvPicPr>
          <p:cNvPr id="4" name="Picture 3" descr="Image result for monk by the sea">
            <a:extLst>
              <a:ext uri="{FF2B5EF4-FFF2-40B4-BE49-F238E27FC236}">
                <a16:creationId xmlns:a16="http://schemas.microsoft.com/office/drawing/2014/main" id="{3B6003D0-9133-4A3C-8464-B53DDF3D6A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692347"/>
          </a:xfrm>
          <a:prstGeom prst="rect">
            <a:avLst/>
          </a:prstGeom>
          <a:noFill/>
          <a:ln>
            <a:noFill/>
          </a:ln>
        </p:spPr>
      </p:pic>
    </p:spTree>
    <p:extLst>
      <p:ext uri="{BB962C8B-B14F-4D97-AF65-F5344CB8AC3E}">
        <p14:creationId xmlns:p14="http://schemas.microsoft.com/office/powerpoint/2010/main" val="1761062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8449-FB34-4A32-A23C-AC5B0676FBD8}"/>
              </a:ext>
            </a:extLst>
          </p:cNvPr>
          <p:cNvSpPr>
            <a:spLocks noGrp="1"/>
          </p:cNvSpPr>
          <p:nvPr>
            <p:ph type="title"/>
          </p:nvPr>
        </p:nvSpPr>
        <p:spPr/>
        <p:txBody>
          <a:bodyPr/>
          <a:lstStyle/>
          <a:p>
            <a:r>
              <a:rPr lang="es-CL" dirty="0"/>
              <a:t>Ejercitemos la interpretación (3)</a:t>
            </a:r>
          </a:p>
        </p:txBody>
      </p:sp>
      <p:sp>
        <p:nvSpPr>
          <p:cNvPr id="3" name="Content Placeholder 2">
            <a:extLst>
              <a:ext uri="{FF2B5EF4-FFF2-40B4-BE49-F238E27FC236}">
                <a16:creationId xmlns:a16="http://schemas.microsoft.com/office/drawing/2014/main" id="{688A8BEA-B9D3-40DD-8E0D-AA447C79C879}"/>
              </a:ext>
            </a:extLst>
          </p:cNvPr>
          <p:cNvSpPr>
            <a:spLocks noGrp="1"/>
          </p:cNvSpPr>
          <p:nvPr>
            <p:ph idx="1"/>
          </p:nvPr>
        </p:nvSpPr>
        <p:spPr/>
        <p:txBody>
          <a:bodyPr>
            <a:normAutofit fontScale="92500" lnSpcReduction="20000"/>
          </a:bodyPr>
          <a:lstStyle/>
          <a:p>
            <a:r>
              <a:rPr lang="es-CL" dirty="0"/>
              <a:t>Una vez que hayas escrito tu respuesta al ejercicio, deberás desarrollar la pregunta siguiente en la misma guía.</a:t>
            </a:r>
          </a:p>
          <a:p>
            <a:r>
              <a:rPr lang="es-CL" b="1" i="1" dirty="0"/>
              <a:t>Tu interpretación se basó solo en la observación detallada de la pintura. Supón que, además de observarla, hubieses investigado sobre:</a:t>
            </a:r>
          </a:p>
          <a:p>
            <a:r>
              <a:rPr lang="es-CL" b="1" i="1" dirty="0"/>
              <a:t>- la vida del autor</a:t>
            </a:r>
          </a:p>
          <a:p>
            <a:r>
              <a:rPr lang="es-CL" b="1" i="1" dirty="0"/>
              <a:t>- la época y la tendencia artística de la que fue parte</a:t>
            </a:r>
          </a:p>
          <a:p>
            <a:r>
              <a:rPr lang="es-CL" b="1" i="1" dirty="0"/>
              <a:t>- los distintos análisis que se han hecho de la pintura.</a:t>
            </a:r>
          </a:p>
          <a:p>
            <a:r>
              <a:rPr lang="es-CL" b="1" dirty="0"/>
              <a:t>¿Crees que tu interpretación hubiese cambiado? ¿Por qué? </a:t>
            </a:r>
          </a:p>
          <a:p>
            <a:r>
              <a:rPr lang="es-CL" b="1" dirty="0"/>
              <a:t>¿Crees que, contando con esta información, hubieses podido lograr una mejor interpretación? ¿Por qué?</a:t>
            </a:r>
          </a:p>
        </p:txBody>
      </p:sp>
    </p:spTree>
    <p:extLst>
      <p:ext uri="{BB962C8B-B14F-4D97-AF65-F5344CB8AC3E}">
        <p14:creationId xmlns:p14="http://schemas.microsoft.com/office/powerpoint/2010/main" val="343776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88B5-8FC4-4C88-BCB2-2820A120355E}"/>
              </a:ext>
            </a:extLst>
          </p:cNvPr>
          <p:cNvSpPr>
            <a:spLocks noGrp="1"/>
          </p:cNvSpPr>
          <p:nvPr>
            <p:ph type="title"/>
          </p:nvPr>
        </p:nvSpPr>
        <p:spPr/>
        <p:txBody>
          <a:bodyPr/>
          <a:lstStyle/>
          <a:p>
            <a:r>
              <a:rPr lang="es-CL" dirty="0"/>
              <a:t>Ahora ejercitemos con textos literarios…</a:t>
            </a:r>
          </a:p>
        </p:txBody>
      </p:sp>
      <p:sp>
        <p:nvSpPr>
          <p:cNvPr id="3" name="Content Placeholder 2">
            <a:extLst>
              <a:ext uri="{FF2B5EF4-FFF2-40B4-BE49-F238E27FC236}">
                <a16:creationId xmlns:a16="http://schemas.microsoft.com/office/drawing/2014/main" id="{4554FAD4-CDE2-44B5-A45B-4379F721194A}"/>
              </a:ext>
            </a:extLst>
          </p:cNvPr>
          <p:cNvSpPr>
            <a:spLocks noGrp="1"/>
          </p:cNvSpPr>
          <p:nvPr>
            <p:ph idx="1"/>
          </p:nvPr>
        </p:nvSpPr>
        <p:spPr/>
        <p:txBody>
          <a:bodyPr>
            <a:normAutofit fontScale="92500"/>
          </a:bodyPr>
          <a:lstStyle/>
          <a:p>
            <a:pPr algn="just"/>
            <a:r>
              <a:rPr lang="es-CL" dirty="0"/>
              <a:t>Cuando se trata de interpretar textos literarios, es importante considerar lo siguiente:</a:t>
            </a:r>
          </a:p>
          <a:p>
            <a:pPr algn="just">
              <a:buFont typeface="Arial" panose="020B0604020202020204" pitchFamily="34" charset="0"/>
              <a:buChar char="•"/>
            </a:pPr>
            <a:r>
              <a:rPr lang="es-CL" dirty="0"/>
              <a:t>    Los textos literarios no explican todo, y, muchas veces, no buscan ser totalmente claros: dejan aspectos confusos o ambiguos para que sea el lector quien los complete, ya sea infiriendo o interpretando.</a:t>
            </a:r>
          </a:p>
          <a:p>
            <a:pPr algn="just">
              <a:buFont typeface="Arial" panose="020B0604020202020204" pitchFamily="34" charset="0"/>
              <a:buChar char="•"/>
            </a:pPr>
            <a:r>
              <a:rPr lang="es-CL" dirty="0"/>
              <a:t>     Si bien no hay una sola interpretación válida, es importante tener en cuenta que para que esta se considere aceptable debe tener respaldo en el texto. No se trata sólo de echar a volar la imaginación e interpretar libremente: también se trata de que ella se fundamente en una comprensión de lo leído.  </a:t>
            </a:r>
          </a:p>
          <a:p>
            <a:pPr algn="just">
              <a:buFont typeface="Arial" panose="020B0604020202020204" pitchFamily="34" charset="0"/>
              <a:buChar char="•"/>
            </a:pPr>
            <a:r>
              <a:rPr lang="es-CL" dirty="0"/>
              <a:t>    Por ejemplo, a partir del cuento </a:t>
            </a:r>
            <a:r>
              <a:rPr lang="es-CL" i="1" dirty="0"/>
              <a:t>Caperucita Roja</a:t>
            </a:r>
            <a:r>
              <a:rPr lang="es-CL" dirty="0"/>
              <a:t>, yo podría interpretar que caperucita es en realidad un ser alienígena encarnado en una niña inocente. Por más que esta sea una interpretación creativa y original, no es válida, pues no tiene sustento alguno en el texto.</a:t>
            </a:r>
          </a:p>
        </p:txBody>
      </p:sp>
    </p:spTree>
    <p:extLst>
      <p:ext uri="{BB962C8B-B14F-4D97-AF65-F5344CB8AC3E}">
        <p14:creationId xmlns:p14="http://schemas.microsoft.com/office/powerpoint/2010/main" val="16222316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88B5-8FC4-4C88-BCB2-2820A120355E}"/>
              </a:ext>
            </a:extLst>
          </p:cNvPr>
          <p:cNvSpPr>
            <a:spLocks noGrp="1"/>
          </p:cNvSpPr>
          <p:nvPr>
            <p:ph type="title"/>
          </p:nvPr>
        </p:nvSpPr>
        <p:spPr/>
        <p:txBody>
          <a:bodyPr/>
          <a:lstStyle/>
          <a:p>
            <a:r>
              <a:rPr lang="es-CL" dirty="0"/>
              <a:t>Ahora ejercitemos con textos literarios…</a:t>
            </a:r>
          </a:p>
        </p:txBody>
      </p:sp>
      <p:sp>
        <p:nvSpPr>
          <p:cNvPr id="3" name="Content Placeholder 2">
            <a:extLst>
              <a:ext uri="{FF2B5EF4-FFF2-40B4-BE49-F238E27FC236}">
                <a16:creationId xmlns:a16="http://schemas.microsoft.com/office/drawing/2014/main" id="{4554FAD4-CDE2-44B5-A45B-4379F721194A}"/>
              </a:ext>
            </a:extLst>
          </p:cNvPr>
          <p:cNvSpPr>
            <a:spLocks noGrp="1"/>
          </p:cNvSpPr>
          <p:nvPr>
            <p:ph idx="1"/>
          </p:nvPr>
        </p:nvSpPr>
        <p:spPr/>
        <p:txBody>
          <a:bodyPr>
            <a:normAutofit fontScale="92500" lnSpcReduction="10000"/>
          </a:bodyPr>
          <a:lstStyle/>
          <a:p>
            <a:pPr marL="0" indent="0">
              <a:buNone/>
            </a:pPr>
            <a:r>
              <a:rPr lang="es-CL" dirty="0"/>
              <a:t>Lee con atención el siguiente microcuento, el cual es considerado el más breve en lengua española:</a:t>
            </a:r>
          </a:p>
          <a:p>
            <a:pPr marL="0" indent="0">
              <a:buNone/>
            </a:pPr>
            <a:r>
              <a:rPr lang="es-CL" sz="3000" b="1" dirty="0">
                <a:latin typeface="+mj-lt"/>
              </a:rPr>
              <a:t>EL DINOSAURIO (Augusto Monterroso)</a:t>
            </a:r>
          </a:p>
          <a:p>
            <a:pPr marL="0" indent="0">
              <a:buNone/>
            </a:pPr>
            <a:r>
              <a:rPr lang="es-CL" sz="3000" dirty="0">
                <a:latin typeface="+mj-lt"/>
              </a:rPr>
              <a:t>Cuando despertó, el dinosaurio todavía estaba allí.</a:t>
            </a:r>
          </a:p>
          <a:p>
            <a:pPr marL="0" indent="0">
              <a:buNone/>
            </a:pPr>
            <a:r>
              <a:rPr lang="es-CL" dirty="0"/>
              <a:t>Este texto deja toda la tarea de interpretación al lector. Es él quien debe armar una historia para que el texto adquiera sentido.</a:t>
            </a:r>
          </a:p>
          <a:p>
            <a:pPr marL="0" indent="0">
              <a:buNone/>
            </a:pPr>
            <a:r>
              <a:rPr lang="es-CL" dirty="0"/>
              <a:t>Responde:</a:t>
            </a:r>
          </a:p>
          <a:p>
            <a:pPr>
              <a:buFontTx/>
              <a:buChar char="-"/>
            </a:pPr>
            <a:r>
              <a:rPr lang="es-CL" dirty="0"/>
              <a:t>¿Quién fue el que despertó?</a:t>
            </a:r>
          </a:p>
          <a:p>
            <a:pPr>
              <a:buFontTx/>
              <a:buChar char="-"/>
            </a:pPr>
            <a:r>
              <a:rPr lang="es-CL" dirty="0"/>
              <a:t>- ¿Por qué el dinosaurio “todavía” estaba allí? </a:t>
            </a:r>
          </a:p>
        </p:txBody>
      </p:sp>
    </p:spTree>
    <p:extLst>
      <p:ext uri="{BB962C8B-B14F-4D97-AF65-F5344CB8AC3E}">
        <p14:creationId xmlns:p14="http://schemas.microsoft.com/office/powerpoint/2010/main" val="1419244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82C1-0B26-4D47-B1A4-6373C63C4432}"/>
              </a:ext>
            </a:extLst>
          </p:cNvPr>
          <p:cNvSpPr>
            <a:spLocks noGrp="1"/>
          </p:cNvSpPr>
          <p:nvPr>
            <p:ph type="title"/>
          </p:nvPr>
        </p:nvSpPr>
        <p:spPr/>
        <p:txBody>
          <a:bodyPr/>
          <a:lstStyle/>
          <a:p>
            <a:r>
              <a:rPr lang="es-CL" dirty="0"/>
              <a:t>Ejercicio final</a:t>
            </a:r>
          </a:p>
        </p:txBody>
      </p:sp>
      <p:sp>
        <p:nvSpPr>
          <p:cNvPr id="3" name="Content Placeholder 2">
            <a:extLst>
              <a:ext uri="{FF2B5EF4-FFF2-40B4-BE49-F238E27FC236}">
                <a16:creationId xmlns:a16="http://schemas.microsoft.com/office/drawing/2014/main" id="{FA29E0C0-4817-4963-9C83-938CD23C30F2}"/>
              </a:ext>
            </a:extLst>
          </p:cNvPr>
          <p:cNvSpPr>
            <a:spLocks noGrp="1"/>
          </p:cNvSpPr>
          <p:nvPr>
            <p:ph idx="1"/>
          </p:nvPr>
        </p:nvSpPr>
        <p:spPr/>
        <p:txBody>
          <a:bodyPr/>
          <a:lstStyle/>
          <a:p>
            <a:pPr marL="0" indent="0">
              <a:buNone/>
            </a:pPr>
            <a:r>
              <a:rPr lang="es-CL" dirty="0"/>
              <a:t>En la diapositiva siguiente, encontrarás un cuento breve. Lee atentamente, pues durante la lectura, deberás inferir información para poder contestar la pregunta.</a:t>
            </a:r>
          </a:p>
          <a:p>
            <a:pPr marL="0" indent="0">
              <a:buNone/>
            </a:pPr>
            <a:r>
              <a:rPr lang="es-CL" dirty="0"/>
              <a:t>Las preguntas que deberás responder en la guía son:</a:t>
            </a:r>
          </a:p>
          <a:p>
            <a:pPr marL="0" indent="0">
              <a:buNone/>
            </a:pPr>
            <a:r>
              <a:rPr lang="es-CL" dirty="0"/>
              <a:t>a. ¿A qué se debe la visita del fantasma a la estancia?</a:t>
            </a:r>
          </a:p>
          <a:p>
            <a:pPr marL="0" indent="0">
              <a:buNone/>
            </a:pPr>
            <a:r>
              <a:rPr lang="es-CL" dirty="0"/>
              <a:t>b. ¿Cuál era “el secreto” que guardaban los habitantes de la estancia?</a:t>
            </a:r>
          </a:p>
          <a:p>
            <a:pPr marL="457200" indent="-457200">
              <a:buAutoNum type="arabicPeriod"/>
            </a:pPr>
            <a:endParaRPr lang="es-CL" dirty="0"/>
          </a:p>
        </p:txBody>
      </p:sp>
      <p:sp>
        <p:nvSpPr>
          <p:cNvPr id="4" name="Rectangle 2">
            <a:extLst>
              <a:ext uri="{FF2B5EF4-FFF2-40B4-BE49-F238E27FC236}">
                <a16:creationId xmlns:a16="http://schemas.microsoft.com/office/drawing/2014/main" id="{E3B831B4-39F2-4626-AA1D-D3E15E96EEB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671810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FB28-0893-4377-B1A1-C329CDA161E3}"/>
              </a:ext>
            </a:extLst>
          </p:cNvPr>
          <p:cNvSpPr>
            <a:spLocks noGrp="1"/>
          </p:cNvSpPr>
          <p:nvPr>
            <p:ph type="title"/>
          </p:nvPr>
        </p:nvSpPr>
        <p:spPr/>
        <p:txBody>
          <a:bodyPr/>
          <a:lstStyle/>
          <a:p>
            <a:r>
              <a:rPr lang="es-CL" dirty="0"/>
              <a:t>Introducción al Taller de Literatura</a:t>
            </a:r>
          </a:p>
        </p:txBody>
      </p:sp>
      <p:sp>
        <p:nvSpPr>
          <p:cNvPr id="3" name="Content Placeholder 2">
            <a:extLst>
              <a:ext uri="{FF2B5EF4-FFF2-40B4-BE49-F238E27FC236}">
                <a16:creationId xmlns:a16="http://schemas.microsoft.com/office/drawing/2014/main" id="{606485D0-E1FE-4A0E-BCEC-0FC69ABD3495}"/>
              </a:ext>
            </a:extLst>
          </p:cNvPr>
          <p:cNvSpPr>
            <a:spLocks noGrp="1"/>
          </p:cNvSpPr>
          <p:nvPr>
            <p:ph idx="1"/>
          </p:nvPr>
        </p:nvSpPr>
        <p:spPr/>
        <p:txBody>
          <a:bodyPr/>
          <a:lstStyle/>
          <a:p>
            <a:endParaRPr lang="es-CL" dirty="0"/>
          </a:p>
          <a:p>
            <a:endParaRPr lang="es-CL" dirty="0"/>
          </a:p>
          <a:p>
            <a:r>
              <a:rPr lang="es-CL" dirty="0"/>
              <a:t>La siguiente presentación tiene como propósito entregar una visión general del Taller de Literatura y comenzar con actividades introductorias para la Unidad I.</a:t>
            </a:r>
          </a:p>
          <a:p>
            <a:endParaRPr lang="es-CL" dirty="0"/>
          </a:p>
          <a:p>
            <a:pPr marL="0" indent="0">
              <a:buNone/>
            </a:pPr>
            <a:endParaRPr lang="es-CL" dirty="0"/>
          </a:p>
        </p:txBody>
      </p:sp>
    </p:spTree>
    <p:extLst>
      <p:ext uri="{BB962C8B-B14F-4D97-AF65-F5344CB8AC3E}">
        <p14:creationId xmlns:p14="http://schemas.microsoft.com/office/powerpoint/2010/main" val="3255319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82C1-0B26-4D47-B1A4-6373C63C4432}"/>
              </a:ext>
            </a:extLst>
          </p:cNvPr>
          <p:cNvSpPr>
            <a:spLocks noGrp="1"/>
          </p:cNvSpPr>
          <p:nvPr>
            <p:ph type="title"/>
          </p:nvPr>
        </p:nvSpPr>
        <p:spPr/>
        <p:txBody>
          <a:bodyPr/>
          <a:lstStyle/>
          <a:p>
            <a:r>
              <a:rPr lang="es-CL" dirty="0"/>
              <a:t>El secreto</a:t>
            </a:r>
          </a:p>
        </p:txBody>
      </p:sp>
      <p:sp>
        <p:nvSpPr>
          <p:cNvPr id="3" name="Content Placeholder 2">
            <a:extLst>
              <a:ext uri="{FF2B5EF4-FFF2-40B4-BE49-F238E27FC236}">
                <a16:creationId xmlns:a16="http://schemas.microsoft.com/office/drawing/2014/main" id="{FA29E0C0-4817-4963-9C83-938CD23C30F2}"/>
              </a:ext>
            </a:extLst>
          </p:cNvPr>
          <p:cNvSpPr>
            <a:spLocks noGrp="1"/>
          </p:cNvSpPr>
          <p:nvPr>
            <p:ph idx="1"/>
          </p:nvPr>
        </p:nvSpPr>
        <p:spPr/>
        <p:txBody>
          <a:bodyPr>
            <a:normAutofit fontScale="92500"/>
          </a:bodyPr>
          <a:lstStyle/>
          <a:p>
            <a:pPr algn="just"/>
            <a:r>
              <a:rPr lang="es-ES" dirty="0"/>
              <a:t>El campo estaba completamente mudo, como expectante bajo la luna llena. En la casa principal de la estancia y en las de los peones la gente dormía. Los perros comenzaron a ladrar; con la cola entre las patas y las orejas gachas, ladraban y aullaban a la figura fantasmagórica que apareció al lado del corral.</a:t>
            </a:r>
            <a:endParaRPr lang="es-CL" dirty="0"/>
          </a:p>
          <a:p>
            <a:pPr algn="just"/>
            <a:r>
              <a:rPr lang="es-ES" dirty="0"/>
              <a:t>Se deslizaba por el aire frío sin tocar el suelo, se acercó a la casa y comenzó a rondar entre los galpones. Todos despertaron pero permanecieron en sus camas, tapados hasta los ojos, tratando de no mirar hacia la ventana, temiendo ser observados por la espectral presencia que deambulaba en la noche, susurrando y quejándose de forma lastimosa. Al igual que otras noches, se alejó por el camino que lleva al monte y se disolvió bajo la luna llena. Llegó el día y la gente de la estancia comenzó su jornada de trabajo, nadie habló de la aterradora visita del fantasma, como tampoco hablaban del oscuro secreto que guardaban. En el corral blanqueaban unos huesos semienterrados.</a:t>
            </a:r>
            <a:endParaRPr lang="es-CL" dirty="0"/>
          </a:p>
          <a:p>
            <a:pPr marL="0" indent="0">
              <a:buNone/>
            </a:pPr>
            <a:endParaRPr lang="es-CL" dirty="0"/>
          </a:p>
        </p:txBody>
      </p:sp>
      <p:sp>
        <p:nvSpPr>
          <p:cNvPr id="4" name="Rectangle 2">
            <a:extLst>
              <a:ext uri="{FF2B5EF4-FFF2-40B4-BE49-F238E27FC236}">
                <a16:creationId xmlns:a16="http://schemas.microsoft.com/office/drawing/2014/main" id="{E3B831B4-39F2-4626-AA1D-D3E15E96EEB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294902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88DE-9B3C-40C7-97E6-2ADDFFD89112}"/>
              </a:ext>
            </a:extLst>
          </p:cNvPr>
          <p:cNvSpPr>
            <a:spLocks noGrp="1"/>
          </p:cNvSpPr>
          <p:nvPr>
            <p:ph type="title"/>
          </p:nvPr>
        </p:nvSpPr>
        <p:spPr/>
        <p:txBody>
          <a:bodyPr/>
          <a:lstStyle/>
          <a:p>
            <a:r>
              <a:rPr lang="es-CL" dirty="0"/>
              <a:t>Instrucciones finales</a:t>
            </a:r>
          </a:p>
        </p:txBody>
      </p:sp>
      <p:sp>
        <p:nvSpPr>
          <p:cNvPr id="3" name="Content Placeholder 2">
            <a:extLst>
              <a:ext uri="{FF2B5EF4-FFF2-40B4-BE49-F238E27FC236}">
                <a16:creationId xmlns:a16="http://schemas.microsoft.com/office/drawing/2014/main" id="{B2C73F57-C53D-4697-9A3D-9DF20B769A80}"/>
              </a:ext>
            </a:extLst>
          </p:cNvPr>
          <p:cNvSpPr>
            <a:spLocks noGrp="1"/>
          </p:cNvSpPr>
          <p:nvPr>
            <p:ph idx="1"/>
          </p:nvPr>
        </p:nvSpPr>
        <p:spPr/>
        <p:txBody>
          <a:bodyPr/>
          <a:lstStyle/>
          <a:p>
            <a:pPr>
              <a:buFont typeface="Wingdings" panose="05000000000000000000" pitchFamily="2" charset="2"/>
              <a:buChar char="§"/>
            </a:pPr>
            <a:r>
              <a:rPr lang="es-CL" dirty="0"/>
              <a:t>       Para terminar, llena la pauta de autoevaluación que aparece al final de la guía.</a:t>
            </a:r>
          </a:p>
          <a:p>
            <a:pPr>
              <a:buFont typeface="Wingdings" panose="05000000000000000000" pitchFamily="2" charset="2"/>
              <a:buChar char="§"/>
            </a:pPr>
            <a:r>
              <a:rPr lang="es-CL" dirty="0"/>
              <a:t>       Si bien este módulo introductorio no es evaluado con nota, debes enviar la guía desarrollada al correo </a:t>
            </a:r>
            <a:r>
              <a:rPr lang="es-CL" dirty="0">
                <a:hlinkClick r:id="rId2"/>
              </a:rPr>
              <a:t>raalfaro@uc.cl</a:t>
            </a:r>
            <a:r>
              <a:rPr lang="es-CL" dirty="0"/>
              <a:t>. Esta guía te será devuelta con observaciones, para que sepas si tus respuestas fueron correctas o no, y para que sepas qué aspectos necesitas mejorar.</a:t>
            </a:r>
          </a:p>
          <a:p>
            <a:pPr>
              <a:buFont typeface="Wingdings" panose="05000000000000000000" pitchFamily="2" charset="2"/>
              <a:buChar char="§"/>
            </a:pPr>
            <a:r>
              <a:rPr lang="es-CL" dirty="0"/>
              <a:t>        A esta misma dirección, puedes enviar consultas o inquietudes referidas a los ejercicios de la guía.</a:t>
            </a:r>
          </a:p>
          <a:p>
            <a:pPr>
              <a:buFont typeface="Wingdings" panose="05000000000000000000" pitchFamily="2" charset="2"/>
              <a:buChar char="§"/>
            </a:pPr>
            <a:r>
              <a:rPr lang="es-CL" dirty="0"/>
              <a:t>        El plazo máximo para enviar la guía desarrollada es el 1 de abril, a las 18.00 </a:t>
            </a:r>
            <a:r>
              <a:rPr lang="es-CL" dirty="0" err="1"/>
              <a:t>hrs</a:t>
            </a:r>
            <a:r>
              <a:rPr lang="es-CL" dirty="0"/>
              <a:t>.</a:t>
            </a:r>
          </a:p>
          <a:p>
            <a:pPr>
              <a:buFont typeface="Wingdings" panose="05000000000000000000" pitchFamily="2" charset="2"/>
              <a:buChar char="§"/>
            </a:pPr>
            <a:r>
              <a:rPr lang="es-CL" dirty="0"/>
              <a:t>        </a:t>
            </a:r>
            <a:r>
              <a:rPr lang="es-CL" b="1" dirty="0"/>
              <a:t>Podrás retirar una copia impresa de este material en el Liceo, en caso de que no puedas trabajar con un notebook.</a:t>
            </a:r>
            <a:endParaRPr lang="es-CL" dirty="0"/>
          </a:p>
        </p:txBody>
      </p:sp>
    </p:spTree>
    <p:extLst>
      <p:ext uri="{BB962C8B-B14F-4D97-AF65-F5344CB8AC3E}">
        <p14:creationId xmlns:p14="http://schemas.microsoft.com/office/powerpoint/2010/main" val="1768186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198595" y="758952"/>
            <a:ext cx="10058400" cy="3892168"/>
          </a:xfrm>
        </p:spPr>
        <p:txBody>
          <a:bodyPr anchor="ctr">
            <a:normAutofit/>
          </a:bodyPr>
          <a:lstStyle/>
          <a:p>
            <a:pPr lvl="0"/>
            <a:endParaRPr lang="en-US" sz="4800" i="1" dirty="0">
              <a:solidFill>
                <a:srgbClr val="FFFFFF"/>
              </a:solidFill>
            </a:endParaRP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¡No </a:t>
            </a:r>
            <a:r>
              <a:rPr lang="en-US" dirty="0" err="1">
                <a:solidFill>
                  <a:srgbClr val="FFFFFF"/>
                </a:solidFill>
              </a:rPr>
              <a:t>olvides</a:t>
            </a:r>
            <a:r>
              <a:rPr lang="en-US" dirty="0">
                <a:solidFill>
                  <a:srgbClr val="FFFFFF"/>
                </a:solidFill>
              </a:rPr>
              <a:t>!</a:t>
            </a:r>
          </a:p>
        </p:txBody>
      </p:sp>
      <p:pic>
        <p:nvPicPr>
          <p:cNvPr id="7170" name="Picture 2" descr="Imagen">
            <a:extLst>
              <a:ext uri="{FF2B5EF4-FFF2-40B4-BE49-F238E27FC236}">
                <a16:creationId xmlns:a16="http://schemas.microsoft.com/office/drawing/2014/main" id="{B317032A-DF23-4B05-A0F1-A49E3DCEE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803" y="0"/>
            <a:ext cx="4899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14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A5A2-1261-4AA1-8382-E2EE92C150DA}"/>
              </a:ext>
            </a:extLst>
          </p:cNvPr>
          <p:cNvSpPr>
            <a:spLocks noGrp="1"/>
          </p:cNvSpPr>
          <p:nvPr>
            <p:ph type="title"/>
          </p:nvPr>
        </p:nvSpPr>
        <p:spPr/>
        <p:txBody>
          <a:bodyPr/>
          <a:lstStyle/>
          <a:p>
            <a:r>
              <a:rPr lang="es-CL" dirty="0"/>
              <a:t>¿En qué consistirá el Taller?	</a:t>
            </a:r>
          </a:p>
        </p:txBody>
      </p:sp>
      <p:sp>
        <p:nvSpPr>
          <p:cNvPr id="3" name="Content Placeholder 2">
            <a:extLst>
              <a:ext uri="{FF2B5EF4-FFF2-40B4-BE49-F238E27FC236}">
                <a16:creationId xmlns:a16="http://schemas.microsoft.com/office/drawing/2014/main" id="{20B50035-31EE-493C-969E-ABA3AAB5C7CE}"/>
              </a:ext>
            </a:extLst>
          </p:cNvPr>
          <p:cNvSpPr>
            <a:spLocks noGrp="1"/>
          </p:cNvSpPr>
          <p:nvPr>
            <p:ph idx="1"/>
          </p:nvPr>
        </p:nvSpPr>
        <p:spPr/>
        <p:txBody>
          <a:bodyPr/>
          <a:lstStyle/>
          <a:p>
            <a:pPr algn="just"/>
            <a:r>
              <a:rPr lang="es-CL" dirty="0"/>
              <a:t>De acuerdo con el Programa de Estudios oficial, </a:t>
            </a:r>
            <a:r>
              <a:rPr lang="es-CL" i="1" dirty="0"/>
              <a:t>“…el propósito del Taller de Literatura es promover el desarrollo del pensamiento crítico, favoreciendo la introspección y la reflexión ética por medio de la exploración, el análisis y la interpretación de diversas obras literarias” </a:t>
            </a:r>
            <a:r>
              <a:rPr lang="es-CL" dirty="0"/>
              <a:t>(Mineduc, 2020: pág. 21)</a:t>
            </a:r>
          </a:p>
          <a:p>
            <a:endParaRPr lang="es-CL" dirty="0"/>
          </a:p>
          <a:p>
            <a:pPr algn="just"/>
            <a:r>
              <a:rPr lang="es-CL" dirty="0"/>
              <a:t>En otras palabras, lo que busca el taller es que la lectura, el análisis y la interpretación de textos literarios sirva a los estudiantes como una forma para mirarse a sí mismos y reflexionar sobre el entorno en que habitan. </a:t>
            </a:r>
          </a:p>
          <a:p>
            <a:endParaRPr lang="es-CL" dirty="0"/>
          </a:p>
        </p:txBody>
      </p:sp>
    </p:spTree>
    <p:extLst>
      <p:ext uri="{BB962C8B-B14F-4D97-AF65-F5344CB8AC3E}">
        <p14:creationId xmlns:p14="http://schemas.microsoft.com/office/powerpoint/2010/main" val="813355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0BF9C-1AD7-4B0C-AD44-2299F908E014}"/>
              </a:ext>
            </a:extLst>
          </p:cNvPr>
          <p:cNvSpPr>
            <a:spLocks noGrp="1"/>
          </p:cNvSpPr>
          <p:nvPr>
            <p:ph type="title"/>
          </p:nvPr>
        </p:nvSpPr>
        <p:spPr/>
        <p:txBody>
          <a:bodyPr/>
          <a:lstStyle/>
          <a:p>
            <a:r>
              <a:rPr lang="es-CL" dirty="0"/>
              <a:t>Visión general del año</a:t>
            </a:r>
          </a:p>
        </p:txBody>
      </p:sp>
      <p:sp>
        <p:nvSpPr>
          <p:cNvPr id="3" name="Content Placeholder 2">
            <a:extLst>
              <a:ext uri="{FF2B5EF4-FFF2-40B4-BE49-F238E27FC236}">
                <a16:creationId xmlns:a16="http://schemas.microsoft.com/office/drawing/2014/main" id="{A4F3C3F2-54AA-470A-91AE-935A30FFEBD4}"/>
              </a:ext>
            </a:extLst>
          </p:cNvPr>
          <p:cNvSpPr>
            <a:spLocks noGrp="1"/>
          </p:cNvSpPr>
          <p:nvPr>
            <p:ph idx="1"/>
          </p:nvPr>
        </p:nvSpPr>
        <p:spPr/>
        <p:txBody>
          <a:bodyPr/>
          <a:lstStyle/>
          <a:p>
            <a:r>
              <a:rPr lang="es-CL" dirty="0"/>
              <a:t>El Taller constará de cuatro unidades distribuidas a lo largo del año:</a:t>
            </a:r>
          </a:p>
          <a:p>
            <a:r>
              <a:rPr lang="es-CL" b="1" dirty="0"/>
              <a:t>Unidad 1. </a:t>
            </a:r>
            <a:r>
              <a:rPr lang="es-CL" dirty="0"/>
              <a:t>“Construyamos trayectorias de lectura”.</a:t>
            </a:r>
          </a:p>
          <a:p>
            <a:r>
              <a:rPr lang="es-CL" b="1" dirty="0"/>
              <a:t>Unidad 2. </a:t>
            </a:r>
            <a:r>
              <a:rPr lang="es-CL" dirty="0"/>
              <a:t>“Transformemos experiencias reales”.</a:t>
            </a:r>
          </a:p>
          <a:p>
            <a:r>
              <a:rPr lang="es-CL" b="1" dirty="0"/>
              <a:t>Unidad 3.</a:t>
            </a:r>
            <a:r>
              <a:rPr lang="es-CL" dirty="0"/>
              <a:t> “Aprendamos a crear colaborativamente”</a:t>
            </a:r>
          </a:p>
          <a:p>
            <a:r>
              <a:rPr lang="es-CL" b="1" dirty="0"/>
              <a:t>Unidad 4.</a:t>
            </a:r>
            <a:r>
              <a:rPr lang="es-CL" dirty="0"/>
              <a:t> “Conozcamos nuevos formatos artísticos”</a:t>
            </a:r>
          </a:p>
        </p:txBody>
      </p:sp>
    </p:spTree>
    <p:extLst>
      <p:ext uri="{BB962C8B-B14F-4D97-AF65-F5344CB8AC3E}">
        <p14:creationId xmlns:p14="http://schemas.microsoft.com/office/powerpoint/2010/main" val="2031472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5CEA-2749-4064-996A-ED79B93CAEA1}"/>
              </a:ext>
            </a:extLst>
          </p:cNvPr>
          <p:cNvSpPr>
            <a:spLocks noGrp="1"/>
          </p:cNvSpPr>
          <p:nvPr>
            <p:ph type="title"/>
          </p:nvPr>
        </p:nvSpPr>
        <p:spPr/>
        <p:txBody>
          <a:bodyPr/>
          <a:lstStyle/>
          <a:p>
            <a:r>
              <a:rPr lang="es-CL" dirty="0"/>
              <a:t>Ahora enfoquémonos en la Unidad 1…</a:t>
            </a:r>
          </a:p>
        </p:txBody>
      </p:sp>
      <p:sp>
        <p:nvSpPr>
          <p:cNvPr id="3" name="Content Placeholder 2">
            <a:extLst>
              <a:ext uri="{FF2B5EF4-FFF2-40B4-BE49-F238E27FC236}">
                <a16:creationId xmlns:a16="http://schemas.microsoft.com/office/drawing/2014/main" id="{29EB9DA1-1C19-423C-924C-04655952FB57}"/>
              </a:ext>
            </a:extLst>
          </p:cNvPr>
          <p:cNvSpPr>
            <a:spLocks noGrp="1"/>
          </p:cNvSpPr>
          <p:nvPr>
            <p:ph idx="1"/>
          </p:nvPr>
        </p:nvSpPr>
        <p:spPr/>
        <p:txBody>
          <a:bodyPr>
            <a:normAutofit fontScale="92500"/>
          </a:bodyPr>
          <a:lstStyle/>
          <a:p>
            <a:r>
              <a:rPr lang="es-CL" i="1" dirty="0"/>
              <a:t>En esta unidad se propone que los estudiantes produzcan y compartan con sus pares sus interpretaciones y construyan trayectorias literarias integrando obras clásicas y </a:t>
            </a:r>
            <a:r>
              <a:rPr lang="es-CL" i="1" dirty="0" err="1"/>
              <a:t>best</a:t>
            </a:r>
            <a:r>
              <a:rPr lang="es-CL" i="1" dirty="0"/>
              <a:t> </a:t>
            </a:r>
            <a:r>
              <a:rPr lang="es-CL" i="1" dirty="0" err="1"/>
              <a:t>sellers</a:t>
            </a:r>
            <a:r>
              <a:rPr lang="es-CL" i="1" dirty="0"/>
              <a:t> a partir de sus propios intereses e inquietudes.</a:t>
            </a:r>
            <a:endParaRPr lang="es-CL" dirty="0"/>
          </a:p>
          <a:p>
            <a:endParaRPr lang="es-CL" dirty="0"/>
          </a:p>
          <a:p>
            <a:r>
              <a:rPr lang="es-CL" dirty="0"/>
              <a:t>A lo largo de esta unidad se buscarán desarrollar </a:t>
            </a:r>
            <a:r>
              <a:rPr lang="es-CL" b="1" dirty="0"/>
              <a:t>dos</a:t>
            </a:r>
            <a:r>
              <a:rPr lang="es-CL" dirty="0"/>
              <a:t> aprendizajes:</a:t>
            </a:r>
          </a:p>
          <a:p>
            <a:pPr marL="0" indent="0">
              <a:buNone/>
            </a:pPr>
            <a:r>
              <a:rPr lang="es-CL" sz="2400" b="1" dirty="0"/>
              <a:t>1.</a:t>
            </a:r>
            <a:r>
              <a:rPr lang="es-CL" b="1" dirty="0"/>
              <a:t> </a:t>
            </a:r>
            <a:r>
              <a:rPr lang="es-CL" dirty="0"/>
              <a:t>Producir </a:t>
            </a:r>
            <a:r>
              <a:rPr lang="es-CL" b="1" dirty="0"/>
              <a:t>diversos géneros escritos</a:t>
            </a:r>
            <a:r>
              <a:rPr lang="es-CL" dirty="0"/>
              <a:t> y </a:t>
            </a:r>
            <a:r>
              <a:rPr lang="es-CL" b="1" dirty="0"/>
              <a:t>audiovisuales</a:t>
            </a:r>
            <a:r>
              <a:rPr lang="es-CL" dirty="0"/>
              <a:t> para desarrollar y comunicar sus </a:t>
            </a:r>
            <a:r>
              <a:rPr lang="es-CL" b="1" dirty="0"/>
              <a:t>interpretaciones</a:t>
            </a:r>
            <a:r>
              <a:rPr lang="es-CL" dirty="0"/>
              <a:t> de las obras leídas. </a:t>
            </a:r>
          </a:p>
          <a:p>
            <a:pPr marL="0" indent="0">
              <a:buNone/>
            </a:pPr>
            <a:r>
              <a:rPr lang="es-CL" sz="2600" b="1" dirty="0"/>
              <a:t>2.</a:t>
            </a:r>
            <a:r>
              <a:rPr lang="es-CL" sz="2600" dirty="0"/>
              <a:t> </a:t>
            </a:r>
            <a:r>
              <a:rPr lang="es-CL" dirty="0"/>
              <a:t>Construir </a:t>
            </a:r>
            <a:r>
              <a:rPr lang="es-CL" b="1" dirty="0"/>
              <a:t>trayectorias de lectura </a:t>
            </a:r>
            <a:r>
              <a:rPr lang="es-CL" dirty="0"/>
              <a:t>que surjan de sus propios </a:t>
            </a:r>
            <a:r>
              <a:rPr lang="es-CL" b="1" dirty="0"/>
              <a:t>intereses</a:t>
            </a:r>
            <a:r>
              <a:rPr lang="es-CL" dirty="0"/>
              <a:t>, </a:t>
            </a:r>
            <a:r>
              <a:rPr lang="es-CL" b="1" dirty="0"/>
              <a:t>gustos</a:t>
            </a:r>
            <a:r>
              <a:rPr lang="es-CL" dirty="0"/>
              <a:t> literarios e </a:t>
            </a:r>
            <a:r>
              <a:rPr lang="es-CL" b="1" dirty="0"/>
              <a:t>inquietudes</a:t>
            </a:r>
            <a:r>
              <a:rPr lang="es-CL" dirty="0"/>
              <a:t>, explicitando criterios de selección de obras y compartiendo dichas trayectorias con sus pares</a:t>
            </a:r>
          </a:p>
          <a:p>
            <a:endParaRPr lang="es-CL" dirty="0"/>
          </a:p>
        </p:txBody>
      </p:sp>
    </p:spTree>
    <p:extLst>
      <p:ext uri="{BB962C8B-B14F-4D97-AF65-F5344CB8AC3E}">
        <p14:creationId xmlns:p14="http://schemas.microsoft.com/office/powerpoint/2010/main" val="2823042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7A98-C3EA-42C0-A519-4CC1D291DC13}"/>
              </a:ext>
            </a:extLst>
          </p:cNvPr>
          <p:cNvSpPr>
            <a:spLocks noGrp="1"/>
          </p:cNvSpPr>
          <p:nvPr>
            <p:ph type="title"/>
          </p:nvPr>
        </p:nvSpPr>
        <p:spPr/>
        <p:txBody>
          <a:bodyPr/>
          <a:lstStyle/>
          <a:p>
            <a:r>
              <a:rPr lang="es-CL" dirty="0"/>
              <a:t>Introducción: ¿qué es interpretar?</a:t>
            </a:r>
          </a:p>
        </p:txBody>
      </p:sp>
      <p:sp>
        <p:nvSpPr>
          <p:cNvPr id="3" name="Content Placeholder 2">
            <a:extLst>
              <a:ext uri="{FF2B5EF4-FFF2-40B4-BE49-F238E27FC236}">
                <a16:creationId xmlns:a16="http://schemas.microsoft.com/office/drawing/2014/main" id="{79753C74-EFD0-4FCE-897F-4AAFB8A9824F}"/>
              </a:ext>
            </a:extLst>
          </p:cNvPr>
          <p:cNvSpPr>
            <a:spLocks noGrp="1"/>
          </p:cNvSpPr>
          <p:nvPr>
            <p:ph idx="1"/>
          </p:nvPr>
        </p:nvSpPr>
        <p:spPr/>
        <p:txBody>
          <a:bodyPr/>
          <a:lstStyle/>
          <a:p>
            <a:r>
              <a:rPr lang="es-CL" dirty="0"/>
              <a:t>Como habrás notado, una habilidad clave para la primera unidad del Taller será </a:t>
            </a:r>
            <a:r>
              <a:rPr lang="es-CL" b="1" dirty="0"/>
              <a:t>interpretar.</a:t>
            </a:r>
          </a:p>
          <a:p>
            <a:r>
              <a:rPr lang="es-CL" dirty="0"/>
              <a:t>El trabajo con esta habilidad estará presente a lo largo de gran parte de las actividades de esta unidad, por eso es necesario tener claro en qué consiste. </a:t>
            </a:r>
          </a:p>
          <a:p>
            <a:r>
              <a:rPr lang="es-CL" dirty="0"/>
              <a:t>En este módulo introductorio comprenderemos en qué consiste interpretar y ejercitaremos esta habilidad a través de ejercicios sencillos.</a:t>
            </a:r>
          </a:p>
          <a:p>
            <a:endParaRPr lang="es-CL" dirty="0"/>
          </a:p>
          <a:p>
            <a:pPr marL="0" indent="0">
              <a:buNone/>
            </a:pPr>
            <a:endParaRPr lang="es-CL" dirty="0"/>
          </a:p>
        </p:txBody>
      </p:sp>
    </p:spTree>
    <p:extLst>
      <p:ext uri="{BB962C8B-B14F-4D97-AF65-F5344CB8AC3E}">
        <p14:creationId xmlns:p14="http://schemas.microsoft.com/office/powerpoint/2010/main" val="3212573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1575-38E1-4D9B-8E7A-F905854EF5EC}"/>
              </a:ext>
            </a:extLst>
          </p:cNvPr>
          <p:cNvSpPr>
            <a:spLocks noGrp="1"/>
          </p:cNvSpPr>
          <p:nvPr>
            <p:ph type="title"/>
          </p:nvPr>
        </p:nvSpPr>
        <p:spPr/>
        <p:txBody>
          <a:bodyPr/>
          <a:lstStyle/>
          <a:p>
            <a:r>
              <a:rPr lang="es-CL" dirty="0"/>
              <a:t>¿Qué es interpretar?</a:t>
            </a:r>
          </a:p>
        </p:txBody>
      </p:sp>
      <p:sp>
        <p:nvSpPr>
          <p:cNvPr id="3" name="Content Placeholder 2">
            <a:extLst>
              <a:ext uri="{FF2B5EF4-FFF2-40B4-BE49-F238E27FC236}">
                <a16:creationId xmlns:a16="http://schemas.microsoft.com/office/drawing/2014/main" id="{BD8B1C4E-F0B5-4CCA-A5B1-1D9749704D39}"/>
              </a:ext>
            </a:extLst>
          </p:cNvPr>
          <p:cNvSpPr>
            <a:spLocks noGrp="1"/>
          </p:cNvSpPr>
          <p:nvPr>
            <p:ph idx="1"/>
          </p:nvPr>
        </p:nvSpPr>
        <p:spPr/>
        <p:txBody>
          <a:bodyPr>
            <a:normAutofit lnSpcReduction="10000"/>
          </a:bodyPr>
          <a:lstStyle/>
          <a:p>
            <a:r>
              <a:rPr lang="es-CL" dirty="0"/>
              <a:t>El Diccionario de la Real Academia Española le asigna en total </a:t>
            </a:r>
            <a:r>
              <a:rPr lang="es-CL" b="1" dirty="0"/>
              <a:t>ocho acepciones </a:t>
            </a:r>
            <a:r>
              <a:rPr lang="es-CL" dirty="0"/>
              <a:t>a la palabra interpretar:</a:t>
            </a:r>
          </a:p>
          <a:p>
            <a:endParaRPr lang="es-CL" dirty="0"/>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Explicar o declarar el sentido de algo, y principalmente el de un texto.</a:t>
            </a:r>
            <a:endParaRPr lang="es-CL" altLang="es-CL" sz="2000" dirty="0">
              <a:solidFill>
                <a:schemeClr val="tx1"/>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Traducir algo de una lengua a otra, sobre todo cuando se hace oralmente.</a:t>
            </a:r>
            <a:endParaRPr lang="es-CL" alt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Explicar acciones, dichos o sucesos que pueden ser entendidos de diferentes modos.</a:t>
            </a:r>
            <a:endParaRPr lang="es-CL" alt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4. 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Concebir, ordenar o expresar de un modo personal la realidad.</a:t>
            </a:r>
            <a:endParaRPr lang="es-CL" alt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5. 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Representar una obra teatral, cinematográfica, etc.</a:t>
            </a:r>
            <a:endParaRPr lang="es-CL" alt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6. 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Ejecutar una pieza musical mediante canto o instrumentos.</a:t>
            </a:r>
            <a:endParaRPr lang="es-CL" alt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7. </a:t>
            </a:r>
            <a:r>
              <a:rPr lang="es-CL" altLang="es-CL"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es-CL" altLang="es-C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Ejecutar un baile con propósito artístico y siguiendo pautas coreográficas.</a:t>
            </a:r>
            <a:endParaRPr lang="es-CL" altLang="es-CL"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eaLnBrk="0" fontAlgn="base" hangingPunct="0">
              <a:lnSpc>
                <a:spcPct val="100000"/>
              </a:lnSpc>
              <a:spcBef>
                <a:spcPct val="0"/>
              </a:spcBef>
              <a:spcAft>
                <a:spcPct val="0"/>
              </a:spcAft>
              <a:buClrTx/>
              <a:buSzTx/>
              <a:buNone/>
            </a:pPr>
            <a:r>
              <a:rPr lang="es-CL" altLang="es-CL" sz="2000" b="1" dirty="0">
                <a:solidFill>
                  <a:srgbClr val="000000"/>
                </a:solidFill>
                <a:latin typeface="Arial" panose="020B0604020202020204" pitchFamily="34" charset="0"/>
                <a:ea typeface="Calibri" panose="020F0502020204030204" pitchFamily="34" charset="0"/>
                <a:cs typeface="Arial" panose="020B0604020202020204" pitchFamily="34" charset="0"/>
              </a:rPr>
              <a:t>8. </a:t>
            </a:r>
            <a:r>
              <a:rPr lang="es-CL" altLang="es-CL" sz="2000" dirty="0" err="1">
                <a:solidFill>
                  <a:schemeClr val="tx1"/>
                </a:solidFill>
                <a:latin typeface="Arial" panose="020B0604020202020204" pitchFamily="34" charset="0"/>
                <a:ea typeface="Calibri" panose="020F0502020204030204" pitchFamily="34" charset="0"/>
                <a:cs typeface="Arial" panose="020B0604020202020204" pitchFamily="34" charset="0"/>
              </a:rPr>
              <a:t>tr</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Der.</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Determinar</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el</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significado</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y</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alcance</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de</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las</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normas</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rPr>
              <a:t>jurídicas</a:t>
            </a:r>
            <a:r>
              <a:rPr lang="es-CL" altLang="es-CL"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s-CL" altLang="es-CL"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s-CL" dirty="0"/>
          </a:p>
          <a:p>
            <a:endParaRPr lang="es-CL" dirty="0"/>
          </a:p>
          <a:p>
            <a:endParaRPr lang="es-CL" dirty="0"/>
          </a:p>
          <a:p>
            <a:endParaRPr lang="es-CL" dirty="0"/>
          </a:p>
        </p:txBody>
      </p:sp>
      <p:sp>
        <p:nvSpPr>
          <p:cNvPr id="6" name="Rectangle 3">
            <a:extLst>
              <a:ext uri="{FF2B5EF4-FFF2-40B4-BE49-F238E27FC236}">
                <a16:creationId xmlns:a16="http://schemas.microsoft.com/office/drawing/2014/main" id="{817CB1DB-F0B6-4823-8A1B-523BE4C4B5B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52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1575-38E1-4D9B-8E7A-F905854EF5EC}"/>
              </a:ext>
            </a:extLst>
          </p:cNvPr>
          <p:cNvSpPr>
            <a:spLocks noGrp="1"/>
          </p:cNvSpPr>
          <p:nvPr>
            <p:ph type="title"/>
          </p:nvPr>
        </p:nvSpPr>
        <p:spPr/>
        <p:txBody>
          <a:bodyPr/>
          <a:lstStyle/>
          <a:p>
            <a:r>
              <a:rPr lang="es-CL" dirty="0"/>
              <a:t>¿Qué es interpretar? (ejercicio)</a:t>
            </a:r>
          </a:p>
        </p:txBody>
      </p:sp>
      <p:sp>
        <p:nvSpPr>
          <p:cNvPr id="3" name="Content Placeholder 2">
            <a:extLst>
              <a:ext uri="{FF2B5EF4-FFF2-40B4-BE49-F238E27FC236}">
                <a16:creationId xmlns:a16="http://schemas.microsoft.com/office/drawing/2014/main" id="{BD8B1C4E-F0B5-4CCA-A5B1-1D9749704D39}"/>
              </a:ext>
            </a:extLst>
          </p:cNvPr>
          <p:cNvSpPr>
            <a:spLocks noGrp="1"/>
          </p:cNvSpPr>
          <p:nvPr>
            <p:ph idx="1"/>
          </p:nvPr>
        </p:nvSpPr>
        <p:spPr/>
        <p:txBody>
          <a:bodyPr>
            <a:normAutofit/>
          </a:bodyPr>
          <a:lstStyle/>
          <a:p>
            <a:r>
              <a:rPr lang="es-CL" b="1" dirty="0"/>
              <a:t>Instrucciones:</a:t>
            </a:r>
          </a:p>
          <a:p>
            <a:endParaRPr lang="es-CL" b="1" dirty="0"/>
          </a:p>
          <a:p>
            <a:r>
              <a:rPr lang="es-CL" dirty="0"/>
              <a:t>En la hoja de ejercicios que va junto con esta presentación, encontrarás una serie de enunciados que ocupan distintas acepciones de la palabra interpretar. </a:t>
            </a:r>
          </a:p>
          <a:p>
            <a:r>
              <a:rPr lang="es-CL" dirty="0"/>
              <a:t>Indica en el casillero correspondiente a cuál de las ocho acepciones corresponde la utilización de la palabra interpretar (o sus derivados).</a:t>
            </a:r>
          </a:p>
          <a:p>
            <a:r>
              <a:rPr lang="es-CL" b="1" i="1" dirty="0"/>
              <a:t>Observa el ejemplo en la guía de ejercicios.</a:t>
            </a:r>
          </a:p>
          <a:p>
            <a:endParaRPr lang="es-CL" dirty="0"/>
          </a:p>
          <a:p>
            <a:endParaRPr lang="es-CL" dirty="0"/>
          </a:p>
          <a:p>
            <a:endParaRPr lang="es-CL" dirty="0"/>
          </a:p>
        </p:txBody>
      </p:sp>
      <p:sp>
        <p:nvSpPr>
          <p:cNvPr id="6" name="Rectangle 3">
            <a:extLst>
              <a:ext uri="{FF2B5EF4-FFF2-40B4-BE49-F238E27FC236}">
                <a16:creationId xmlns:a16="http://schemas.microsoft.com/office/drawing/2014/main" id="{817CB1DB-F0B6-4823-8A1B-523BE4C4B5B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1564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1575-38E1-4D9B-8E7A-F905854EF5EC}"/>
              </a:ext>
            </a:extLst>
          </p:cNvPr>
          <p:cNvSpPr>
            <a:spLocks noGrp="1"/>
          </p:cNvSpPr>
          <p:nvPr>
            <p:ph type="title"/>
          </p:nvPr>
        </p:nvSpPr>
        <p:spPr/>
        <p:txBody>
          <a:bodyPr/>
          <a:lstStyle/>
          <a:p>
            <a:r>
              <a:rPr lang="es-CL" dirty="0"/>
              <a:t>¿Qué es interpretar?</a:t>
            </a:r>
          </a:p>
        </p:txBody>
      </p:sp>
      <p:sp>
        <p:nvSpPr>
          <p:cNvPr id="3" name="Content Placeholder 2">
            <a:extLst>
              <a:ext uri="{FF2B5EF4-FFF2-40B4-BE49-F238E27FC236}">
                <a16:creationId xmlns:a16="http://schemas.microsoft.com/office/drawing/2014/main" id="{BD8B1C4E-F0B5-4CCA-A5B1-1D9749704D39}"/>
              </a:ext>
            </a:extLst>
          </p:cNvPr>
          <p:cNvSpPr>
            <a:spLocks noGrp="1"/>
          </p:cNvSpPr>
          <p:nvPr>
            <p:ph idx="1"/>
          </p:nvPr>
        </p:nvSpPr>
        <p:spPr/>
        <p:txBody>
          <a:bodyPr>
            <a:normAutofit/>
          </a:bodyPr>
          <a:lstStyle/>
          <a:p>
            <a:r>
              <a:rPr lang="es-CL" dirty="0"/>
              <a:t>Como ves, esta palabra tiene distintas acepciones que se ligan con ámbitos diversos, como el Derecho (leyes), la música, la danza y el teatro.</a:t>
            </a:r>
          </a:p>
          <a:p>
            <a:r>
              <a:rPr lang="es-CL" dirty="0"/>
              <a:t>En nuestro caso, nos enfocaremos en el significado que tiene esta palabra en el arte y la literatura.</a:t>
            </a:r>
          </a:p>
          <a:p>
            <a:pPr algn="just"/>
            <a:r>
              <a:rPr lang="es-CL" dirty="0"/>
              <a:t> En el arte, la interpretación puede llegar a tener un componente fuertemente subjetivo; la vivencia que transmite la obra del autor y la vivencia que se produce en el espectador en relación con la objetividad de la obra, son esencialmente relativas, y pueden</a:t>
            </a:r>
            <a:r>
              <a:rPr lang="es-CL" i="1" dirty="0"/>
              <a:t> interpretarse </a:t>
            </a:r>
            <a:r>
              <a:rPr lang="es-CL" dirty="0"/>
              <a:t>de distintas formas.</a:t>
            </a:r>
          </a:p>
          <a:p>
            <a:endParaRPr lang="es-CL" dirty="0"/>
          </a:p>
        </p:txBody>
      </p:sp>
      <p:sp>
        <p:nvSpPr>
          <p:cNvPr id="6" name="Rectangle 3">
            <a:extLst>
              <a:ext uri="{FF2B5EF4-FFF2-40B4-BE49-F238E27FC236}">
                <a16:creationId xmlns:a16="http://schemas.microsoft.com/office/drawing/2014/main" id="{817CB1DB-F0B6-4823-8A1B-523BE4C4B5BE}"/>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2732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{0E2585C4-99F0-4EFC-80E9-78AB0455877B}tf56160789</Template>
  <TotalTime>0</TotalTime>
  <Words>1839</Words>
  <Application>Microsoft Office PowerPoint</Application>
  <PresentationFormat>Widescreen</PresentationFormat>
  <Paragraphs>108</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Bookman Old Style</vt:lpstr>
      <vt:lpstr>Calibri</vt:lpstr>
      <vt:lpstr>Franklin Gothic Book</vt:lpstr>
      <vt:lpstr>Wingdings</vt:lpstr>
      <vt:lpstr>1_RetrospectVTI</vt:lpstr>
      <vt:lpstr>Imagen de pincel</vt:lpstr>
      <vt:lpstr>Taller de Literatura</vt:lpstr>
      <vt:lpstr>Introducción al Taller de Literatura</vt:lpstr>
      <vt:lpstr>¿En qué consistirá el Taller? </vt:lpstr>
      <vt:lpstr>Visión general del año</vt:lpstr>
      <vt:lpstr>Ahora enfoquémonos en la Unidad 1…</vt:lpstr>
      <vt:lpstr>Introducción: ¿qué es interpretar?</vt:lpstr>
      <vt:lpstr>¿Qué es interpretar?</vt:lpstr>
      <vt:lpstr>¿Qué es interpretar? (ejercicio)</vt:lpstr>
      <vt:lpstr>¿Qué es interpretar?</vt:lpstr>
      <vt:lpstr>Veamos un ejemplo…</vt:lpstr>
      <vt:lpstr>Ejercitemos la interpretación (1)</vt:lpstr>
      <vt:lpstr>PowerPoint Presentation</vt:lpstr>
      <vt:lpstr>PowerPoint Presentation</vt:lpstr>
      <vt:lpstr>Ejercitemos la interpretación (2)</vt:lpstr>
      <vt:lpstr>PowerPoint Presentation</vt:lpstr>
      <vt:lpstr>Ejercitemos la interpretación (3)</vt:lpstr>
      <vt:lpstr>Ahora ejercitemos con textos literarios…</vt:lpstr>
      <vt:lpstr>Ahora ejercitemos con textos literarios…</vt:lpstr>
      <vt:lpstr>Ejercicio final</vt:lpstr>
      <vt:lpstr>El secreto</vt:lpstr>
      <vt:lpstr>Instrucciones finales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2020-03-18T21:52:20Z</dcterms:created>
  <dcterms:modified xsi:type="dcterms:W3CDTF">2020-03-19T00:45:29Z</dcterms:modified>
</cp:coreProperties>
</file>