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sldIdLst>
    <p:sldId id="256" r:id="rId2"/>
    <p:sldId id="260" r:id="rId3"/>
    <p:sldId id="257" r:id="rId4"/>
    <p:sldId id="258" r:id="rId5"/>
    <p:sldId id="264" r:id="rId6"/>
    <p:sldId id="266" r:id="rId7"/>
    <p:sldId id="267" r:id="rId8"/>
    <p:sldId id="268" r:id="rId9"/>
    <p:sldId id="259" r:id="rId10"/>
    <p:sldId id="261" r:id="rId11"/>
    <p:sldId id="262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9C485"/>
    <a:srgbClr val="E1EB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284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38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805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772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101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8781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059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646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845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15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0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11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660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18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99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242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645F7-9CB5-4105-B282-7D8B942F7EF9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CA6666-1295-4012-9B5C-558E788EB8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411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4060" r:id="rId12"/>
    <p:sldLayoutId id="2147484061" r:id="rId13"/>
    <p:sldLayoutId id="2147484062" r:id="rId14"/>
    <p:sldLayoutId id="2147484063" r:id="rId15"/>
    <p:sldLayoutId id="21474840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20E4A-40E1-41B5-B920-6B005183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s-CL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Recordando el material N°1,2,3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E01280-9695-44A3-B43F-8C610AE0E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322" y="874644"/>
            <a:ext cx="5512903" cy="5645426"/>
          </a:xfr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>
                    <a:lumMod val="75000"/>
                  </a:schemeClr>
                </a:solidFill>
              </a:rPr>
              <a:t>¿Cuál es la regla de signos al sumar o restar números enteros?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indent="0">
              <a:buNone/>
            </a:pPr>
            <a:r>
              <a:rPr lang="es-CL" sz="1600" dirty="0"/>
              <a:t>                                Conservo el Signo del número mayor</a:t>
            </a:r>
          </a:p>
          <a:p>
            <a:pPr marL="0" indent="0">
              <a:buNone/>
            </a:pPr>
            <a:r>
              <a:rPr lang="es-CL" dirty="0"/>
              <a:t>                             </a:t>
            </a:r>
            <a:r>
              <a:rPr lang="es-CL" sz="1600" dirty="0"/>
              <a:t>Conservo el signo del número mayor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b="1" dirty="0">
                <a:solidFill>
                  <a:schemeClr val="tx1">
                    <a:lumMod val="75000"/>
                  </a:schemeClr>
                </a:solidFill>
              </a:rPr>
              <a:t>¿Cuál es el opuesto de 6?</a:t>
            </a:r>
          </a:p>
          <a:p>
            <a:pPr marL="0" indent="0">
              <a:buNone/>
            </a:pPr>
            <a:r>
              <a:rPr lang="es-CL" dirty="0"/>
              <a:t>El opuesto de un número es el mismo número pero con el signo cambiado entonces en este caso el opuesto sería -6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6FA3B1E1-18E4-4637-82BB-DB33E6DAF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662609"/>
            <a:ext cx="5261113" cy="5857461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b="1" dirty="0">
                <a:solidFill>
                  <a:schemeClr val="tx1">
                    <a:lumMod val="75000"/>
                  </a:schemeClr>
                </a:solidFill>
              </a:rPr>
              <a:t>¿Qué sucedía cuando teníamos -2 -3? </a:t>
            </a:r>
          </a:p>
          <a:p>
            <a:pPr marL="0" indent="0">
              <a:buNone/>
            </a:pPr>
            <a:r>
              <a:rPr lang="es-CL" dirty="0"/>
              <a:t>Cunado debíamos realizar una resta de número enteros primero debemos transformarlo a una suma ( utilizando el número opuesto) y luego aplicar las operaciones.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>
                <a:solidFill>
                  <a:schemeClr val="tx1">
                    <a:lumMod val="75000"/>
                  </a:schemeClr>
                </a:solidFill>
              </a:rPr>
              <a:t>Entonces: - 2 + -3 = -5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b="1" dirty="0">
                <a:solidFill>
                  <a:schemeClr val="tx1">
                    <a:lumMod val="75000"/>
                  </a:schemeClr>
                </a:solidFill>
              </a:rPr>
              <a:t>¿Cuál es la regla de signos al multiplicar? </a:t>
            </a:r>
          </a:p>
          <a:p>
            <a:pPr marL="0" indent="0">
              <a:buNone/>
            </a:pPr>
            <a:endParaRPr lang="es-CL" b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D876B9B-EC74-4F7F-A3B1-B3B61F43F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8" y="1560030"/>
            <a:ext cx="17811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gla signos multiplicación de enteros - Curriculum Nacional ...">
            <a:extLst>
              <a:ext uri="{FF2B5EF4-FFF2-40B4-BE49-F238E27FC236}">
                <a16:creationId xmlns:a16="http://schemas.microsoft.com/office/drawing/2014/main" id="{9947F39D-6C52-4A1A-AFFE-A50CE85F6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936" y="3561936"/>
            <a:ext cx="2006886" cy="21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25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ítulo 1">
                <a:extLst>
                  <a:ext uri="{FF2B5EF4-FFF2-40B4-BE49-F238E27FC236}">
                    <a16:creationId xmlns:a16="http://schemas.microsoft.com/office/drawing/2014/main" id="{726F9FAE-96DA-4A58-AC57-F8C136204C4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8596312" cy="816638"/>
              </a:xfrm>
            </p:spPr>
            <p:txBody>
              <a:bodyPr>
                <a:normAutofit/>
              </a:bodyPr>
              <a:lstStyle/>
              <a:p>
                <a:r>
                  <a:rPr lang="es-CL" sz="4000" b="1" dirty="0">
                    <a:solidFill>
                      <a:schemeClr val="tx1">
                        <a:lumMod val="65000"/>
                      </a:schemeClr>
                    </a:solidFill>
                  </a:rPr>
                  <a:t>División de Números Enteros </a:t>
                </a:r>
                <a14:m>
                  <m:oMath xmlns:m="http://schemas.openxmlformats.org/officeDocument/2006/math">
                    <m:r>
                      <a:rPr lang="es-CL" sz="4000" b="1" i="1" smtClean="0">
                        <a:solidFill>
                          <a:schemeClr val="tx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endParaRPr lang="es-CL" sz="4000" b="1" dirty="0">
                  <a:solidFill>
                    <a:schemeClr val="tx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ítulo 1">
                <a:extLst>
                  <a:ext uri="{FF2B5EF4-FFF2-40B4-BE49-F238E27FC236}">
                    <a16:creationId xmlns:a16="http://schemas.microsoft.com/office/drawing/2014/main" id="{726F9FAE-96DA-4A58-AC57-F8C136204C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8596312" cy="816638"/>
              </a:xfrm>
              <a:blipFill>
                <a:blip r:embed="rId2"/>
                <a:stretch>
                  <a:fillRect l="-2482" t="-13433" b="-1791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1D3EE4-A163-4381-872A-E400792B5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5861" y="940904"/>
            <a:ext cx="4638259" cy="5711687"/>
          </a:xfrm>
          <a:ln w="57150"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s-CL" sz="2000" dirty="0"/>
              <a:t>Más ejemplos</a:t>
            </a:r>
            <a:r>
              <a:rPr lang="es-CL" dirty="0"/>
              <a:t>: Recuerda que puedes usar el procedimiento que más te acomode para desarrollar divisiones, si lo haces con la recta numérica debes fijarte al último en los signos: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</a:rPr>
              <a:t>a) </a:t>
            </a:r>
            <a:r>
              <a:rPr lang="es-CL" dirty="0"/>
              <a:t>200 : -10 =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</a:rPr>
              <a:t>Paso 1:  </a:t>
            </a:r>
            <a:r>
              <a:rPr lang="es-CL" dirty="0"/>
              <a:t>200 : 10 = 20</a:t>
            </a:r>
          </a:p>
          <a:p>
            <a:pPr marL="0" indent="0">
              <a:buNone/>
            </a:pPr>
            <a:r>
              <a:rPr lang="es-CL" dirty="0"/>
              <a:t>                  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</a:rPr>
              <a:t>Paso 2: </a:t>
            </a:r>
            <a:r>
              <a:rPr lang="es-CL" sz="2000" dirty="0"/>
              <a:t>+</a:t>
            </a:r>
            <a:r>
              <a:rPr lang="es-CL" dirty="0"/>
              <a:t> · </a:t>
            </a:r>
            <a:r>
              <a:rPr lang="es-CL" sz="2000" dirty="0"/>
              <a:t>-</a:t>
            </a:r>
            <a:r>
              <a:rPr lang="es-CL" dirty="0"/>
              <a:t> = </a:t>
            </a:r>
            <a:r>
              <a:rPr lang="es-CL" sz="2000" dirty="0"/>
              <a:t>-</a:t>
            </a:r>
          </a:p>
          <a:p>
            <a:pPr marL="0" indent="0" algn="ctr">
              <a:buNone/>
            </a:pPr>
            <a:r>
              <a:rPr lang="es-CL" dirty="0"/>
              <a:t>El resultado es = -20</a:t>
            </a:r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s-CL" dirty="0">
                <a:solidFill>
                  <a:schemeClr val="tx1"/>
                </a:solidFill>
              </a:rPr>
              <a:t>-16 : -5 </a:t>
            </a:r>
            <a:r>
              <a:rPr lang="es-CL" dirty="0"/>
              <a:t>=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</a:rPr>
              <a:t>Paso 1:  </a:t>
            </a:r>
            <a:r>
              <a:rPr lang="es-CL" dirty="0">
                <a:solidFill>
                  <a:schemeClr val="tx1"/>
                </a:solidFill>
              </a:rPr>
              <a:t>16 : 5 = 3</a:t>
            </a:r>
          </a:p>
          <a:p>
            <a:pPr marL="0" indent="0">
              <a:buNone/>
            </a:pPr>
            <a:r>
              <a:rPr lang="es-CL" dirty="0">
                <a:solidFill>
                  <a:schemeClr val="tx1"/>
                </a:solidFill>
              </a:rPr>
              <a:t>                  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</a:rPr>
              <a:t>Paso 2: </a:t>
            </a:r>
            <a:r>
              <a:rPr lang="es-CL" sz="2400" dirty="0">
                <a:solidFill>
                  <a:schemeClr val="tx1"/>
                </a:solidFill>
              </a:rPr>
              <a:t>-</a:t>
            </a:r>
            <a:r>
              <a:rPr lang="es-CL" dirty="0"/>
              <a:t> · </a:t>
            </a:r>
            <a:r>
              <a:rPr lang="es-CL" sz="2400" dirty="0"/>
              <a:t>-</a:t>
            </a:r>
            <a:r>
              <a:rPr lang="es-CL" dirty="0"/>
              <a:t> = </a:t>
            </a:r>
            <a:r>
              <a:rPr lang="es-CL" sz="2000" dirty="0"/>
              <a:t>+</a:t>
            </a:r>
          </a:p>
          <a:p>
            <a:pPr marL="0" indent="0" algn="ctr">
              <a:buNone/>
            </a:pPr>
            <a:r>
              <a:rPr lang="es-CL" dirty="0"/>
              <a:t>El resultado es = +3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+mj-lt"/>
              <a:buAutoNum type="alphaLcParenR"/>
            </a:pPr>
            <a:endParaRPr lang="es-CL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BDA94CEB-81BC-4559-905E-1357CD2F3A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9425678"/>
              </p:ext>
            </p:extLst>
          </p:nvPr>
        </p:nvGraphicFramePr>
        <p:xfrm>
          <a:off x="675861" y="2637183"/>
          <a:ext cx="4638261" cy="1908313"/>
        </p:xfrm>
        <a:graphic>
          <a:graphicData uri="http://schemas.openxmlformats.org/drawingml/2006/table">
            <a:tbl>
              <a:tblPr/>
              <a:tblGrid>
                <a:gridCol w="4638261">
                  <a:extLst>
                    <a:ext uri="{9D8B030D-6E8A-4147-A177-3AD203B41FA5}">
                      <a16:colId xmlns:a16="http://schemas.microsoft.com/office/drawing/2014/main" val="3313106754"/>
                    </a:ext>
                  </a:extLst>
                </a:gridCol>
              </a:tblGrid>
              <a:tr h="1908313">
                <a:tc>
                  <a:txBody>
                    <a:bodyPr/>
                    <a:lstStyle/>
                    <a:p>
                      <a:r>
                        <a:rPr lang="es-CL" dirty="0"/>
                        <a:t>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286986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C82AFEC-37D9-4E30-99F7-871203B2F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9402"/>
              </p:ext>
            </p:extLst>
          </p:nvPr>
        </p:nvGraphicFramePr>
        <p:xfrm>
          <a:off x="675859" y="4545496"/>
          <a:ext cx="4638261" cy="2107095"/>
        </p:xfrm>
        <a:graphic>
          <a:graphicData uri="http://schemas.openxmlformats.org/drawingml/2006/table">
            <a:tbl>
              <a:tblPr/>
              <a:tblGrid>
                <a:gridCol w="4638261">
                  <a:extLst>
                    <a:ext uri="{9D8B030D-6E8A-4147-A177-3AD203B41FA5}">
                      <a16:colId xmlns:a16="http://schemas.microsoft.com/office/drawing/2014/main" val="2410093344"/>
                    </a:ext>
                  </a:extLst>
                </a:gridCol>
              </a:tblGrid>
              <a:tr h="210709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772519"/>
                  </a:ext>
                </a:extLst>
              </a:tr>
            </a:tbl>
          </a:graphicData>
        </a:graphic>
      </p:graphicFrame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9FCAC9FF-24AD-4C01-A5CE-3E504E613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371504"/>
              </p:ext>
            </p:extLst>
          </p:nvPr>
        </p:nvGraphicFramePr>
        <p:xfrm>
          <a:off x="6096000" y="1060174"/>
          <a:ext cx="418327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3270">
                  <a:extLst>
                    <a:ext uri="{9D8B030D-6E8A-4147-A177-3AD203B41FA5}">
                      <a16:colId xmlns:a16="http://schemas.microsoft.com/office/drawing/2014/main" val="91491695"/>
                    </a:ext>
                  </a:extLst>
                </a:gridCol>
              </a:tblGrid>
              <a:tr h="4821767">
                <a:tc>
                  <a:txBody>
                    <a:bodyPr/>
                    <a:lstStyle/>
                    <a:p>
                      <a:r>
                        <a:rPr lang="es-CL" dirty="0"/>
                        <a:t>Ahora en tu cuaderno realiza las siguientes divisiones:</a:t>
                      </a:r>
                    </a:p>
                    <a:p>
                      <a:endParaRPr lang="es-C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40 : -5=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81 : 9=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-46 : 3 =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-38 : -7 =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-45 : 9 =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42 : -7 =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-450 : 10 = </a:t>
                      </a:r>
                    </a:p>
                    <a:p>
                      <a:endParaRPr lang="es-CL" dirty="0"/>
                    </a:p>
                    <a:p>
                      <a:r>
                        <a:rPr lang="es-CL" dirty="0"/>
                        <a:t>Recuerda que puedes usar cualquier estrategia para desarrollar la división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018336"/>
                  </a:ext>
                </a:extLst>
              </a:tr>
            </a:tbl>
          </a:graphicData>
        </a:graphic>
      </p:graphicFrame>
      <p:sp>
        <p:nvSpPr>
          <p:cNvPr id="11" name="Globo: línea 10">
            <a:extLst>
              <a:ext uri="{FF2B5EF4-FFF2-40B4-BE49-F238E27FC236}">
                <a16:creationId xmlns:a16="http://schemas.microsoft.com/office/drawing/2014/main" id="{4C7B52AC-ABFC-461B-8F08-895B0C7A2DB1}"/>
              </a:ext>
            </a:extLst>
          </p:cNvPr>
          <p:cNvSpPr/>
          <p:nvPr/>
        </p:nvSpPr>
        <p:spPr>
          <a:xfrm>
            <a:off x="3218975" y="3429000"/>
            <a:ext cx="940904" cy="384313"/>
          </a:xfrm>
          <a:prstGeom prst="borderCallout1">
            <a:avLst>
              <a:gd name="adj1" fmla="val 42888"/>
              <a:gd name="adj2" fmla="val -5515"/>
              <a:gd name="adj3" fmla="val 40087"/>
              <a:gd name="adj4" fmla="val -111573"/>
            </a:avLst>
          </a:prstGeom>
          <a:solidFill>
            <a:schemeClr val="tx2">
              <a:lumMod val="2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Resto </a:t>
            </a:r>
          </a:p>
        </p:txBody>
      </p:sp>
      <p:sp>
        <p:nvSpPr>
          <p:cNvPr id="12" name="Globo: línea 11">
            <a:extLst>
              <a:ext uri="{FF2B5EF4-FFF2-40B4-BE49-F238E27FC236}">
                <a16:creationId xmlns:a16="http://schemas.microsoft.com/office/drawing/2014/main" id="{2DB52C16-3156-4E9E-B8B1-BC6EDCE4B0E4}"/>
              </a:ext>
            </a:extLst>
          </p:cNvPr>
          <p:cNvSpPr/>
          <p:nvPr/>
        </p:nvSpPr>
        <p:spPr>
          <a:xfrm>
            <a:off x="3218975" y="5327374"/>
            <a:ext cx="940904" cy="384313"/>
          </a:xfrm>
          <a:prstGeom prst="borderCallout1">
            <a:avLst>
              <a:gd name="adj1" fmla="val 56681"/>
              <a:gd name="adj2" fmla="val -2699"/>
              <a:gd name="adj3" fmla="val 53880"/>
              <a:gd name="adj4" fmla="val -111573"/>
            </a:avLst>
          </a:prstGeom>
          <a:solidFill>
            <a:schemeClr val="tx2">
              <a:lumMod val="2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Resto </a:t>
            </a:r>
          </a:p>
        </p:txBody>
      </p:sp>
    </p:spTree>
    <p:extLst>
      <p:ext uri="{BB962C8B-B14F-4D97-AF65-F5344CB8AC3E}">
        <p14:creationId xmlns:p14="http://schemas.microsoft.com/office/powerpoint/2010/main" val="2550495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ACD9A-70E3-4498-995C-314564A13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540"/>
            <a:ext cx="8596668" cy="1320800"/>
          </a:xfrm>
        </p:spPr>
        <p:txBody>
          <a:bodyPr/>
          <a:lstStyle/>
          <a:p>
            <a:r>
              <a:rPr lang="es-CL" b="1" u="sng" dirty="0">
                <a:solidFill>
                  <a:schemeClr val="tx1">
                    <a:lumMod val="65000"/>
                  </a:schemeClr>
                </a:solidFill>
              </a:rPr>
              <a:t>Operatoria combinada 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CAF0B99D-263B-4F60-9089-BFCF52571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2207" y="143739"/>
            <a:ext cx="4558748" cy="376089"/>
          </a:xfrm>
        </p:spPr>
        <p:txBody>
          <a:bodyPr/>
          <a:lstStyle/>
          <a:p>
            <a:r>
              <a:rPr lang="es-CL" sz="1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Ejemplo 1: 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DF312FB-5087-4C7F-9C7D-80B81CE80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1913" y="809787"/>
            <a:ext cx="4185617" cy="5648842"/>
          </a:xfrm>
          <a:ln w="5715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s-CL" sz="2200" dirty="0"/>
              <a:t>Para resolver operaciones combinadas ( suma, resta, multiplicación y división) seguimos un orden establecido. Se llama jerarquía de operaciones: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200" dirty="0"/>
              <a:t>Primero se realizan las operaciones entre paréntesis.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200" dirty="0"/>
              <a:t>Después las multiplicaciones y divisiones (igual nivel)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200" dirty="0"/>
              <a:t>Por último las sumas y las restas (igual nivel)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200" dirty="0"/>
              <a:t>Recuerda cuando la operación tiene el mismo nivel o rango, se realizan las operaciones de izquierda a derecha. </a:t>
            </a:r>
          </a:p>
        </p:txBody>
      </p:sp>
      <p:pic>
        <p:nvPicPr>
          <p:cNvPr id="29" name="Marcador de contenido 4">
            <a:extLst>
              <a:ext uri="{FF2B5EF4-FFF2-40B4-BE49-F238E27FC236}">
                <a16:creationId xmlns:a16="http://schemas.microsoft.com/office/drawing/2014/main" id="{6F42F2A1-D43F-43CE-B79C-61ED23034F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87296" y="621602"/>
            <a:ext cx="5018743" cy="6025212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62949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714A03-0598-4932-AF41-E9CB47F5C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5590"/>
            <a:ext cx="8596668" cy="702365"/>
          </a:xfrm>
        </p:spPr>
        <p:txBody>
          <a:bodyPr/>
          <a:lstStyle/>
          <a:p>
            <a:r>
              <a:rPr lang="es-CL" b="1" u="sng" dirty="0"/>
              <a:t>Operatoria combinada </a:t>
            </a:r>
            <a:endParaRPr lang="es-CL" dirty="0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F11883CD-3BC5-4671-BD2E-883520172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299" y="993910"/>
            <a:ext cx="4184035" cy="410333"/>
          </a:xfrm>
        </p:spPr>
        <p:txBody>
          <a:bodyPr>
            <a:normAutofit fontScale="92500" lnSpcReduction="10000"/>
          </a:bodyPr>
          <a:lstStyle/>
          <a:p>
            <a:r>
              <a:rPr lang="es-CL" sz="2400" dirty="0"/>
              <a:t>Ejemplos : </a:t>
            </a: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57B54AC3-4E37-4DF9-BDBC-D92AA2D035E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12105040"/>
              </p:ext>
            </p:extLst>
          </p:nvPr>
        </p:nvGraphicFramePr>
        <p:xfrm>
          <a:off x="218659" y="1602671"/>
          <a:ext cx="897172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5862">
                  <a:extLst>
                    <a:ext uri="{9D8B030D-6E8A-4147-A177-3AD203B41FA5}">
                      <a16:colId xmlns:a16="http://schemas.microsoft.com/office/drawing/2014/main" val="1724205504"/>
                    </a:ext>
                  </a:extLst>
                </a:gridCol>
                <a:gridCol w="4485862">
                  <a:extLst>
                    <a:ext uri="{9D8B030D-6E8A-4147-A177-3AD203B41FA5}">
                      <a16:colId xmlns:a16="http://schemas.microsoft.com/office/drawing/2014/main" val="2931378308"/>
                    </a:ext>
                  </a:extLst>
                </a:gridCol>
              </a:tblGrid>
              <a:tr h="1582279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3 ·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( 8 + 5 + - 2)</a:t>
                      </a:r>
                      <a:r>
                        <a:rPr lang="es-CL" dirty="0">
                          <a:solidFill>
                            <a:srgbClr val="FF3300"/>
                          </a:solidFill>
                        </a:rPr>
                        <a:t> </a:t>
                      </a:r>
                      <a:r>
                        <a:rPr lang="es-CL" dirty="0"/>
                        <a:t>+ 4 : </a:t>
                      </a:r>
                      <a:r>
                        <a:rPr lang="el-GR" dirty="0"/>
                        <a:t>Ι</a:t>
                      </a:r>
                      <a:r>
                        <a:rPr lang="es-CL" dirty="0"/>
                        <a:t>-2</a:t>
                      </a:r>
                      <a:r>
                        <a:rPr lang="el-GR" dirty="0"/>
                        <a:t>Ι</a:t>
                      </a:r>
                      <a:r>
                        <a:rPr lang="es-CL" dirty="0"/>
                        <a:t>=</a:t>
                      </a:r>
                    </a:p>
                    <a:p>
                      <a:pPr marL="0" indent="0">
                        <a:buNone/>
                      </a:pPr>
                      <a:r>
                        <a:rPr lang="es-CL" dirty="0"/>
                        <a:t>     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3 · 11 </a:t>
                      </a:r>
                      <a:r>
                        <a:rPr lang="es-CL" dirty="0"/>
                        <a:t>+ 4: </a:t>
                      </a:r>
                      <a:r>
                        <a:rPr lang="el-GR" dirty="0"/>
                        <a:t>Ι</a:t>
                      </a:r>
                      <a:r>
                        <a:rPr lang="es-CL" dirty="0"/>
                        <a:t>-2</a:t>
                      </a:r>
                      <a:r>
                        <a:rPr lang="el-GR" dirty="0"/>
                        <a:t>Ι</a:t>
                      </a:r>
                      <a:r>
                        <a:rPr lang="es-CL" dirty="0"/>
                        <a:t> =</a:t>
                      </a:r>
                    </a:p>
                    <a:p>
                      <a:pPr marL="0" indent="0">
                        <a:buNone/>
                      </a:pPr>
                      <a:r>
                        <a:rPr lang="es-CL" dirty="0"/>
                        <a:t>       33 +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4 : 2 </a:t>
                      </a:r>
                      <a:r>
                        <a:rPr lang="es-CL" dirty="0"/>
                        <a:t>= </a:t>
                      </a:r>
                    </a:p>
                    <a:p>
                      <a:pPr marL="0" indent="0">
                        <a:buNone/>
                      </a:pPr>
                      <a:r>
                        <a:rPr lang="es-CL" dirty="0"/>
                        <a:t>         33 + 2 =</a:t>
                      </a:r>
                    </a:p>
                    <a:p>
                      <a:pPr marL="0" indent="0">
                        <a:buNone/>
                      </a:pPr>
                      <a:r>
                        <a:rPr lang="es-CL" dirty="0"/>
                        <a:t>             35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b) – 4 · 2 +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( 5 + -3 + -6) </a:t>
                      </a:r>
                      <a:r>
                        <a:rPr lang="es-CL" dirty="0"/>
                        <a:t>: -2 =</a:t>
                      </a:r>
                    </a:p>
                    <a:p>
                      <a:r>
                        <a:rPr lang="es-CL" dirty="0"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-4 · 2 </a:t>
                      </a:r>
                      <a:r>
                        <a:rPr lang="es-CL" dirty="0"/>
                        <a:t>+ -4 : -2 =</a:t>
                      </a:r>
                    </a:p>
                    <a:p>
                      <a:r>
                        <a:rPr lang="es-CL" dirty="0"/>
                        <a:t>        -8 +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-4 : -2 </a:t>
                      </a:r>
                      <a:r>
                        <a:rPr lang="es-CL" dirty="0"/>
                        <a:t>=</a:t>
                      </a:r>
                    </a:p>
                    <a:p>
                      <a:r>
                        <a:rPr lang="es-CL" dirty="0"/>
                        <a:t>         - 8 + 2 =</a:t>
                      </a:r>
                    </a:p>
                    <a:p>
                      <a:r>
                        <a:rPr lang="es-CL" dirty="0"/>
                        <a:t>            -6</a:t>
                      </a:r>
                    </a:p>
                    <a:p>
                      <a:endParaRPr lang="es-CL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89810"/>
                  </a:ext>
                </a:extLst>
              </a:tr>
              <a:tr h="2081946"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c) 8 : -4  · 3 + ( 5 + -6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– -7</a:t>
                      </a:r>
                      <a:r>
                        <a:rPr lang="es-C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+- 8 ) · [ 18 : -9 ] =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8 : -4  · 3 +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( 5 + -6 + 7 +- 8 )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· [ 18 : -9 ] =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8 : -4  · 3 + -2 ·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[ 18 : -9 ]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=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8 : -4 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· 3 + -2 · -2 =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   -2 · 3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+</a:t>
                      </a:r>
                      <a:r>
                        <a:rPr lang="es-C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CL" dirty="0">
                          <a:solidFill>
                            <a:srgbClr val="FFC000"/>
                          </a:solidFill>
                        </a:rPr>
                        <a:t>-2 · -2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=</a:t>
                      </a:r>
                      <a:r>
                        <a:rPr lang="es-C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</a:t>
                      </a: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-6 + 4 =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 -2</a:t>
                      </a:r>
                    </a:p>
                    <a:p>
                      <a:pPr marL="0" indent="0">
                        <a:buNone/>
                      </a:pPr>
                      <a:endParaRPr lang="es-CL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946911"/>
                  </a:ext>
                </a:extLst>
              </a:tr>
            </a:tbl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1D5484C4-B66F-413B-A723-03521EEFB25F}"/>
              </a:ext>
            </a:extLst>
          </p:cNvPr>
          <p:cNvSpPr/>
          <p:nvPr/>
        </p:nvSpPr>
        <p:spPr>
          <a:xfrm>
            <a:off x="636105" y="5973898"/>
            <a:ext cx="516834" cy="47045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Globo: línea doblada doble 12">
            <a:extLst>
              <a:ext uri="{FF2B5EF4-FFF2-40B4-BE49-F238E27FC236}">
                <a16:creationId xmlns:a16="http://schemas.microsoft.com/office/drawing/2014/main" id="{985E02D4-1435-4AF3-8127-D267FBA74AF6}"/>
              </a:ext>
            </a:extLst>
          </p:cNvPr>
          <p:cNvSpPr/>
          <p:nvPr/>
        </p:nvSpPr>
        <p:spPr>
          <a:xfrm>
            <a:off x="2206316" y="5781388"/>
            <a:ext cx="2928732" cy="586231"/>
          </a:xfrm>
          <a:prstGeom prst="borderCallout3">
            <a:avLst>
              <a:gd name="adj1" fmla="val 18750"/>
              <a:gd name="adj2" fmla="val -1998"/>
              <a:gd name="adj3" fmla="val 18750"/>
              <a:gd name="adj4" fmla="val -16667"/>
              <a:gd name="adj5" fmla="val 100000"/>
              <a:gd name="adj6" fmla="val -16667"/>
              <a:gd name="adj7" fmla="val 99274"/>
              <a:gd name="adj8" fmla="val -34778"/>
            </a:avLst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1600" dirty="0">
                <a:solidFill>
                  <a:schemeClr val="bg1"/>
                </a:solidFill>
              </a:rPr>
              <a:t>Operatoria a desarrollada en el siguiente paso </a:t>
            </a:r>
          </a:p>
        </p:txBody>
      </p:sp>
      <p:pic>
        <p:nvPicPr>
          <p:cNvPr id="3074" name="Picture 2" descr="Semana2">
            <a:extLst>
              <a:ext uri="{FF2B5EF4-FFF2-40B4-BE49-F238E27FC236}">
                <a16:creationId xmlns:a16="http://schemas.microsoft.com/office/drawing/2014/main" id="{2AC42C23-11F2-41DD-A3BE-893F34635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559" y="2546900"/>
            <a:ext cx="2361782" cy="227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AD20FD9F-869A-46F4-8443-9C4036C54628}"/>
              </a:ext>
            </a:extLst>
          </p:cNvPr>
          <p:cNvSpPr txBox="1">
            <a:spLocks/>
          </p:cNvSpPr>
          <p:nvPr/>
        </p:nvSpPr>
        <p:spPr>
          <a:xfrm>
            <a:off x="9515061" y="1844535"/>
            <a:ext cx="3101009" cy="7023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CL" sz="2800" b="1" u="sng" dirty="0">
              <a:solidFill>
                <a:srgbClr val="FF0000"/>
              </a:solidFill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8FC0843C-CB0A-4B0F-89C2-FA6013A0D18D}"/>
              </a:ext>
            </a:extLst>
          </p:cNvPr>
          <p:cNvSpPr txBox="1">
            <a:spLocks/>
          </p:cNvSpPr>
          <p:nvPr/>
        </p:nvSpPr>
        <p:spPr>
          <a:xfrm>
            <a:off x="9471312" y="1867623"/>
            <a:ext cx="3564836" cy="7023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sz="2800" b="1" u="sng" dirty="0">
                <a:solidFill>
                  <a:schemeClr val="tx1">
                    <a:lumMod val="85000"/>
                  </a:schemeClr>
                </a:solidFill>
              </a:rPr>
              <a:t>Regla de signos </a:t>
            </a:r>
          </a:p>
        </p:txBody>
      </p:sp>
    </p:spTree>
    <p:extLst>
      <p:ext uri="{BB962C8B-B14F-4D97-AF65-F5344CB8AC3E}">
        <p14:creationId xmlns:p14="http://schemas.microsoft.com/office/powerpoint/2010/main" val="453087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0CC7E-75AF-4E5B-9C27-4EA7CD7AB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662609"/>
          </a:xfrm>
        </p:spPr>
        <p:txBody>
          <a:bodyPr/>
          <a:lstStyle/>
          <a:p>
            <a:r>
              <a:rPr lang="es-CL" dirty="0"/>
              <a:t>Más ejemplos… 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80B5C965-C426-469F-B213-5EB10163D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270" y="1020417"/>
            <a:ext cx="5473147" cy="5300870"/>
          </a:xfrm>
        </p:spPr>
        <p:txBody>
          <a:bodyPr>
            <a:normAutofit/>
          </a:bodyPr>
          <a:lstStyle/>
          <a:p>
            <a:r>
              <a:rPr lang="es-CL" sz="2000" b="1" dirty="0">
                <a:solidFill>
                  <a:schemeClr val="tx1">
                    <a:lumMod val="65000"/>
                  </a:schemeClr>
                </a:solidFill>
              </a:rPr>
              <a:t>Recuerda: </a:t>
            </a: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pPr algn="ctr"/>
            <a:r>
              <a:rPr lang="es-CL" sz="2400" b="1" dirty="0">
                <a:solidFill>
                  <a:schemeClr val="tx1">
                    <a:lumMod val="65000"/>
                  </a:schemeClr>
                </a:solidFill>
              </a:rPr>
              <a:t>“Cualquier duda o consulta me la hacen llegar vía email o por classroom, éxito!” </a:t>
            </a:r>
          </a:p>
          <a:p>
            <a:endParaRPr lang="es-CL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EEB41F6-BA1E-4A2E-BE00-EE48593C6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511" y="1608531"/>
            <a:ext cx="4857750" cy="2466975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</p:pic>
      <p:pic>
        <p:nvPicPr>
          <p:cNvPr id="4102" name="Picture 6" descr="Operaciones con números enteros">
            <a:extLst>
              <a:ext uri="{FF2B5EF4-FFF2-40B4-BE49-F238E27FC236}">
                <a16:creationId xmlns:a16="http://schemas.microsoft.com/office/drawing/2014/main" id="{B3ABC08C-9046-4EDE-8943-4B8B3723215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088" y="406266"/>
            <a:ext cx="1724722" cy="2096347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Marcador de contenido 8">
            <a:extLst>
              <a:ext uri="{FF2B5EF4-FFF2-40B4-BE49-F238E27FC236}">
                <a16:creationId xmlns:a16="http://schemas.microsoft.com/office/drawing/2014/main" id="{688BBF0C-DBAD-4F4A-9C67-932EE1C3A13E}"/>
              </a:ext>
            </a:extLst>
          </p:cNvPr>
          <p:cNvSpPr txBox="1">
            <a:spLocks/>
          </p:cNvSpPr>
          <p:nvPr/>
        </p:nvSpPr>
        <p:spPr>
          <a:xfrm>
            <a:off x="6489823" y="238538"/>
            <a:ext cx="5473147" cy="6453809"/>
          </a:xfrm>
          <a:prstGeom prst="rect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000" b="1" dirty="0">
                <a:solidFill>
                  <a:schemeClr val="tx1">
                    <a:lumMod val="65000"/>
                  </a:schemeClr>
                </a:solidFill>
              </a:rPr>
              <a:t>Ejemplo:</a:t>
            </a: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es-CL" sz="2000" b="1" dirty="0">
                <a:solidFill>
                  <a:schemeClr val="tx1">
                    <a:lumMod val="65000"/>
                  </a:schemeClr>
                </a:solidFill>
              </a:rPr>
              <a:t>Ejemplo: </a:t>
            </a: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endParaRPr lang="es-CL" sz="2000" b="1" dirty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es-CL" sz="2000" b="1" dirty="0">
                <a:solidFill>
                  <a:schemeClr val="tx1">
                    <a:lumMod val="65000"/>
                  </a:schemeClr>
                </a:solidFill>
              </a:rPr>
              <a:t>Ejemplo: </a:t>
            </a:r>
          </a:p>
          <a:p>
            <a:pPr marL="0" indent="0">
              <a:buNone/>
            </a:pPr>
            <a:r>
              <a:rPr lang="es-CL" sz="2000" b="1" dirty="0">
                <a:solidFill>
                  <a:schemeClr val="tx1">
                    <a:lumMod val="65000"/>
                  </a:schemeClr>
                </a:solidFill>
              </a:rPr>
              <a:t> </a:t>
            </a:r>
          </a:p>
          <a:p>
            <a:endParaRPr lang="es-CL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67AC204F-D000-454F-AEA4-92A1C3EFDB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0641" y="3429000"/>
            <a:ext cx="4486275" cy="1028700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FEA8C49-222B-4AEA-A0E5-8F922D6D0E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9228" y="5195545"/>
            <a:ext cx="4229100" cy="1219200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2778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63697-0D2F-49CB-9917-9E898384D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52" y="337930"/>
            <a:ext cx="10101269" cy="1146314"/>
          </a:xfrm>
        </p:spPr>
        <p:txBody>
          <a:bodyPr/>
          <a:lstStyle/>
          <a:p>
            <a:pPr algn="ctr"/>
            <a:r>
              <a:rPr lang="es-CL" b="1" u="sng" dirty="0">
                <a:solidFill>
                  <a:schemeClr val="tx1">
                    <a:lumMod val="75000"/>
                  </a:schemeClr>
                </a:solidFill>
              </a:rPr>
              <a:t>¿Las divisiones son un asunto difícil?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BD51A4-672B-40C0-9AC0-8B56E9805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577009"/>
            <a:ext cx="10667999" cy="4333461"/>
          </a:xfrm>
          <a:ln w="76200">
            <a:solidFill>
              <a:schemeClr val="accent6">
                <a:lumMod val="40000"/>
                <a:lumOff val="60000"/>
              </a:schemeClr>
            </a:solidFill>
          </a:ln>
          <a:effectLst>
            <a:softEdge rad="12700"/>
          </a:effectLst>
        </p:spPr>
        <p:txBody>
          <a:bodyPr>
            <a:normAutofit/>
          </a:bodyPr>
          <a:lstStyle/>
          <a:p>
            <a:r>
              <a:rPr lang="es-CL" sz="2000" dirty="0"/>
              <a:t>Para muchas personas la división en general es más complicada que la multiplicación y aunque ahora podemos resolverla con gran facilidad, no siempre fue así. En la antigüedad se consideraba "sabio" a quien hacía correctamente y con rapidez las divisiones; cada "maestro en división" (algo así como especialista) debía comunicar a los demás el resultado de determinados casos de esta operación. Pero pocos sospechan que a los actuales métodos de realización de las operaciones aritméticas tampoco fueron, en su origen, así de sencillos y cómodos para que en forma tan rápida y directa condujeran al resultado. Nuestros antepasados emplearon métodos mucho más lentos y engorrosos, y si uno de ustedes, escolar de octavo año del siglo XXI (del Liceo Andrés Bello, por supuesto) pudiera trasladarse tres o cuatro siglos atrás, sorprendería a nuestros antecesores por la rapidez y exactitud de sus cálculos aritméticos. El rumor acerca de ustedes recorrería las escuelas y monasterios de los alrededores, serían unos maestros del cálculo y la matemática. </a:t>
            </a:r>
          </a:p>
        </p:txBody>
      </p:sp>
    </p:spTree>
    <p:extLst>
      <p:ext uri="{BB962C8B-B14F-4D97-AF65-F5344CB8AC3E}">
        <p14:creationId xmlns:p14="http://schemas.microsoft.com/office/powerpoint/2010/main" val="378037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37B45-70C3-40BC-937C-4A286186B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96" y="24337"/>
            <a:ext cx="9905998" cy="600682"/>
          </a:xfrm>
        </p:spPr>
        <p:txBody>
          <a:bodyPr>
            <a:noAutofit/>
          </a:bodyPr>
          <a:lstStyle/>
          <a:p>
            <a:r>
              <a:rPr lang="es-CL" sz="4000" b="1" u="sng" dirty="0">
                <a:solidFill>
                  <a:schemeClr val="accent1">
                    <a:lumMod val="75000"/>
                  </a:schemeClr>
                </a:solidFill>
              </a:rPr>
              <a:t>División de números </a:t>
            </a:r>
          </a:p>
        </p:txBody>
      </p:sp>
      <p:pic>
        <p:nvPicPr>
          <p:cNvPr id="2060" name="Picture 12" descr="Divisiones - Explicaciones de Matemáticas - Guías, procedimientos ...">
            <a:extLst>
              <a:ext uri="{FF2B5EF4-FFF2-40B4-BE49-F238E27FC236}">
                <a16:creationId xmlns:a16="http://schemas.microsoft.com/office/drawing/2014/main" id="{8C61EE58-E480-4470-8725-CBA8B806652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7041" y="3712606"/>
            <a:ext cx="2238687" cy="26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6" descr="03 DESCARGAR MULTIPLICACIÓN Y DIVISIÓN DE NÚMEROS NATURALES">
            <a:extLst>
              <a:ext uri="{FF2B5EF4-FFF2-40B4-BE49-F238E27FC236}">
                <a16:creationId xmlns:a16="http://schemas.microsoft.com/office/drawing/2014/main" id="{0AF1450E-93AB-46B8-8915-7C35B2555D52}"/>
              </a:ext>
            </a:extLst>
          </p:cNvPr>
          <p:cNvSpPr>
            <a:spLocks noGrp="1" noChangeAspect="1" noChangeArrowheads="1"/>
          </p:cNvSpPr>
          <p:nvPr>
            <p:ph sz="half" idx="2"/>
          </p:nvPr>
        </p:nvSpPr>
        <p:spPr bwMode="auto">
          <a:xfrm>
            <a:off x="5876890" y="437288"/>
            <a:ext cx="4894610" cy="6096034"/>
          </a:xfrm>
          <a:prstGeom prst="rect">
            <a:avLst/>
          </a:pr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s-CL" sz="2000" b="1" u="sng" dirty="0">
                <a:solidFill>
                  <a:schemeClr val="tx1">
                    <a:lumMod val="85000"/>
                  </a:schemeClr>
                </a:solidFill>
              </a:rPr>
              <a:t>Por ejemplos:</a:t>
            </a:r>
          </a:p>
          <a:p>
            <a:r>
              <a:rPr lang="es-CL" sz="2000" dirty="0"/>
              <a:t>Tengo 9 lápices y los tengo que repartir entre 3 personas ¿Cuántos lápices le corresponde a cada persona? </a:t>
            </a:r>
          </a:p>
          <a:p>
            <a:r>
              <a:rPr lang="es-CL" sz="2000" dirty="0"/>
              <a:t>5 amigos piden pizza, vienen 10 trozos de pizza ¿ Cuántos trozos de pizza le toca a cada uno?</a:t>
            </a:r>
          </a:p>
          <a:p>
            <a:r>
              <a:rPr lang="es-CL" sz="2000" dirty="0"/>
              <a:t>Se realiza una colecta para ayudar a la familias más necesitas producto del la pandemia. Se pretende ir en ayuda de 50 familias. Si se recaudo 500.000 pesos ¿Cuánto dinero correspondería por familia?. </a:t>
            </a:r>
          </a:p>
          <a:p>
            <a:pPr marL="0" indent="0">
              <a:buNone/>
            </a:pPr>
            <a:r>
              <a:rPr lang="es-CL" sz="2000" dirty="0"/>
              <a:t>Para dar respuesta a todas las preguntas anteriores debes usar división.</a:t>
            </a:r>
          </a:p>
          <a:p>
            <a:endParaRPr lang="es-CL" dirty="0"/>
          </a:p>
          <a:p>
            <a:pPr marL="0" indent="0" algn="ctr">
              <a:buNone/>
            </a:pPr>
            <a:endParaRPr lang="es-CL" sz="2400" dirty="0"/>
          </a:p>
          <a:p>
            <a:pPr marL="0" indent="0">
              <a:buNone/>
            </a:pPr>
            <a:endParaRPr lang="es-CL" sz="1600" dirty="0"/>
          </a:p>
        </p:txBody>
      </p:sp>
      <p:sp>
        <p:nvSpPr>
          <p:cNvPr id="6" name="AutoShape 6" descr="03 DESCARGAR MULTIPLICACIÓN Y DIVISIÓN DE NÚMEROS NATURALES">
            <a:extLst>
              <a:ext uri="{FF2B5EF4-FFF2-40B4-BE49-F238E27FC236}">
                <a16:creationId xmlns:a16="http://schemas.microsoft.com/office/drawing/2014/main" id="{16386CF7-4BF6-402E-9141-75960D278E2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8561" y="1033669"/>
            <a:ext cx="4894610" cy="5499653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s-CL" sz="2400" b="1" u="sng" dirty="0">
                <a:solidFill>
                  <a:schemeClr val="tx1">
                    <a:lumMod val="85000"/>
                  </a:schemeClr>
                </a:solidFill>
              </a:rPr>
              <a:t>Pero, ¿Qué es la división? </a:t>
            </a:r>
          </a:p>
          <a:p>
            <a:r>
              <a:rPr lang="es-CL" sz="2000" dirty="0">
                <a:solidFill>
                  <a:schemeClr val="tx1"/>
                </a:solidFill>
              </a:rPr>
              <a:t>La división es la operatoria inversa de la multiplicación y consiste en repartir un “algo” en partes iguales. </a:t>
            </a:r>
          </a:p>
          <a:p>
            <a:r>
              <a:rPr lang="es-CL" sz="2000" dirty="0">
                <a:solidFill>
                  <a:schemeClr val="tx1"/>
                </a:solidFill>
              </a:rPr>
              <a:t>Sí tenemos 20 manzanas y necesitamos dividirlas en 4 grupos, cada grupo tendrá 5 manzanas.</a:t>
            </a:r>
          </a:p>
          <a:p>
            <a:pPr marL="0" indent="0" algn="ctr">
              <a:buFont typeface="Wingdings 3" charset="2"/>
              <a:buNone/>
            </a:pPr>
            <a:endParaRPr lang="es-CL" sz="2400" dirty="0"/>
          </a:p>
          <a:p>
            <a:pPr marL="0" indent="0">
              <a:buFont typeface="Wingdings 3" charset="2"/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908126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E3C31-5AF6-4195-B9B2-CB12BE324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60" y="156238"/>
            <a:ext cx="8596668" cy="660400"/>
          </a:xfrm>
        </p:spPr>
        <p:txBody>
          <a:bodyPr/>
          <a:lstStyle/>
          <a:p>
            <a:r>
              <a:rPr lang="es-CL" b="1" u="sng" dirty="0"/>
              <a:t>División de números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F2E9FB95-9C36-42C7-9DD7-A810DE43F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3391" y="371061"/>
            <a:ext cx="6531849" cy="6330701"/>
          </a:xfrm>
          <a:ln w="571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sz="2000" dirty="0"/>
              <a:t>Ejemplos: si te cuesta la división prueba haciéndote alguna de las preguntas, es otra forma de poder desarrollar divisiones. </a:t>
            </a:r>
          </a:p>
          <a:p>
            <a:pPr marL="0" indent="0">
              <a:buNone/>
            </a:pPr>
            <a:r>
              <a:rPr lang="es-CL" dirty="0"/>
              <a:t>1)  24 : 6 = ¿Cuántas veces cabe el 6 en el 24? </a:t>
            </a:r>
          </a:p>
          <a:p>
            <a:pPr marL="0" indent="0">
              <a:buNone/>
            </a:pPr>
            <a:r>
              <a:rPr lang="es-CL" dirty="0">
                <a:solidFill>
                  <a:schemeClr val="tx1">
                    <a:lumMod val="75000"/>
                  </a:schemeClr>
                </a:solidFill>
              </a:rPr>
              <a:t>Respuesta: el 6 cabe 4 veces en el 24 y me sobra 0</a:t>
            </a:r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  <a:r>
              <a:rPr lang="es-CL" dirty="0">
                <a:solidFill>
                  <a:schemeClr val="tx1"/>
                </a:solidFill>
              </a:rPr>
              <a:t>:  24: 6 = 4</a:t>
            </a:r>
          </a:p>
          <a:p>
            <a:pPr marL="0" indent="0">
              <a:buNone/>
            </a:pPr>
            <a:r>
              <a:rPr lang="es-CL" dirty="0">
                <a:solidFill>
                  <a:schemeClr val="tx1"/>
                </a:solidFill>
              </a:rPr>
              <a:t>                     0</a:t>
            </a:r>
          </a:p>
          <a:p>
            <a:pPr marL="0" indent="0">
              <a:buNone/>
            </a:pPr>
            <a:r>
              <a:rPr lang="es-CL" dirty="0"/>
              <a:t>2) 19 : 9 = ¿Cuántas veces cabe el 9 en el 19?</a:t>
            </a:r>
          </a:p>
          <a:p>
            <a:pPr marL="0" indent="0">
              <a:buNone/>
            </a:pPr>
            <a:r>
              <a:rPr lang="es-CL" dirty="0">
                <a:solidFill>
                  <a:schemeClr val="tx1">
                    <a:lumMod val="75000"/>
                  </a:schemeClr>
                </a:solidFill>
              </a:rPr>
              <a:t>Respuesta: el 9  cabe 2 veces en el 19 y me sobra 1.</a:t>
            </a:r>
          </a:p>
          <a:p>
            <a:pPr marL="0" indent="0">
              <a:buNone/>
            </a:pPr>
            <a:r>
              <a:rPr lang="es-CL" dirty="0"/>
              <a:t>                 : </a:t>
            </a:r>
            <a:r>
              <a:rPr lang="es-CL" dirty="0">
                <a:solidFill>
                  <a:schemeClr val="tx1"/>
                </a:solidFill>
              </a:rPr>
              <a:t>19: 9 = 2</a:t>
            </a:r>
          </a:p>
          <a:p>
            <a:pPr marL="0" indent="0">
              <a:buNone/>
            </a:pPr>
            <a:r>
              <a:rPr lang="es-CL" dirty="0">
                <a:solidFill>
                  <a:schemeClr val="tx1"/>
                </a:solidFill>
              </a:rPr>
              <a:t>                      1</a:t>
            </a:r>
          </a:p>
          <a:p>
            <a:r>
              <a:rPr lang="es-CL" dirty="0"/>
              <a:t>Ahora en tu cuaderno realiza las siguientes divisiones: 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2EC234B-D4C8-4928-8D3B-7A1FADC91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9031" y="1116875"/>
            <a:ext cx="4184034" cy="5584887"/>
          </a:xfr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sz="2400" dirty="0"/>
              <a:t>Partes de una división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/>
              <a:t>La cantidad a repartir se llama </a:t>
            </a:r>
            <a:r>
              <a:rPr lang="es-CL" sz="2000" dirty="0">
                <a:solidFill>
                  <a:srgbClr val="92D050"/>
                </a:solidFill>
              </a:rPr>
              <a:t>dividendo.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/>
              <a:t>El número de partes iguales se llama </a:t>
            </a:r>
            <a:r>
              <a:rPr lang="es-CL" sz="2000" dirty="0">
                <a:solidFill>
                  <a:srgbClr val="92D050"/>
                </a:solidFill>
              </a:rPr>
              <a:t>divisor.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/>
              <a:t>La cantidad de partes o resultado de cada parte se llama </a:t>
            </a:r>
            <a:r>
              <a:rPr lang="es-CL" sz="2000" dirty="0">
                <a:solidFill>
                  <a:srgbClr val="92D050"/>
                </a:solidFill>
              </a:rPr>
              <a:t>cociente.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/>
              <a:t>Lo que sobra tras el reparto se llama </a:t>
            </a:r>
            <a:r>
              <a:rPr lang="es-CL" sz="2000" dirty="0">
                <a:solidFill>
                  <a:srgbClr val="92D050"/>
                </a:solidFill>
              </a:rPr>
              <a:t>resto. </a:t>
            </a:r>
          </a:p>
          <a:p>
            <a:pPr>
              <a:buFont typeface="Wingdings" panose="05000000000000000000" pitchFamily="2" charset="2"/>
              <a:buChar char="§"/>
            </a:pPr>
            <a:endParaRPr lang="es-CL" sz="2000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FB77847-9CE2-4353-A362-B06B2F551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80" y="5158029"/>
            <a:ext cx="4037936" cy="1166191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DD62852-289F-4D7C-BC25-BA29BBC19350}"/>
              </a:ext>
            </a:extLst>
          </p:cNvPr>
          <p:cNvCxnSpPr>
            <a:cxnSpLocks/>
          </p:cNvCxnSpPr>
          <p:nvPr/>
        </p:nvCxnSpPr>
        <p:spPr>
          <a:xfrm>
            <a:off x="6838119" y="2543026"/>
            <a:ext cx="543341" cy="0"/>
          </a:xfrm>
          <a:prstGeom prst="line">
            <a:avLst/>
          </a:prstGeom>
          <a:ln w="28575">
            <a:solidFill>
              <a:schemeClr val="tx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F5202DF-7C08-40FB-BA8E-A2CCB6159051}"/>
              </a:ext>
            </a:extLst>
          </p:cNvPr>
          <p:cNvCxnSpPr>
            <a:cxnSpLocks/>
          </p:cNvCxnSpPr>
          <p:nvPr/>
        </p:nvCxnSpPr>
        <p:spPr>
          <a:xfrm>
            <a:off x="6838119" y="4224096"/>
            <a:ext cx="543341" cy="0"/>
          </a:xfrm>
          <a:prstGeom prst="line">
            <a:avLst/>
          </a:prstGeom>
          <a:ln w="28575">
            <a:solidFill>
              <a:schemeClr val="tx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Tabla 12">
            <a:extLst>
              <a:ext uri="{FF2B5EF4-FFF2-40B4-BE49-F238E27FC236}">
                <a16:creationId xmlns:a16="http://schemas.microsoft.com/office/drawing/2014/main" id="{86C6C010-9762-46C6-8DDB-57A0258A5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35566"/>
              </p:ext>
            </p:extLst>
          </p:nvPr>
        </p:nvGraphicFramePr>
        <p:xfrm>
          <a:off x="5667851" y="5222178"/>
          <a:ext cx="6062928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1464">
                  <a:extLst>
                    <a:ext uri="{9D8B030D-6E8A-4147-A177-3AD203B41FA5}">
                      <a16:colId xmlns:a16="http://schemas.microsoft.com/office/drawing/2014/main" val="1333198371"/>
                    </a:ext>
                  </a:extLst>
                </a:gridCol>
                <a:gridCol w="3031464">
                  <a:extLst>
                    <a:ext uri="{9D8B030D-6E8A-4147-A177-3AD203B41FA5}">
                      <a16:colId xmlns:a16="http://schemas.microsoft.com/office/drawing/2014/main" val="25194225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a) 30 : 6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d) 50 :5 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784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b) 25 : 3=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e) 28 : 4=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037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c) 45 : 9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f) 37: 6=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054708"/>
                  </a:ext>
                </a:extLst>
              </a:tr>
            </a:tbl>
          </a:graphicData>
        </a:graphic>
      </p:graphicFrame>
      <p:sp>
        <p:nvSpPr>
          <p:cNvPr id="3" name="Globo: línea 2">
            <a:extLst>
              <a:ext uri="{FF2B5EF4-FFF2-40B4-BE49-F238E27FC236}">
                <a16:creationId xmlns:a16="http://schemas.microsoft.com/office/drawing/2014/main" id="{8307B822-38AF-46C3-93AD-E823D74EE043}"/>
              </a:ext>
            </a:extLst>
          </p:cNvPr>
          <p:cNvSpPr/>
          <p:nvPr/>
        </p:nvSpPr>
        <p:spPr>
          <a:xfrm>
            <a:off x="9136002" y="2311113"/>
            <a:ext cx="3341960" cy="660394"/>
          </a:xfrm>
          <a:prstGeom prst="borderCallout1">
            <a:avLst>
              <a:gd name="adj1" fmla="val 48851"/>
              <a:gd name="adj2" fmla="val -5129"/>
              <a:gd name="adj3" fmla="val 20191"/>
              <a:gd name="adj4" fmla="val -37854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También podrías preguntarte que número multiplicado por 6 me da como resultado 24?   Respuesta :El 4.</a:t>
            </a:r>
          </a:p>
        </p:txBody>
      </p:sp>
      <p:sp>
        <p:nvSpPr>
          <p:cNvPr id="4" name="Globo: línea 3">
            <a:extLst>
              <a:ext uri="{FF2B5EF4-FFF2-40B4-BE49-F238E27FC236}">
                <a16:creationId xmlns:a16="http://schemas.microsoft.com/office/drawing/2014/main" id="{67328972-C4BE-4E38-BCED-01F2DC6CCC3E}"/>
              </a:ext>
            </a:extLst>
          </p:cNvPr>
          <p:cNvSpPr/>
          <p:nvPr/>
        </p:nvSpPr>
        <p:spPr>
          <a:xfrm>
            <a:off x="9054546" y="3859824"/>
            <a:ext cx="3308829" cy="545814"/>
          </a:xfrm>
          <a:prstGeom prst="borderCallout1">
            <a:avLst>
              <a:gd name="adj1" fmla="val 67309"/>
              <a:gd name="adj2" fmla="val -5200"/>
              <a:gd name="adj3" fmla="val 32377"/>
              <a:gd name="adj4" fmla="val -37474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¿Qué número multiplicado por 9 me da 19 o cercano a 19? Respuesta: 2</a:t>
            </a:r>
          </a:p>
        </p:txBody>
      </p:sp>
      <p:sp>
        <p:nvSpPr>
          <p:cNvPr id="11" name="Globo: línea 10">
            <a:extLst>
              <a:ext uri="{FF2B5EF4-FFF2-40B4-BE49-F238E27FC236}">
                <a16:creationId xmlns:a16="http://schemas.microsoft.com/office/drawing/2014/main" id="{355CCB49-72B5-45F1-9083-6190CCF83960}"/>
              </a:ext>
            </a:extLst>
          </p:cNvPr>
          <p:cNvSpPr/>
          <p:nvPr/>
        </p:nvSpPr>
        <p:spPr>
          <a:xfrm>
            <a:off x="5433391" y="2449154"/>
            <a:ext cx="892006" cy="384313"/>
          </a:xfrm>
          <a:prstGeom prst="borderCallout1">
            <a:avLst>
              <a:gd name="adj1" fmla="val 91163"/>
              <a:gd name="adj2" fmla="val 160682"/>
              <a:gd name="adj3" fmla="val 78019"/>
              <a:gd name="adj4" fmla="val 109747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Resto </a:t>
            </a:r>
          </a:p>
        </p:txBody>
      </p:sp>
      <p:sp>
        <p:nvSpPr>
          <p:cNvPr id="13" name="Globo: línea 12">
            <a:extLst>
              <a:ext uri="{FF2B5EF4-FFF2-40B4-BE49-F238E27FC236}">
                <a16:creationId xmlns:a16="http://schemas.microsoft.com/office/drawing/2014/main" id="{CD4F5292-6346-42A3-B50B-74718A0CC030}"/>
              </a:ext>
            </a:extLst>
          </p:cNvPr>
          <p:cNvSpPr/>
          <p:nvPr/>
        </p:nvSpPr>
        <p:spPr>
          <a:xfrm>
            <a:off x="5433391" y="4004916"/>
            <a:ext cx="940904" cy="384313"/>
          </a:xfrm>
          <a:prstGeom prst="borderCallout1">
            <a:avLst>
              <a:gd name="adj1" fmla="val 91163"/>
              <a:gd name="adj2" fmla="val 109977"/>
              <a:gd name="adj3" fmla="val 102155"/>
              <a:gd name="adj4" fmla="val 160259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Resto </a:t>
            </a:r>
          </a:p>
        </p:txBody>
      </p:sp>
    </p:spTree>
    <p:extLst>
      <p:ext uri="{BB962C8B-B14F-4D97-AF65-F5344CB8AC3E}">
        <p14:creationId xmlns:p14="http://schemas.microsoft.com/office/powerpoint/2010/main" val="185024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38581207-21AE-4468-A41B-1AB61F64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504"/>
            <a:ext cx="8596312" cy="715618"/>
          </a:xfrm>
        </p:spPr>
        <p:txBody>
          <a:bodyPr/>
          <a:lstStyle/>
          <a:p>
            <a:r>
              <a:rPr lang="es-CL" b="1" u="sng" dirty="0"/>
              <a:t>Estrategias Para Dividir:</a:t>
            </a:r>
          </a:p>
        </p:txBody>
      </p:sp>
      <p:pic>
        <p:nvPicPr>
          <p:cNvPr id="3074" name="Picture 2" descr="Estrategias de la división">
            <a:extLst>
              <a:ext uri="{FF2B5EF4-FFF2-40B4-BE49-F238E27FC236}">
                <a16:creationId xmlns:a16="http://schemas.microsoft.com/office/drawing/2014/main" id="{E11E1C9A-5AF8-4B8F-8533-437B6C772BD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174" y="742122"/>
            <a:ext cx="8280607" cy="5862733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72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00CAF635-2353-45CF-95D8-05C5CB642D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8596668" cy="1320800"/>
              </a:xfrm>
            </p:spPr>
            <p:txBody>
              <a:bodyPr/>
              <a:lstStyle/>
              <a:p>
                <a:r>
                  <a:rPr lang="es-CL" b="1" dirty="0">
                    <a:solidFill>
                      <a:schemeClr val="tx1">
                        <a:lumMod val="50000"/>
                      </a:schemeClr>
                    </a:solidFill>
                  </a:rPr>
                  <a:t>División de Números Enteros </a:t>
                </a:r>
                <a14:m>
                  <m:oMath xmlns:m="http://schemas.openxmlformats.org/officeDocument/2006/math">
                    <m:r>
                      <a:rPr lang="es-CL" b="1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endParaRPr lang="es-CL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00CAF635-2353-45CF-95D8-05C5CB642D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8596668" cy="1320800"/>
              </a:xfrm>
              <a:blipFill>
                <a:blip r:embed="rId2"/>
                <a:stretch>
                  <a:fillRect l="-2128" t="-645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A04EDB-F6FE-4070-9EBF-799CF4B63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1304" y="861390"/>
            <a:ext cx="4134679" cy="5671931"/>
          </a:xfrm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000" b="1" u="sng" dirty="0">
                <a:solidFill>
                  <a:schemeClr val="tx1">
                    <a:lumMod val="75000"/>
                  </a:schemeClr>
                </a:solidFill>
              </a:rPr>
              <a:t>División de Números Enteros en la Recta Numérica </a:t>
            </a:r>
          </a:p>
          <a:p>
            <a:pPr marL="0" indent="0">
              <a:buNone/>
            </a:pPr>
            <a:r>
              <a:rPr lang="es-CL" dirty="0"/>
              <a:t>Para dividir números utilizando la recta numérica tendremos que tener en consideración el número y  el signo de cada número. El signo de cada número me indicara la dirección en la cual se moverá la flecha que dibujaremos sobre la recta numérica: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Si el signo del número es positivo, la flecha se moverá hacia en la recta numérica.</a:t>
            </a:r>
          </a:p>
          <a:p>
            <a:pPr>
              <a:buFont typeface="Wingdings" panose="05000000000000000000" pitchFamily="2" charset="2"/>
              <a:buChar char="§"/>
            </a:pPr>
            <a:endParaRPr lang="es-CL" dirty="0"/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Si el signo del número es negativo, la flecha se moverá hacia la izquierda en la recta numérica </a:t>
            </a:r>
          </a:p>
          <a:p>
            <a:pPr>
              <a:buFont typeface="Wingdings" panose="05000000000000000000" pitchFamily="2" charset="2"/>
              <a:buChar char="§"/>
            </a:pPr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287F06-B257-475C-ACC7-95360598B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7287" y="755374"/>
            <a:ext cx="6679096" cy="5777947"/>
          </a:xfrm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es-CL" dirty="0"/>
              <a:t>Los números nos indicaran el largo que tendrán las flechas que debemos dibujar.  </a:t>
            </a:r>
          </a:p>
          <a:p>
            <a:pPr marL="0" indent="0">
              <a:buNone/>
            </a:pPr>
            <a:r>
              <a:rPr lang="es-CL" sz="200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Ejemplo: </a:t>
            </a:r>
          </a:p>
          <a:p>
            <a:pPr marL="0" indent="0">
              <a:buNone/>
            </a:pPr>
            <a:r>
              <a:rPr lang="es-CL" sz="200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a) -12 : 3 = </a:t>
            </a:r>
          </a:p>
          <a:p>
            <a:pPr marL="0" indent="0">
              <a:buNone/>
            </a:pPr>
            <a:r>
              <a:rPr lang="es-CL" dirty="0"/>
              <a:t>Pasos a seguir: </a:t>
            </a:r>
          </a:p>
          <a:p>
            <a:pPr marL="0" indent="0">
              <a:buNone/>
            </a:pPr>
            <a:r>
              <a:rPr lang="es-CL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Paso 1: </a:t>
            </a:r>
            <a:r>
              <a:rPr lang="es-CL" dirty="0"/>
              <a:t>Dibujamos una recta numérica que tenga los números que necesito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Paso 2</a:t>
            </a:r>
            <a:r>
              <a:rPr lang="es-C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es-CL" dirty="0"/>
              <a:t>identifico el largo de mis flechas y la dirección en la que irán.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-12: Tendrá un largo de 12 números y su dirección será hacia la izquierda.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3 : Tendrá un largo de 3 números y su dirección será hacia la derecha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5906F552-4673-44AB-8C1C-984444C998F9}"/>
              </a:ext>
            </a:extLst>
          </p:cNvPr>
          <p:cNvCxnSpPr/>
          <p:nvPr/>
        </p:nvCxnSpPr>
        <p:spPr>
          <a:xfrm>
            <a:off x="1669774" y="4717774"/>
            <a:ext cx="1656522" cy="0"/>
          </a:xfrm>
          <a:prstGeom prst="straightConnector1">
            <a:avLst/>
          </a:prstGeom>
          <a:ln w="38100">
            <a:solidFill>
              <a:schemeClr val="tx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A136121-473D-40C2-B07E-DD15F19CA436}"/>
              </a:ext>
            </a:extLst>
          </p:cNvPr>
          <p:cNvCxnSpPr>
            <a:cxnSpLocks/>
          </p:cNvCxnSpPr>
          <p:nvPr/>
        </p:nvCxnSpPr>
        <p:spPr>
          <a:xfrm flipH="1">
            <a:off x="1669775" y="6175513"/>
            <a:ext cx="1656521" cy="0"/>
          </a:xfrm>
          <a:prstGeom prst="straightConnector1">
            <a:avLst/>
          </a:prstGeom>
          <a:ln w="38100">
            <a:solidFill>
              <a:schemeClr val="tx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Imagen 11">
            <a:extLst>
              <a:ext uri="{FF2B5EF4-FFF2-40B4-BE49-F238E27FC236}">
                <a16:creationId xmlns:a16="http://schemas.microsoft.com/office/drawing/2014/main" id="{CA050831-FC8A-4E98-B74E-D86CFCEA8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054" y="3429000"/>
            <a:ext cx="6529329" cy="46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931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A49ABB15-DBE6-4D54-9812-AC5717D7091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8596668" cy="636104"/>
              </a:xfrm>
            </p:spPr>
            <p:txBody>
              <a:bodyPr>
                <a:normAutofit fontScale="90000"/>
              </a:bodyPr>
              <a:lstStyle/>
              <a:p>
                <a:r>
                  <a:rPr lang="es-CL" b="1" dirty="0">
                    <a:solidFill>
                      <a:schemeClr val="tx1">
                        <a:lumMod val="65000"/>
                      </a:schemeClr>
                    </a:solidFill>
                  </a:rPr>
                  <a:t>División de Números Enteros </a:t>
                </a:r>
                <a14:m>
                  <m:oMath xmlns:m="http://schemas.openxmlformats.org/officeDocument/2006/math">
                    <m:r>
                      <a:rPr lang="es-CL" b="1" i="1">
                        <a:solidFill>
                          <a:schemeClr val="tx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endParaRPr lang="es-CL" dirty="0">
                  <a:solidFill>
                    <a:schemeClr val="tx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A49ABB15-DBE6-4D54-9812-AC5717D709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8596668" cy="636104"/>
              </a:xfrm>
              <a:blipFill>
                <a:blip r:embed="rId2"/>
                <a:stretch>
                  <a:fillRect l="-1773" t="-12500" b="-2307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1F1942-BE71-4567-BD61-0A61AA259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8054" y="980661"/>
            <a:ext cx="4722950" cy="5679799"/>
          </a:xfr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dirty="0"/>
              <a:t>Paso 3: Dibujar las flechas ( partiendo desde el cero) considerando su largo y dirección. En este caso la flecha del primer número será azul y la del segundo número en rojo. 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Si nos damos cuenta la flecha roja cabe 4 veces en la flecha azul y como van en direcciones distintas el signo de tu resultado será negativo, es decir, el resultado  de  </a:t>
            </a:r>
            <a:r>
              <a:rPr lang="es-CL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-12 : 3 = -4.</a:t>
            </a:r>
          </a:p>
          <a:p>
            <a:pPr marL="0" indent="0">
              <a:buNone/>
            </a:pPr>
            <a:endParaRPr lang="es-CL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6114E7-F414-40F6-BBBC-95194AA9E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8922" y="636104"/>
            <a:ext cx="6227174" cy="6221896"/>
          </a:xfrm>
          <a:ln w="762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b) </a:t>
            </a:r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12 : -3 = </a:t>
            </a:r>
          </a:p>
          <a:p>
            <a:pPr marL="0" indent="0">
              <a:buNone/>
            </a:pPr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Paso 1: </a:t>
            </a:r>
            <a:r>
              <a:rPr lang="es-CL" b="1" dirty="0">
                <a:solidFill>
                  <a:schemeClr val="tx1"/>
                </a:solidFill>
              </a:rPr>
              <a:t>D</a:t>
            </a:r>
            <a:r>
              <a:rPr lang="es-CL" dirty="0">
                <a:solidFill>
                  <a:schemeClr val="tx1"/>
                </a:solidFill>
              </a:rPr>
              <a:t>ibujamos la recta numérica con los números que necesitamos </a:t>
            </a:r>
          </a:p>
          <a:p>
            <a:pPr marL="0" indent="0">
              <a:buNone/>
            </a:pPr>
            <a:endParaRPr lang="es-C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Paso 2</a:t>
            </a:r>
            <a:r>
              <a:rPr lang="es-C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es-CL" dirty="0">
                <a:solidFill>
                  <a:schemeClr val="tx1"/>
                </a:solidFill>
              </a:rPr>
              <a:t>Identificamos dirección y largo de la flecha que dibujaremos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>
                <a:solidFill>
                  <a:schemeClr val="tx1"/>
                </a:solidFill>
              </a:rPr>
              <a:t>12: Su dirección es hacia la derecha y su largo o medida será de 12 números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>
                <a:solidFill>
                  <a:schemeClr val="tx1"/>
                </a:solidFill>
              </a:rPr>
              <a:t>-3: Su dirección es hacia la izquierda y su largo o medida será de 3 números. </a:t>
            </a:r>
          </a:p>
          <a:p>
            <a:pPr marL="0" indent="0">
              <a:buNone/>
            </a:pPr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Paso 3: </a:t>
            </a:r>
            <a:r>
              <a:rPr lang="es-CL" dirty="0"/>
              <a:t>Dibujar las flechas considerando su largo y dirección. En este caso la flecha del primer número será azul y la del segundo número en rojo. </a:t>
            </a:r>
          </a:p>
          <a:p>
            <a:pPr marL="0" indent="0">
              <a:buNone/>
            </a:pPr>
            <a:endParaRPr lang="es-CL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C4D2815-9A75-4723-B63A-917F7E53A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04" y="2552700"/>
            <a:ext cx="4667250" cy="876300"/>
          </a:xfrm>
          <a:prstGeom prst="rect">
            <a:avLst/>
          </a:prstGeom>
        </p:spPr>
      </p:pic>
      <p:sp>
        <p:nvSpPr>
          <p:cNvPr id="7" name="Bocadillo: rectángulo 6">
            <a:extLst>
              <a:ext uri="{FF2B5EF4-FFF2-40B4-BE49-F238E27FC236}">
                <a16:creationId xmlns:a16="http://schemas.microsoft.com/office/drawing/2014/main" id="{BFED5BC7-438E-44B7-9104-283442DE56F0}"/>
              </a:ext>
            </a:extLst>
          </p:cNvPr>
          <p:cNvSpPr/>
          <p:nvPr/>
        </p:nvSpPr>
        <p:spPr>
          <a:xfrm>
            <a:off x="345904" y="5334000"/>
            <a:ext cx="4667250" cy="1086678"/>
          </a:xfrm>
          <a:prstGeom prst="wedgeRectCallout">
            <a:avLst>
              <a:gd name="adj1" fmla="val 17789"/>
              <a:gd name="adj2" fmla="val -43219"/>
            </a:avLst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CL" b="1" dirty="0">
                <a:solidFill>
                  <a:schemeClr val="accent5">
                    <a:lumMod val="50000"/>
                  </a:schemeClr>
                </a:solidFill>
              </a:rPr>
              <a:t>Fechas igual dirección, resultado positivo.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CL" b="1" dirty="0">
                <a:solidFill>
                  <a:schemeClr val="accent5">
                    <a:lumMod val="50000"/>
                  </a:schemeClr>
                </a:solidFill>
              </a:rPr>
              <a:t>Flechas distinta dirección, resultado negativo.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B22201A-EBA4-4C35-89C9-C65F944E95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2159" y="1854903"/>
            <a:ext cx="4848225" cy="42862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673CEBA-F7E5-4648-9B0D-B12E8AF35A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2159" y="5698435"/>
            <a:ext cx="56007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74B1A62E-6523-4BA0-ADC6-8200E58D8EF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8596668" cy="609600"/>
              </a:xfrm>
            </p:spPr>
            <p:txBody>
              <a:bodyPr>
                <a:normAutofit fontScale="90000"/>
              </a:bodyPr>
              <a:lstStyle/>
              <a:p>
                <a:r>
                  <a:rPr lang="es-CL" b="1" dirty="0">
                    <a:solidFill>
                      <a:schemeClr val="tx1">
                        <a:lumMod val="65000"/>
                      </a:schemeClr>
                    </a:solidFill>
                  </a:rPr>
                  <a:t>División de Números Enteros </a:t>
                </a:r>
                <a14:m>
                  <m:oMath xmlns:m="http://schemas.openxmlformats.org/officeDocument/2006/math">
                    <m:r>
                      <a:rPr lang="es-CL" b="1" i="1">
                        <a:solidFill>
                          <a:schemeClr val="tx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endParaRPr lang="es-CL" dirty="0">
                  <a:solidFill>
                    <a:schemeClr val="tx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74B1A62E-6523-4BA0-ADC6-8200E58D8E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8596668" cy="609600"/>
              </a:xfrm>
              <a:blipFill>
                <a:blip r:embed="rId2"/>
                <a:stretch>
                  <a:fillRect l="-1773" t="-13000" b="-28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0EF667-B4C4-4E90-B0DE-244055EED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438" y="848139"/>
            <a:ext cx="5600700" cy="5764696"/>
          </a:xfrm>
          <a:ln w="571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Si nos damos cuenta la flecha roja cabe 4 veces en la flecha azul y van en distintas direcciones por lo tanto nuestros resultad de </a:t>
            </a:r>
            <a:r>
              <a:rPr lang="es-CL" sz="2000" b="1" dirty="0">
                <a:solidFill>
                  <a:srgbClr val="92D050"/>
                </a:solidFill>
              </a:rPr>
              <a:t>12 : -3 = -4. </a:t>
            </a:r>
          </a:p>
          <a:p>
            <a:pPr marL="0" indent="0">
              <a:buNone/>
            </a:pPr>
            <a:endParaRPr lang="es-CL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rgbClr val="92D050"/>
                </a:solidFill>
              </a:rPr>
              <a:t>c) 12 : 3 = Realiza tu mismo el paso 1, 2 y 3 en tu cuaderno y luego grafica</a:t>
            </a:r>
            <a:r>
              <a:rPr lang="es-CL" dirty="0">
                <a:solidFill>
                  <a:schemeClr val="accent2"/>
                </a:solidFill>
              </a:rPr>
              <a:t>, </a:t>
            </a:r>
            <a:r>
              <a:rPr lang="es-CL" dirty="0">
                <a:solidFill>
                  <a:schemeClr val="tx2"/>
                </a:solidFill>
              </a:rPr>
              <a:t>¿te quedo así? ¿ Cuál seria el resultado de 12 : 3 ? </a:t>
            </a:r>
          </a:p>
          <a:p>
            <a:pPr marL="0" indent="0">
              <a:buNone/>
            </a:pPr>
            <a:endParaRPr lang="es-CL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accent2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BDCACA-79AD-4F51-BDE1-5C8396AB4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1641" y="245165"/>
            <a:ext cx="5684587" cy="6367669"/>
          </a:xfrm>
          <a:ln w="38100">
            <a:solidFill>
              <a:schemeClr val="accent6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s-CL" dirty="0">
                <a:solidFill>
                  <a:schemeClr val="tx1"/>
                </a:solidFill>
              </a:rPr>
              <a:t>d) -12 : -3= Realiza tu mismo el paso 1, 2 y 3 en tu cuaderno y luego grafica,</a:t>
            </a: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CL" dirty="0">
                <a:solidFill>
                  <a:schemeClr val="tx2"/>
                </a:solidFill>
              </a:rPr>
              <a:t>¿te quedo así? </a:t>
            </a:r>
          </a:p>
          <a:p>
            <a:pPr marL="0" indent="0">
              <a:buNone/>
            </a:pPr>
            <a:r>
              <a:rPr lang="es-CL" dirty="0">
                <a:solidFill>
                  <a:schemeClr val="tx2"/>
                </a:solidFill>
              </a:rPr>
              <a:t>¿Cuál seria el resultado de -12 : 3 ? </a:t>
            </a:r>
          </a:p>
          <a:p>
            <a:pPr marL="0" indent="0">
              <a:buNone/>
            </a:pPr>
            <a:endParaRPr lang="es-C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chemeClr val="tx2"/>
                </a:solidFill>
              </a:rPr>
              <a:t>Más ejemplos…</a:t>
            </a:r>
          </a:p>
          <a:p>
            <a:pPr marL="0" indent="0">
              <a:buNone/>
            </a:pPr>
            <a:endParaRPr lang="es-C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accent2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3899691-9E6D-4BFA-9C08-A9B11D501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72" y="1172544"/>
            <a:ext cx="5501276" cy="9620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A07BC68-B848-457C-932E-2DA587ED72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772" y="5038311"/>
            <a:ext cx="5501276" cy="97155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99A6E5F-9FB0-4753-8D19-1C08A3C50C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2646" y="1458708"/>
            <a:ext cx="5362575" cy="10287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56A2E8E-B7EE-417F-9387-4781F6DF49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9416" y="3428999"/>
            <a:ext cx="5569033" cy="2958549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7855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6A2F1495-35D2-4333-A243-2029A5C7D6F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9639"/>
                <a:ext cx="8911687" cy="701107"/>
              </a:xfrm>
            </p:spPr>
            <p:txBody>
              <a:bodyPr>
                <a:normAutofit/>
              </a:bodyPr>
              <a:lstStyle/>
              <a:p>
                <a:r>
                  <a:rPr lang="es-CL" sz="4000" b="1" dirty="0">
                    <a:solidFill>
                      <a:schemeClr val="tx1">
                        <a:lumMod val="65000"/>
                      </a:schemeClr>
                    </a:solidFill>
                  </a:rPr>
                  <a:t>División de Números Enteros </a:t>
                </a:r>
                <a14:m>
                  <m:oMath xmlns:m="http://schemas.openxmlformats.org/officeDocument/2006/math">
                    <m:r>
                      <a:rPr lang="es-CL" sz="4000" b="1" i="1" smtClean="0">
                        <a:solidFill>
                          <a:schemeClr val="tx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endParaRPr lang="es-CL" sz="4000" b="1" dirty="0">
                  <a:solidFill>
                    <a:schemeClr val="tx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6A2F1495-35D2-4333-A243-2029A5C7D6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9639"/>
                <a:ext cx="8911687" cy="701107"/>
              </a:xfrm>
              <a:blipFill>
                <a:blip r:embed="rId2"/>
                <a:stretch>
                  <a:fillRect l="-2394" t="-15652" b="-3739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5DD728-A3A8-47B5-A516-E815A0BF7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927652"/>
            <a:ext cx="4358492" cy="5711687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sz="2200" b="1" u="sng" dirty="0"/>
              <a:t>División de números enteros</a:t>
            </a:r>
          </a:p>
          <a:p>
            <a:pPr marL="0" indent="0">
              <a:buNone/>
            </a:pPr>
            <a:r>
              <a:rPr lang="es-CL" sz="2200" b="1" u="sng" dirty="0"/>
              <a:t> </a:t>
            </a:r>
            <a:r>
              <a:rPr lang="es-CL" sz="2000" dirty="0"/>
              <a:t>Para dividir números enteros debemos realizar dos pasos: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/>
              <a:t>Paso 1: Dividir los números que nos están dando, independiente de su signo.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b="1" dirty="0"/>
              <a:t>Paso 2: A</a:t>
            </a:r>
            <a:r>
              <a:rPr lang="es-CL" sz="2000" dirty="0"/>
              <a:t>plicar regla de signos al resultado del paso 1.</a:t>
            </a:r>
          </a:p>
          <a:p>
            <a:pPr marL="0" indent="0">
              <a:buNone/>
            </a:pPr>
            <a:r>
              <a:rPr lang="es-CL" sz="2000" u="sng" dirty="0">
                <a:solidFill>
                  <a:srgbClr val="92D050"/>
                </a:solidFill>
              </a:rPr>
              <a:t>Ejemplos: </a:t>
            </a:r>
          </a:p>
          <a:p>
            <a:pPr marL="457200" indent="-457200">
              <a:buAutoNum type="alphaLcParenR"/>
            </a:pPr>
            <a:r>
              <a:rPr lang="es-CL" sz="2000" dirty="0"/>
              <a:t>20 : -5 =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>
                <a:solidFill>
                  <a:srgbClr val="92D050"/>
                </a:solidFill>
              </a:rPr>
              <a:t>Paso 1:  </a:t>
            </a:r>
            <a:r>
              <a:rPr lang="es-CL" sz="2000" dirty="0"/>
              <a:t>20 : 5 = 4</a:t>
            </a:r>
          </a:p>
          <a:p>
            <a:pPr marL="0" indent="0">
              <a:buNone/>
            </a:pPr>
            <a:r>
              <a:rPr lang="es-CL" sz="2000" dirty="0"/>
              <a:t>                  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>
                <a:solidFill>
                  <a:srgbClr val="92D050"/>
                </a:solidFill>
              </a:rPr>
              <a:t>Paso 2: </a:t>
            </a:r>
            <a:r>
              <a:rPr lang="es-CL" sz="2400" dirty="0"/>
              <a:t>+</a:t>
            </a:r>
            <a:r>
              <a:rPr lang="es-CL" sz="2000" dirty="0"/>
              <a:t> · </a:t>
            </a:r>
            <a:r>
              <a:rPr lang="es-CL" sz="2400" dirty="0"/>
              <a:t>-</a:t>
            </a:r>
            <a:r>
              <a:rPr lang="es-CL" sz="2000" dirty="0"/>
              <a:t> = </a:t>
            </a:r>
            <a:r>
              <a:rPr lang="es-CL" sz="2400" dirty="0"/>
              <a:t>-</a:t>
            </a:r>
          </a:p>
          <a:p>
            <a:pPr marL="0" indent="0" algn="ctr">
              <a:buNone/>
            </a:pPr>
            <a:r>
              <a:rPr lang="es-CL" sz="2000" dirty="0"/>
              <a:t>El resultado es = -4</a:t>
            </a:r>
          </a:p>
          <a:p>
            <a:pPr marL="0" indent="0">
              <a:buNone/>
            </a:pPr>
            <a:endParaRPr lang="es-CL" b="1" u="sng" dirty="0"/>
          </a:p>
        </p:txBody>
      </p:sp>
      <p:pic>
        <p:nvPicPr>
          <p:cNvPr id="2052" name="Picture 4" descr="REGLA DE LOS SIGNOS: LA PREGUNTA MISTERIOSA | Regla de los signos ...">
            <a:extLst>
              <a:ext uri="{FF2B5EF4-FFF2-40B4-BE49-F238E27FC236}">
                <a16:creationId xmlns:a16="http://schemas.microsoft.com/office/drawing/2014/main" id="{751544C3-6DA7-4A3F-96D1-74A64A76C4F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68998" y="3896539"/>
            <a:ext cx="3438525" cy="258127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3FF15470-8C6E-4482-8683-3F426B3DFB46}"/>
              </a:ext>
            </a:extLst>
          </p:cNvPr>
          <p:cNvSpPr txBox="1">
            <a:spLocks/>
          </p:cNvSpPr>
          <p:nvPr/>
        </p:nvSpPr>
        <p:spPr>
          <a:xfrm>
            <a:off x="5459896" y="816638"/>
            <a:ext cx="5474951" cy="5925831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s-CL" sz="2000" dirty="0">
                <a:solidFill>
                  <a:schemeClr val="tx1"/>
                </a:solidFill>
              </a:rPr>
              <a:t>-22: -10 =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>
                <a:solidFill>
                  <a:srgbClr val="92D050"/>
                </a:solidFill>
              </a:rPr>
              <a:t>Paso 1: </a:t>
            </a:r>
            <a:r>
              <a:rPr lang="es-CL" sz="2000" dirty="0">
                <a:solidFill>
                  <a:schemeClr val="tx1"/>
                </a:solidFill>
              </a:rPr>
              <a:t>22: 10 = 2  </a:t>
            </a:r>
          </a:p>
          <a:p>
            <a:pPr marL="0" indent="0">
              <a:buNone/>
            </a:pPr>
            <a:r>
              <a:rPr lang="es-CL" sz="2000" dirty="0">
                <a:solidFill>
                  <a:schemeClr val="tx1"/>
                </a:solidFill>
              </a:rPr>
              <a:t>                  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000" dirty="0">
                <a:solidFill>
                  <a:srgbClr val="92D050"/>
                </a:solidFill>
              </a:rPr>
              <a:t>Paso 2: </a:t>
            </a:r>
            <a:r>
              <a:rPr lang="es-CL" sz="2400" dirty="0">
                <a:solidFill>
                  <a:schemeClr val="tx1"/>
                </a:solidFill>
              </a:rPr>
              <a:t>-</a:t>
            </a:r>
            <a:r>
              <a:rPr lang="es-CL" sz="2000" dirty="0">
                <a:solidFill>
                  <a:schemeClr val="tx1"/>
                </a:solidFill>
              </a:rPr>
              <a:t> · </a:t>
            </a:r>
            <a:r>
              <a:rPr lang="es-CL" sz="2400" dirty="0">
                <a:solidFill>
                  <a:schemeClr val="tx1"/>
                </a:solidFill>
              </a:rPr>
              <a:t>-</a:t>
            </a:r>
            <a:r>
              <a:rPr lang="es-CL" sz="2000" dirty="0">
                <a:solidFill>
                  <a:schemeClr val="tx1"/>
                </a:solidFill>
              </a:rPr>
              <a:t> = </a:t>
            </a:r>
            <a:r>
              <a:rPr lang="es-CL" sz="2400" dirty="0">
                <a:solidFill>
                  <a:schemeClr val="tx1"/>
                </a:solidFill>
              </a:rPr>
              <a:t>+</a:t>
            </a:r>
          </a:p>
          <a:p>
            <a:pPr marL="0" indent="0" algn="ctr">
              <a:buNone/>
            </a:pPr>
            <a:r>
              <a:rPr lang="es-CL" sz="2000" dirty="0"/>
              <a:t> El resultado es = +2</a:t>
            </a:r>
          </a:p>
          <a:p>
            <a:r>
              <a:rPr lang="es-CL" sz="2000" dirty="0"/>
              <a:t>La regla de signos para la división es la  misma que para la multiplicación:</a:t>
            </a:r>
            <a:endParaRPr lang="es-CL" sz="1600" dirty="0"/>
          </a:p>
        </p:txBody>
      </p:sp>
      <p:sp>
        <p:nvSpPr>
          <p:cNvPr id="6" name="Globo: línea 5">
            <a:extLst>
              <a:ext uri="{FF2B5EF4-FFF2-40B4-BE49-F238E27FC236}">
                <a16:creationId xmlns:a16="http://schemas.microsoft.com/office/drawing/2014/main" id="{9C398FCF-3712-4F52-B88E-CFE8D89ED564}"/>
              </a:ext>
            </a:extLst>
          </p:cNvPr>
          <p:cNvSpPr/>
          <p:nvPr/>
        </p:nvSpPr>
        <p:spPr>
          <a:xfrm>
            <a:off x="7916870" y="1709530"/>
            <a:ext cx="940904" cy="384313"/>
          </a:xfrm>
          <a:prstGeom prst="borderCallout1">
            <a:avLst>
              <a:gd name="adj1" fmla="val 56681"/>
              <a:gd name="adj2" fmla="val -2699"/>
              <a:gd name="adj3" fmla="val 43535"/>
              <a:gd name="adj4" fmla="val -79178"/>
            </a:avLst>
          </a:prstGeom>
          <a:solidFill>
            <a:schemeClr val="tx2">
              <a:lumMod val="2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Resto </a:t>
            </a:r>
          </a:p>
        </p:txBody>
      </p:sp>
      <p:sp>
        <p:nvSpPr>
          <p:cNvPr id="11" name="Globo: línea 10">
            <a:extLst>
              <a:ext uri="{FF2B5EF4-FFF2-40B4-BE49-F238E27FC236}">
                <a16:creationId xmlns:a16="http://schemas.microsoft.com/office/drawing/2014/main" id="{BFF8ED67-FD68-444B-9CCA-6E0234E7764A}"/>
              </a:ext>
            </a:extLst>
          </p:cNvPr>
          <p:cNvSpPr/>
          <p:nvPr/>
        </p:nvSpPr>
        <p:spPr>
          <a:xfrm>
            <a:off x="3152714" y="5187176"/>
            <a:ext cx="940904" cy="384313"/>
          </a:xfrm>
          <a:prstGeom prst="borderCallout1">
            <a:avLst>
              <a:gd name="adj1" fmla="val 56681"/>
              <a:gd name="adj2" fmla="val -2699"/>
              <a:gd name="adj3" fmla="val 53880"/>
              <a:gd name="adj4" fmla="val -84812"/>
            </a:avLst>
          </a:prstGeom>
          <a:solidFill>
            <a:schemeClr val="tx2">
              <a:lumMod val="2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/>
              <a:t>Resto </a:t>
            </a:r>
          </a:p>
        </p:txBody>
      </p:sp>
    </p:spTree>
    <p:extLst>
      <p:ext uri="{BB962C8B-B14F-4D97-AF65-F5344CB8AC3E}">
        <p14:creationId xmlns:p14="http://schemas.microsoft.com/office/powerpoint/2010/main" val="26386060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652</TotalTime>
  <Words>1797</Words>
  <Application>Microsoft Office PowerPoint</Application>
  <PresentationFormat>Panorámica</PresentationFormat>
  <Paragraphs>210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Trebuchet MS</vt:lpstr>
      <vt:lpstr>Wingdings</vt:lpstr>
      <vt:lpstr>Wingdings 3</vt:lpstr>
      <vt:lpstr>Faceta</vt:lpstr>
      <vt:lpstr>Recordando el material N°1,2,3</vt:lpstr>
      <vt:lpstr>¿Las divisiones son un asunto difícil?</vt:lpstr>
      <vt:lpstr>División de números </vt:lpstr>
      <vt:lpstr>División de números </vt:lpstr>
      <vt:lpstr>Estrategias Para Dividir:</vt:lpstr>
      <vt:lpstr>División de Números Enteros Z</vt:lpstr>
      <vt:lpstr>División de Números Enteros Z</vt:lpstr>
      <vt:lpstr>División de Números Enteros Z</vt:lpstr>
      <vt:lpstr>División de Números Enteros Z</vt:lpstr>
      <vt:lpstr>División de Números Enteros Z</vt:lpstr>
      <vt:lpstr>Operatoria combinada </vt:lpstr>
      <vt:lpstr>Operatoria combinada </vt:lpstr>
      <vt:lpstr>Más ejemplos…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Javiera</dc:creator>
  <cp:lastModifiedBy>Javiera</cp:lastModifiedBy>
  <cp:revision>102</cp:revision>
  <dcterms:created xsi:type="dcterms:W3CDTF">2020-06-01T15:25:16Z</dcterms:created>
  <dcterms:modified xsi:type="dcterms:W3CDTF">2020-06-10T15:51:01Z</dcterms:modified>
</cp:coreProperties>
</file>