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0" r:id="rId11"/>
    <p:sldId id="261" r:id="rId12"/>
    <p:sldId id="268" r:id="rId13"/>
    <p:sldId id="271" r:id="rId14"/>
    <p:sldId id="269" r:id="rId15"/>
    <p:sldId id="270" r:id="rId16"/>
    <p:sldId id="274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49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5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5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8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74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32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89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9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0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5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8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2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1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3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8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7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2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82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s.wikipedia.org/wiki/Doctor_Extra%C3%B1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1803E-0599-4D8A-946F-C5CB38658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8550" y="0"/>
            <a:ext cx="15249099" cy="970853"/>
          </a:xfrm>
        </p:spPr>
        <p:txBody>
          <a:bodyPr>
            <a:normAutofit/>
          </a:bodyPr>
          <a:lstStyle/>
          <a:p>
            <a:pPr algn="ctr"/>
            <a:r>
              <a:rPr lang="es-ES" sz="5000" b="1" dirty="0">
                <a:solidFill>
                  <a:srgbClr val="FFFF00"/>
                </a:solidFill>
              </a:rPr>
              <a:t>Héroes, superhéroes y antihéroes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8F401D2-53AB-4786-BDA3-D43DDBC4B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20" y="1299267"/>
            <a:ext cx="1722427" cy="5260633"/>
          </a:xfrm>
        </p:spPr>
        <p:txBody>
          <a:bodyPr>
            <a:normAutofit/>
          </a:bodyPr>
          <a:lstStyle/>
          <a:p>
            <a:pPr algn="r"/>
            <a:r>
              <a:rPr lang="es-ES" b="1" dirty="0">
                <a:solidFill>
                  <a:srgbClr val="FFFF00"/>
                </a:solidFill>
              </a:rPr>
              <a:t>Lengua </a:t>
            </a:r>
          </a:p>
          <a:p>
            <a:pPr algn="r"/>
            <a:r>
              <a:rPr lang="es-ES" b="1" dirty="0">
                <a:solidFill>
                  <a:srgbClr val="FFFF00"/>
                </a:solidFill>
              </a:rPr>
              <a:t>y Literatura</a:t>
            </a:r>
          </a:p>
          <a:p>
            <a:pPr algn="r"/>
            <a:endParaRPr lang="es-ES" b="1" dirty="0">
              <a:solidFill>
                <a:srgbClr val="FFFF00"/>
              </a:solidFill>
            </a:endParaRPr>
          </a:p>
          <a:p>
            <a:pPr algn="r"/>
            <a:r>
              <a:rPr lang="es-ES" b="1" dirty="0">
                <a:solidFill>
                  <a:srgbClr val="FFFF00"/>
                </a:solidFill>
              </a:rPr>
              <a:t>7° básico a</a:t>
            </a:r>
          </a:p>
          <a:p>
            <a:pPr algn="r"/>
            <a:endParaRPr lang="es-ES" b="1" dirty="0">
              <a:solidFill>
                <a:srgbClr val="FFFF00"/>
              </a:solidFill>
            </a:endParaRPr>
          </a:p>
          <a:p>
            <a:pPr algn="r"/>
            <a:r>
              <a:rPr lang="es-ES" b="1" dirty="0">
                <a:solidFill>
                  <a:srgbClr val="FFFF00"/>
                </a:solidFill>
              </a:rPr>
              <a:t>Profesora: </a:t>
            </a:r>
          </a:p>
          <a:p>
            <a:pPr algn="r"/>
            <a:r>
              <a:rPr lang="es-ES" b="1" dirty="0">
                <a:solidFill>
                  <a:srgbClr val="FFFF00"/>
                </a:solidFill>
              </a:rPr>
              <a:t>Inés </a:t>
            </a:r>
          </a:p>
          <a:p>
            <a:pPr algn="r"/>
            <a:r>
              <a:rPr lang="es-ES" b="1" dirty="0">
                <a:solidFill>
                  <a:srgbClr val="FFFF00"/>
                </a:solidFill>
              </a:rPr>
              <a:t>Manríquez j.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969ADC-18DA-4456-929E-5E82206F9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71" y="1299267"/>
            <a:ext cx="9885529" cy="55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297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57E96-7803-4A5A-9D10-9D6991A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1" y="253448"/>
            <a:ext cx="5006008" cy="1905000"/>
          </a:xfrm>
        </p:spPr>
        <p:txBody>
          <a:bodyPr/>
          <a:lstStyle/>
          <a:p>
            <a:pPr algn="ctr"/>
            <a:r>
              <a:rPr lang="es-ES" dirty="0"/>
              <a:t>Edad de plata de los superhéroes:</a:t>
            </a:r>
            <a:br>
              <a:rPr lang="es-ES" dirty="0"/>
            </a:br>
            <a:r>
              <a:rPr lang="es-ES" b="1" dirty="0">
                <a:solidFill>
                  <a:srgbClr val="FFFF00"/>
                </a:solidFill>
              </a:rPr>
              <a:t>Stan Lee (Marvel)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FD6AA-7A9D-4686-B4DA-E25CF06A5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183" y="2249557"/>
            <a:ext cx="4606853" cy="4608443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La humanización de los superhéroes: </a:t>
            </a:r>
            <a:r>
              <a:rPr lang="es-ES" sz="2400" dirty="0"/>
              <a:t>no son perfectos ciudadanos y que tienen problemas existenciales.</a:t>
            </a:r>
          </a:p>
          <a:p>
            <a:r>
              <a:rPr lang="es-ES" sz="2400" dirty="0"/>
              <a:t> Reflejo de una época.</a:t>
            </a:r>
          </a:p>
          <a:p>
            <a:r>
              <a:rPr lang="es-ES" sz="2400" dirty="0"/>
              <a:t>Personajes muchas veces angustiados o marginados socialmente.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2C867F-C2E0-4A8E-9EA6-193088911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E0DA2-3482-4D09-8B89-E2D66DF2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8539"/>
            <a:ext cx="10274610" cy="1076609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Actualidad: superhéroes en papel y pantalla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9AF67-7988-409A-9572-15C9882CF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78" y="1788768"/>
            <a:ext cx="4901578" cy="3856382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Revitalización de los personajes</a:t>
            </a:r>
          </a:p>
          <a:p>
            <a:r>
              <a:rPr lang="es-ES" sz="2400" dirty="0">
                <a:effectLst/>
              </a:rPr>
              <a:t>Historias que </a:t>
            </a:r>
            <a:r>
              <a:rPr lang="es-ES" sz="2400" b="1" dirty="0">
                <a:solidFill>
                  <a:srgbClr val="FF0000"/>
                </a:solidFill>
                <a:effectLst/>
              </a:rPr>
              <a:t>mezclan varios estilos</a:t>
            </a:r>
            <a:r>
              <a:rPr lang="es-ES" sz="2400" dirty="0">
                <a:effectLst/>
              </a:rPr>
              <a:t> ancestralmente populares: los relatos mitológicos, los cuentos guerreros y las sagas familiares.</a:t>
            </a:r>
            <a:endParaRPr lang="es-ES" sz="2400" dirty="0"/>
          </a:p>
          <a:p>
            <a:r>
              <a:rPr lang="es-ES" sz="2400" dirty="0"/>
              <a:t>Éxito en </a:t>
            </a:r>
            <a:r>
              <a:rPr lang="es-ES" sz="2400" b="1" u="sng" dirty="0">
                <a:solidFill>
                  <a:srgbClr val="FF0000"/>
                </a:solidFill>
              </a:rPr>
              <a:t>Pantallas</a:t>
            </a:r>
            <a:r>
              <a:rPr lang="es-ES" sz="2400" dirty="0"/>
              <a:t> y “</a:t>
            </a:r>
            <a:r>
              <a:rPr lang="es-ES" sz="2400" b="1" u="sng" dirty="0">
                <a:solidFill>
                  <a:srgbClr val="FF0000"/>
                </a:solidFill>
              </a:rPr>
              <a:t>crossovers</a:t>
            </a:r>
            <a:r>
              <a:rPr lang="es-ES" sz="2400" dirty="0"/>
              <a:t>”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87C50F-D7BF-4EDC-A41A-09EA205A2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583" y="1912177"/>
            <a:ext cx="7116417" cy="42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BD9A5-0C5A-431C-8FC2-A6607730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661" y="0"/>
            <a:ext cx="3655874" cy="974035"/>
          </a:xfrm>
        </p:spPr>
        <p:txBody>
          <a:bodyPr/>
          <a:lstStyle/>
          <a:p>
            <a:r>
              <a:rPr lang="es-ES" b="1" dirty="0">
                <a:solidFill>
                  <a:srgbClr val="FFC000"/>
                </a:solidFill>
              </a:rPr>
              <a:t>Los antihéroes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A97939-BC53-4667-BD94-8AE07F68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1" y="707334"/>
            <a:ext cx="6660941" cy="3004958"/>
          </a:xfrm>
        </p:spPr>
        <p:txBody>
          <a:bodyPr>
            <a:noAutofit/>
          </a:bodyPr>
          <a:lstStyle/>
          <a:p>
            <a:r>
              <a:rPr lang="es-ES" sz="2700" dirty="0"/>
              <a:t>No son villanos. Están justo en la </a:t>
            </a:r>
            <a:r>
              <a:rPr lang="es-ES" sz="2700" b="1" dirty="0">
                <a:solidFill>
                  <a:srgbClr val="FFC000"/>
                </a:solidFill>
              </a:rPr>
              <a:t>“línea intermedia” entre el héroe y el villano</a:t>
            </a:r>
            <a:r>
              <a:rPr lang="es-ES" sz="2700" dirty="0"/>
              <a:t>.</a:t>
            </a:r>
          </a:p>
          <a:p>
            <a:r>
              <a:rPr lang="es-ES" sz="2700" dirty="0">
                <a:effectLst/>
              </a:rPr>
              <a:t>Al igual que el héroe, el antihéroe lucha por </a:t>
            </a:r>
            <a:r>
              <a:rPr lang="es-ES" sz="2700" b="1" dirty="0">
                <a:solidFill>
                  <a:srgbClr val="FFC000"/>
                </a:solidFill>
                <a:effectLst/>
              </a:rPr>
              <a:t>causas justas </a:t>
            </a:r>
            <a:r>
              <a:rPr lang="es-ES" sz="2700" dirty="0">
                <a:effectLst/>
              </a:rPr>
              <a:t>pero hay diferencias principales;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F7B774-1B5F-43DB-8BD7-1F8F418E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4" y="859707"/>
            <a:ext cx="4916557" cy="27382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844EDF-7809-48F5-B9D3-1BB5F5DE0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9" y="3597965"/>
            <a:ext cx="5433391" cy="32600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2A3020D-DC9C-4CF7-B89D-A8002F1664EB}"/>
              </a:ext>
            </a:extLst>
          </p:cNvPr>
          <p:cNvSpPr txBox="1"/>
          <p:nvPr/>
        </p:nvSpPr>
        <p:spPr>
          <a:xfrm>
            <a:off x="171415" y="4650901"/>
            <a:ext cx="63884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/>
              <a:t>1.- </a:t>
            </a:r>
            <a:r>
              <a:rPr lang="es-ES" sz="2300" b="1" dirty="0">
                <a:solidFill>
                  <a:srgbClr val="FFC000"/>
                </a:solidFill>
              </a:rPr>
              <a:t>Las motivaciones del antihéroe tienden a ser más ambiguas y egoístas que las del héroe</a:t>
            </a:r>
            <a:r>
              <a:rPr lang="es-ES" sz="2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690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D1164C-BA51-4FC6-8A9A-9BEB4187B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72" y="291548"/>
            <a:ext cx="4885151" cy="539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>
                <a:effectLst/>
              </a:rPr>
              <a:t>2.- el antihéroe elimina a la fuerza antagonista usando </a:t>
            </a:r>
            <a:r>
              <a:rPr lang="es-ES" sz="3000" b="1" dirty="0">
                <a:solidFill>
                  <a:srgbClr val="FFC000"/>
                </a:solidFill>
                <a:effectLst/>
              </a:rPr>
              <a:t>métodos no aprobados por la sociedad</a:t>
            </a:r>
            <a:r>
              <a:rPr lang="es-ES" sz="3000" dirty="0">
                <a:effectLst/>
              </a:rPr>
              <a:t>, a diferencia del héroe. 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4D832C-2AA1-4E99-A7CF-D0AB224A7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36" y="182859"/>
            <a:ext cx="6347792" cy="333259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92730E-1F7F-4FF7-B301-6C8DA7837799}"/>
              </a:ext>
            </a:extLst>
          </p:cNvPr>
          <p:cNvSpPr txBox="1"/>
          <p:nvPr/>
        </p:nvSpPr>
        <p:spPr>
          <a:xfrm>
            <a:off x="5720036" y="3930857"/>
            <a:ext cx="6167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3.- Es muy común ver al antihéroe </a:t>
            </a:r>
            <a:r>
              <a:rPr lang="es-ES" sz="2400" b="1" dirty="0">
                <a:solidFill>
                  <a:srgbClr val="FFC000"/>
                </a:solidFill>
              </a:rPr>
              <a:t>vivir al margen de la sociedad</a:t>
            </a:r>
            <a:r>
              <a:rPr lang="es-ES" sz="2400" dirty="0"/>
              <a:t>. Aunque cree en los valores de la sociedad, se siente incómodo con la forma que la sociedad ha tomado y la sociedad se siente incómoda con él.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94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30D9B8-EA8C-42EA-83B2-964BCD9B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2522" y="-142462"/>
            <a:ext cx="12324521" cy="2912166"/>
          </a:xfrm>
        </p:spPr>
        <p:txBody>
          <a:bodyPr>
            <a:normAutofit/>
          </a:bodyPr>
          <a:lstStyle/>
          <a:p>
            <a:r>
              <a:rPr lang="es-ES" sz="3000" dirty="0">
                <a:effectLst/>
                <a:latin typeface="Arial Narrow" panose="020B0606020202030204" pitchFamily="34" charset="0"/>
              </a:rPr>
              <a:t>4.- El </a:t>
            </a:r>
            <a:r>
              <a:rPr lang="es-ES" sz="30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</a:rPr>
              <a:t>héroe representa lo mejor de la sociedad</a:t>
            </a:r>
            <a:r>
              <a:rPr lang="es-ES" sz="3000" dirty="0">
                <a:effectLst/>
                <a:latin typeface="Arial Narrow" panose="020B0606020202030204" pitchFamily="34" charset="0"/>
              </a:rPr>
              <a:t>, cree en sus valores y en sus sistemas. El </a:t>
            </a:r>
            <a:r>
              <a:rPr lang="es-ES" sz="30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</a:rPr>
              <a:t>antihéroe </a:t>
            </a:r>
            <a:r>
              <a:rPr lang="es-ES" sz="3000" dirty="0">
                <a:effectLst/>
                <a:latin typeface="Arial Narrow" panose="020B0606020202030204" pitchFamily="34" charset="0"/>
              </a:rPr>
              <a:t>cree en los valores de la sociedad </a:t>
            </a:r>
            <a:r>
              <a:rPr lang="es-ES" sz="30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</a:rPr>
              <a:t>pero no en sus sistemas. </a:t>
            </a:r>
            <a:r>
              <a:rPr lang="es-ES" sz="3000" dirty="0">
                <a:effectLst/>
                <a:latin typeface="Arial Narrow" panose="020B0606020202030204" pitchFamily="34" charset="0"/>
              </a:rPr>
              <a:t>Tiende a representar un pasado oscuro de la sociedad y por lo mismo ni él ni la sociedad se sienten cómodas el uno con el otro.</a:t>
            </a:r>
            <a:endParaRPr lang="es-ES" sz="3000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3E5BDE-5330-4B0B-A2EF-3B5C4AE8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37" y="2556948"/>
            <a:ext cx="7325967" cy="43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59047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19EE1-7DB4-4993-8AF2-F2A64A84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414052" cy="63610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Actividad conceptual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28AFF-98CF-45D4-BB67-18AD70E0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5704"/>
            <a:ext cx="12006469" cy="2183296"/>
          </a:xfrm>
        </p:spPr>
        <p:txBody>
          <a:bodyPr>
            <a:noAutofit/>
          </a:bodyPr>
          <a:lstStyle/>
          <a:p>
            <a:r>
              <a:rPr lang="es-ES" sz="2400" dirty="0"/>
              <a:t>Realiza un esquema comparativo entre héroes, superhéroes, antihéroes.</a:t>
            </a:r>
          </a:p>
          <a:p>
            <a:r>
              <a:rPr lang="es-ES" sz="2400" dirty="0"/>
              <a:t>Compara en similitudes y diferencias.</a:t>
            </a:r>
          </a:p>
          <a:p>
            <a:r>
              <a:rPr lang="es-ES" sz="2400" dirty="0"/>
              <a:t>Incluye temas como: características, valores, misión y evolución de cada uno.</a:t>
            </a:r>
          </a:p>
          <a:p>
            <a:r>
              <a:rPr lang="es-ES" sz="2400" dirty="0"/>
              <a:t>Ejemplifica con 1 personaje de ficción a cada uno.</a:t>
            </a:r>
          </a:p>
          <a:p>
            <a:r>
              <a:rPr lang="es-ES" sz="2400" dirty="0"/>
              <a:t>Puedes realizar un cuadro como el siguiente. Recuerda que esta actividad está disponible en el </a:t>
            </a:r>
            <a:r>
              <a:rPr lang="es-ES" sz="2400" dirty="0" err="1"/>
              <a:t>classroom</a:t>
            </a:r>
            <a:r>
              <a:rPr lang="es-ES" sz="2400" dirty="0"/>
              <a:t> de la asignatura y puedes realizarla en la misma plataforma.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50D026C-1EEC-4139-8DFC-7EA9F2DDE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72485"/>
              </p:ext>
            </p:extLst>
          </p:nvPr>
        </p:nvGraphicFramePr>
        <p:xfrm>
          <a:off x="3087756" y="3747050"/>
          <a:ext cx="9104244" cy="3110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314">
                  <a:extLst>
                    <a:ext uri="{9D8B030D-6E8A-4147-A177-3AD203B41FA5}">
                      <a16:colId xmlns:a16="http://schemas.microsoft.com/office/drawing/2014/main" val="3254800045"/>
                    </a:ext>
                  </a:extLst>
                </a:gridCol>
                <a:gridCol w="2292626">
                  <a:extLst>
                    <a:ext uri="{9D8B030D-6E8A-4147-A177-3AD203B41FA5}">
                      <a16:colId xmlns:a16="http://schemas.microsoft.com/office/drawing/2014/main" val="1532704170"/>
                    </a:ext>
                  </a:extLst>
                </a:gridCol>
                <a:gridCol w="2627243">
                  <a:extLst>
                    <a:ext uri="{9D8B030D-6E8A-4147-A177-3AD203B41FA5}">
                      <a16:colId xmlns:a16="http://schemas.microsoft.com/office/drawing/2014/main" val="797590787"/>
                    </a:ext>
                  </a:extLst>
                </a:gridCol>
                <a:gridCol w="2276061">
                  <a:extLst>
                    <a:ext uri="{9D8B030D-6E8A-4147-A177-3AD203B41FA5}">
                      <a16:colId xmlns:a16="http://schemas.microsoft.com/office/drawing/2014/main" val="2336469249"/>
                    </a:ext>
                  </a:extLst>
                </a:gridCol>
              </a:tblGrid>
              <a:tr h="968808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FFC000"/>
                          </a:solidFill>
                        </a:rPr>
                        <a:t>Aspectos </a:t>
                      </a:r>
                    </a:p>
                    <a:p>
                      <a:r>
                        <a:rPr lang="es-ES" b="1" dirty="0">
                          <a:solidFill>
                            <a:srgbClr val="FFC000"/>
                          </a:solidFill>
                        </a:rPr>
                        <a:t>(Similitudes y diferencias)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dirty="0">
                          <a:solidFill>
                            <a:srgbClr val="FFFF00"/>
                          </a:solidFill>
                        </a:rPr>
                        <a:t>Héroes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dirty="0">
                          <a:solidFill>
                            <a:srgbClr val="FFFF00"/>
                          </a:solidFill>
                        </a:rPr>
                        <a:t>Superhéroes</a:t>
                      </a:r>
                      <a:r>
                        <a:rPr lang="es-E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dirty="0">
                          <a:solidFill>
                            <a:srgbClr val="FFFF00"/>
                          </a:solidFill>
                        </a:rPr>
                        <a:t>Antihéroes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218955"/>
                  </a:ext>
                </a:extLst>
              </a:tr>
              <a:tr h="39290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Características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850369"/>
                  </a:ext>
                </a:extLst>
              </a:tr>
              <a:tr h="67816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Valores que representa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97233"/>
                  </a:ext>
                </a:extLst>
              </a:tr>
              <a:tr h="67816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Misiones que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08205"/>
                  </a:ext>
                </a:extLst>
              </a:tr>
              <a:tr h="39290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Ejemplo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4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4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A5765-1711-4BFB-ADC8-F7214C83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59026"/>
            <a:ext cx="9905998" cy="808383"/>
          </a:xfrm>
        </p:spPr>
        <p:txBody>
          <a:bodyPr/>
          <a:lstStyle/>
          <a:p>
            <a:r>
              <a:rPr lang="es-ES" b="1" dirty="0">
                <a:solidFill>
                  <a:srgbClr val="FFC000"/>
                </a:solidFill>
              </a:rPr>
              <a:t>Actividad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545B1-6CC5-462B-89BB-2915CBFD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8313"/>
            <a:ext cx="9905998" cy="437321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Escoge a un </a:t>
            </a:r>
            <a:r>
              <a:rPr lang="es-ES" b="1" dirty="0">
                <a:solidFill>
                  <a:srgbClr val="FFC000"/>
                </a:solidFill>
              </a:rPr>
              <a:t>héroe / heroína </a:t>
            </a:r>
            <a:r>
              <a:rPr lang="es-ES" dirty="0"/>
              <a:t>del </a:t>
            </a:r>
            <a:r>
              <a:rPr lang="es-ES" b="1" u="sng" dirty="0">
                <a:solidFill>
                  <a:srgbClr val="FF0000"/>
                </a:solidFill>
              </a:rPr>
              <a:t>mundo real actual </a:t>
            </a:r>
            <a:r>
              <a:rPr lang="es-ES" dirty="0">
                <a:solidFill>
                  <a:schemeClr val="tx1"/>
                </a:solidFill>
              </a:rPr>
              <a:t>(científicos, ambientalistas, artistas, pacifistas, etc.)</a:t>
            </a:r>
          </a:p>
          <a:p>
            <a:r>
              <a:rPr lang="es-ES" dirty="0"/>
              <a:t>Escoge a un </a:t>
            </a:r>
            <a:r>
              <a:rPr lang="es-ES" b="1" dirty="0">
                <a:solidFill>
                  <a:srgbClr val="FFC000"/>
                </a:solidFill>
              </a:rPr>
              <a:t>superhéroe / superheroín</a:t>
            </a:r>
            <a:r>
              <a:rPr lang="es-ES" b="1" dirty="0">
                <a:solidFill>
                  <a:srgbClr val="FFC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b="1" u="sng" dirty="0">
                <a:solidFill>
                  <a:srgbClr val="FF0000"/>
                </a:solidFill>
              </a:rPr>
              <a:t>de ficción</a:t>
            </a:r>
            <a:r>
              <a:rPr lang="es-ES" dirty="0"/>
              <a:t>.</a:t>
            </a:r>
          </a:p>
          <a:p>
            <a:r>
              <a:rPr lang="es-ES" dirty="0"/>
              <a:t>Describe y explica: </a:t>
            </a:r>
          </a:p>
          <a:p>
            <a:pPr>
              <a:buFontTx/>
              <a:buChar char="-"/>
            </a:pPr>
            <a:r>
              <a:rPr lang="es-ES" dirty="0"/>
              <a:t>las </a:t>
            </a:r>
            <a:r>
              <a:rPr lang="es-ES" b="1" u="sng" dirty="0">
                <a:solidFill>
                  <a:srgbClr val="FFC000"/>
                </a:solidFill>
              </a:rPr>
              <a:t>características </a:t>
            </a:r>
            <a:r>
              <a:rPr lang="es-ES" dirty="0"/>
              <a:t>del personaje: orígenes, rasgos propios y por qué se le considera héroe o superhéroe.</a:t>
            </a:r>
          </a:p>
          <a:p>
            <a:pPr>
              <a:buFontTx/>
              <a:buChar char="-"/>
            </a:pPr>
            <a:r>
              <a:rPr lang="es-ES" dirty="0"/>
              <a:t>Explica el </a:t>
            </a:r>
            <a:r>
              <a:rPr lang="es-ES" b="1" u="sng" dirty="0">
                <a:solidFill>
                  <a:srgbClr val="FFC000"/>
                </a:solidFill>
              </a:rPr>
              <a:t>objetivo</a:t>
            </a:r>
            <a:r>
              <a:rPr lang="es-ES" dirty="0"/>
              <a:t> que tiene el personaje.</a:t>
            </a:r>
          </a:p>
          <a:p>
            <a:pPr>
              <a:buFontTx/>
              <a:buChar char="-"/>
            </a:pPr>
            <a:r>
              <a:rPr lang="es-ES" dirty="0"/>
              <a:t>Relata las </a:t>
            </a:r>
            <a:r>
              <a:rPr lang="es-ES" b="1" u="sng" dirty="0">
                <a:solidFill>
                  <a:srgbClr val="FFC000"/>
                </a:solidFill>
              </a:rPr>
              <a:t>hazañas</a:t>
            </a:r>
            <a:r>
              <a:rPr lang="es-ES" dirty="0"/>
              <a:t> que ha tenido que realizar para lograr sus objetivos.</a:t>
            </a:r>
          </a:p>
          <a:p>
            <a:pPr>
              <a:buFontTx/>
              <a:buChar char="-"/>
            </a:pPr>
            <a:r>
              <a:rPr lang="es-ES" dirty="0"/>
              <a:t>Explica cómo vence a su </a:t>
            </a:r>
            <a:r>
              <a:rPr lang="es-ES" b="1" u="sng" dirty="0">
                <a:solidFill>
                  <a:srgbClr val="FFC000"/>
                </a:solidFill>
              </a:rPr>
              <a:t>enemigo o fuerza antagónica</a:t>
            </a:r>
            <a:r>
              <a:rPr lang="es-ES" dirty="0"/>
              <a:t>.</a:t>
            </a:r>
          </a:p>
          <a:p>
            <a:pPr>
              <a:buFontTx/>
              <a:buChar char="-"/>
            </a:pPr>
            <a:r>
              <a:rPr lang="es-ES" dirty="0"/>
              <a:t>Compara a ambos, héroe y superhéroe. ¿Qué </a:t>
            </a:r>
            <a:r>
              <a:rPr lang="es-ES" b="1" dirty="0">
                <a:solidFill>
                  <a:srgbClr val="FFC000"/>
                </a:solidFill>
              </a:rPr>
              <a:t>semejanzas y qué diferencias </a:t>
            </a:r>
            <a:r>
              <a:rPr lang="es-ES" dirty="0"/>
              <a:t>puedes encontrar entre ambos(as)?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71BE69-5211-412C-8F1D-04D2D36E4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191" y="3582"/>
            <a:ext cx="2774809" cy="15601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F5A259-3DCC-4CC1-BBF3-280FC984B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673" y="-3986"/>
            <a:ext cx="2625518" cy="15753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5956C10-8E72-46E7-9543-2975009C1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481" y="-3986"/>
            <a:ext cx="1340192" cy="16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3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9FC34-AFE5-4247-9582-9578A9AB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162" y="622853"/>
            <a:ext cx="2622204" cy="901148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C000"/>
                </a:solidFill>
              </a:rPr>
              <a:t>SÍNTESIS…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3B03D7-8D2A-4712-AFEA-6762616E0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01" y="1421295"/>
            <a:ext cx="6107526" cy="4224131"/>
          </a:xfrm>
        </p:spPr>
        <p:txBody>
          <a:bodyPr/>
          <a:lstStyle/>
          <a:p>
            <a:r>
              <a:rPr lang="es-ES" dirty="0"/>
              <a:t>PERSONAS REALES / PERSONAJES DE FICCIÓN.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HÉROES, SUPERHÉROES, ANTIHÉROES SON PERSONAS O PERSONAJES INCLINAN SUS MOTIVACIONES HACIA EL </a:t>
            </a:r>
            <a:r>
              <a:rPr lang="es-ES" b="1" dirty="0">
                <a:solidFill>
                  <a:srgbClr val="FFFF00"/>
                </a:solidFill>
              </a:rPr>
              <a:t>BIEN COMÚN.</a:t>
            </a:r>
          </a:p>
          <a:p>
            <a:pPr marL="0" indent="0">
              <a:buNone/>
            </a:pP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/>
              <a:t>LOS TRES ARQUETIPOS (PERSONAJES TÍPICOS Y CON CARACTERÍSTICAS REITERATIVAS EN LA HISTORIA DE LA LITERATURA), HAN </a:t>
            </a:r>
            <a:r>
              <a:rPr lang="es-ES" b="1" dirty="0">
                <a:solidFill>
                  <a:srgbClr val="FFFF00"/>
                </a:solidFill>
              </a:rPr>
              <a:t>EVOLUCIONADO </a:t>
            </a:r>
            <a:r>
              <a:rPr lang="es-ES" dirty="0"/>
              <a:t>A TRAVÉS DEL TIEMPO.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B817F5-C15C-4CA8-A286-8B70FD5E5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39" y="424070"/>
            <a:ext cx="5552661" cy="55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3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99AF2-1F5A-4133-8B3E-EDEA7298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89" y="114300"/>
            <a:ext cx="11236117" cy="1905000"/>
          </a:xfrm>
        </p:spPr>
        <p:txBody>
          <a:bodyPr>
            <a:normAutofit/>
          </a:bodyPr>
          <a:lstStyle/>
          <a:p>
            <a:r>
              <a:rPr lang="es-ES" sz="5000" dirty="0"/>
              <a:t>Ines.manriquez.lab@Gmail.com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E720B90-DCBD-45E7-86DF-2C3D2E601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4723" y="1553817"/>
            <a:ext cx="6022554" cy="31242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BC804C-AC3B-4D43-A2ED-4AD5ABBEC638}"/>
              </a:ext>
            </a:extLst>
          </p:cNvPr>
          <p:cNvSpPr txBox="1"/>
          <p:nvPr/>
        </p:nvSpPr>
        <p:spPr>
          <a:xfrm>
            <a:off x="683047" y="5075583"/>
            <a:ext cx="6022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FFFF00"/>
                </a:solidFill>
              </a:rPr>
              <a:t>CÓDIGO CLASSROOM LENGUA Y LITERATURA 7°A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FFF6DB-4B24-42F5-B982-398231A74031}"/>
              </a:ext>
            </a:extLst>
          </p:cNvPr>
          <p:cNvSpPr/>
          <p:nvPr/>
        </p:nvSpPr>
        <p:spPr>
          <a:xfrm>
            <a:off x="5897217" y="5035827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5000" dirty="0">
                <a:solidFill>
                  <a:srgbClr val="FFFF00"/>
                </a:solidFill>
                <a:latin typeface="Roboto"/>
              </a:rPr>
              <a:t>kjfu4xb</a:t>
            </a:r>
          </a:p>
        </p:txBody>
      </p:sp>
    </p:spTree>
    <p:extLst>
      <p:ext uri="{BB962C8B-B14F-4D97-AF65-F5344CB8AC3E}">
        <p14:creationId xmlns:p14="http://schemas.microsoft.com/office/powerpoint/2010/main" val="12612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C49B1-BED2-4022-85E0-57C82EE1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576" y="191069"/>
            <a:ext cx="2388358" cy="1905000"/>
          </a:xfrm>
        </p:spPr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5400F-1E15-49D8-A712-2661E249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50541"/>
            <a:ext cx="5381770" cy="2247332"/>
          </a:xfrm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FFFF00"/>
                </a:solidFill>
              </a:rPr>
              <a:t>Reconocer conceptos, características y evolución del héroe, superhéroe y antihéroe, como seres de ficción.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5803C-FCF3-46B3-8F56-D5C9DACE5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2628900"/>
            <a:ext cx="6762750" cy="4229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9DB84B-78DC-44AC-87CD-CA4FFC95D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604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DEF7D-923C-4F24-8A23-6195DE8A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3493829" cy="1905000"/>
          </a:xfrm>
        </p:spPr>
        <p:txBody>
          <a:bodyPr>
            <a:normAutofit/>
          </a:bodyPr>
          <a:lstStyle/>
          <a:p>
            <a:r>
              <a:rPr lang="es-ES" sz="3000" b="1" dirty="0">
                <a:solidFill>
                  <a:srgbClr val="FFC000"/>
                </a:solidFill>
              </a:rPr>
              <a:t>Recordemos…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916C92-BCB6-4A21-BF04-0A11EEFC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5" y="1257298"/>
            <a:ext cx="279756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b="1" dirty="0">
                <a:solidFill>
                  <a:srgbClr val="FF0000"/>
                </a:solidFill>
              </a:rPr>
              <a:t>Concepto y evolución del HÉROE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5A2C85-D76B-4353-99CD-1F293DFB2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46" y="0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40EBB-083C-4F4F-AE73-CA8FCF2D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260" y="108391"/>
            <a:ext cx="4692978" cy="1053548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rgbClr val="FFFF00"/>
                </a:solidFill>
              </a:rPr>
              <a:t>Los superhéroes </a:t>
            </a:r>
            <a:r>
              <a:rPr lang="es-ES" sz="4000" b="1" dirty="0">
                <a:solidFill>
                  <a:srgbClr val="FF0000"/>
                </a:solidFill>
              </a:rPr>
              <a:t>Características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41FA9-7D4B-4B9A-B07D-81D597A7C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879" y="1445303"/>
            <a:ext cx="5426121" cy="5506872"/>
          </a:xfrm>
        </p:spPr>
        <p:txBody>
          <a:bodyPr>
            <a:normAutofit fontScale="25000" lnSpcReduction="20000"/>
          </a:bodyPr>
          <a:lstStyle/>
          <a:p>
            <a:r>
              <a:rPr lang="es-ES" sz="12000" dirty="0"/>
              <a:t>Siempre son </a:t>
            </a:r>
            <a:r>
              <a:rPr lang="es-ES" sz="12000" b="1" dirty="0">
                <a:solidFill>
                  <a:srgbClr val="FFFF00"/>
                </a:solidFill>
              </a:rPr>
              <a:t>personajes de ficción</a:t>
            </a:r>
            <a:r>
              <a:rPr lang="es-ES" sz="12000" dirty="0"/>
              <a:t>, a diferencia de los héroes, que pueden ser personas reales.</a:t>
            </a:r>
          </a:p>
          <a:p>
            <a:r>
              <a:rPr lang="es-ES" sz="12000" dirty="0"/>
              <a:t>La mayoría de las veces, cuentan con poderes sobrehumanos, aunque no es requisito.</a:t>
            </a:r>
          </a:p>
          <a:p>
            <a:r>
              <a:rPr lang="es-ES" sz="12000" b="1" dirty="0">
                <a:solidFill>
                  <a:srgbClr val="FFFF00"/>
                </a:solidFill>
              </a:rPr>
              <a:t>Literatura de Ciencia ficción</a:t>
            </a:r>
            <a:r>
              <a:rPr lang="es-ES" sz="12000" dirty="0"/>
              <a:t>.</a:t>
            </a:r>
          </a:p>
          <a:p>
            <a:r>
              <a:rPr lang="es-ES" sz="12000" dirty="0"/>
              <a:t>Misión: Defensa del inocente o lucha contra la injusticia.</a:t>
            </a:r>
          </a:p>
          <a:p>
            <a:endParaRPr lang="es-ES" sz="9600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4D0A13-9C49-4E1E-9A45-F6359BDF0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6" y="1445303"/>
            <a:ext cx="6671086" cy="41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993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573822-B0CB-48D3-84B1-26FB93511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81" y="649356"/>
            <a:ext cx="6010015" cy="5804897"/>
          </a:xfrm>
        </p:spPr>
        <p:txBody>
          <a:bodyPr>
            <a:normAutofit fontScale="92500"/>
          </a:bodyPr>
          <a:lstStyle/>
          <a:p>
            <a:r>
              <a:rPr lang="es-ES" sz="2500" b="1" u="sng" dirty="0">
                <a:solidFill>
                  <a:srgbClr val="FF0000"/>
                </a:solidFill>
                <a:effectLst/>
              </a:rPr>
              <a:t>Origen no humano: </a:t>
            </a:r>
            <a:r>
              <a:rPr lang="es-ES" sz="2500" dirty="0">
                <a:effectLst/>
              </a:rPr>
              <a:t>extraterrestres, dioses mitológicos, semidioses, razas ficticias apartadas de la humanidad, robots, fantasmas, demonios, etc. Ejemplos: </a:t>
            </a:r>
            <a:r>
              <a:rPr lang="es-ES" sz="2500" b="1" u="sng" dirty="0">
                <a:solidFill>
                  <a:srgbClr val="FF0000"/>
                </a:solidFill>
                <a:effectLst/>
              </a:rPr>
              <a:t>Superman, Thor y Visión </a:t>
            </a:r>
          </a:p>
          <a:p>
            <a:r>
              <a:rPr lang="es-ES" sz="2500" b="1" u="sng" dirty="0">
                <a:solidFill>
                  <a:srgbClr val="FF0000"/>
                </a:solidFill>
                <a:effectLst/>
              </a:rPr>
              <a:t>Origen natural: </a:t>
            </a:r>
            <a:r>
              <a:rPr lang="es-ES" sz="2500" dirty="0">
                <a:effectLst/>
              </a:rPr>
              <a:t>mutantes. Ejemplos: </a:t>
            </a:r>
            <a:r>
              <a:rPr lang="es-ES" sz="2500" b="1" u="sng" dirty="0">
                <a:solidFill>
                  <a:srgbClr val="FF0000"/>
                </a:solidFill>
                <a:effectLst/>
              </a:rPr>
              <a:t>Cíclope </a:t>
            </a:r>
            <a:r>
              <a:rPr lang="es-ES" sz="2500" dirty="0">
                <a:effectLst/>
              </a:rPr>
              <a:t>(X – </a:t>
            </a:r>
            <a:r>
              <a:rPr lang="es-ES" sz="2500" dirty="0" err="1">
                <a:effectLst/>
              </a:rPr>
              <a:t>men</a:t>
            </a:r>
            <a:r>
              <a:rPr lang="es-ES" sz="2500" dirty="0">
                <a:effectLst/>
              </a:rPr>
              <a:t>).</a:t>
            </a:r>
          </a:p>
          <a:p>
            <a:r>
              <a:rPr lang="es-ES" sz="2500" b="1" u="sng" dirty="0">
                <a:solidFill>
                  <a:srgbClr val="FF0000"/>
                </a:solidFill>
                <a:effectLst/>
              </a:rPr>
              <a:t>Experimentos científicos. </a:t>
            </a:r>
            <a:r>
              <a:rPr lang="es-ES" sz="2500" dirty="0">
                <a:effectLst/>
              </a:rPr>
              <a:t>El origen del superhéroe puede ser una consecuencia accidental de un experimento. Ejemplos: </a:t>
            </a:r>
            <a:r>
              <a:rPr lang="es-ES" sz="2500" b="1" u="sng" dirty="0">
                <a:solidFill>
                  <a:srgbClr val="FF0000"/>
                </a:solidFill>
                <a:effectLst/>
              </a:rPr>
              <a:t>Spider-Man, Flash, Hulk o Los 4 Fantásticos.</a:t>
            </a:r>
            <a:r>
              <a:rPr lang="es-ES" sz="2500" dirty="0">
                <a:effectLst/>
              </a:rPr>
              <a:t> También pueden ser incluidos experimentos con un fin buscado deliberadamente (como </a:t>
            </a:r>
            <a:r>
              <a:rPr lang="es-ES" sz="2500" b="1" u="sng" dirty="0">
                <a:solidFill>
                  <a:srgbClr val="FF0000"/>
                </a:solidFill>
                <a:effectLst/>
              </a:rPr>
              <a:t>Capitán América</a:t>
            </a:r>
            <a:r>
              <a:rPr lang="es-ES" sz="2500" dirty="0">
                <a:effectLst/>
              </a:rPr>
              <a:t>).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B58D5C-F492-43CD-8D79-6B7E3436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290" y="0"/>
            <a:ext cx="5427710" cy="30530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78D710-439B-4F43-B679-508B7E5D2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14" y="3277169"/>
            <a:ext cx="5407786" cy="35808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2A357D-821D-4A96-890B-5B7AB99B0ADF}"/>
              </a:ext>
            </a:extLst>
          </p:cNvPr>
          <p:cNvSpPr txBox="1"/>
          <p:nvPr/>
        </p:nvSpPr>
        <p:spPr>
          <a:xfrm>
            <a:off x="2611316" y="0"/>
            <a:ext cx="259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ORÍGENES</a:t>
            </a:r>
          </a:p>
        </p:txBody>
      </p:sp>
    </p:spTree>
    <p:extLst>
      <p:ext uri="{BB962C8B-B14F-4D97-AF65-F5344CB8AC3E}">
        <p14:creationId xmlns:p14="http://schemas.microsoft.com/office/powerpoint/2010/main" val="152788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ADF58C-7203-43B8-B1E9-B2F6AB02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437322"/>
            <a:ext cx="10653021" cy="1921565"/>
          </a:xfrm>
        </p:spPr>
        <p:txBody>
          <a:bodyPr/>
          <a:lstStyle/>
          <a:p>
            <a:r>
              <a:rPr lang="es-ES" dirty="0">
                <a:effectLst/>
              </a:rPr>
              <a:t>Obtención de </a:t>
            </a:r>
            <a:r>
              <a:rPr lang="es-ES" dirty="0">
                <a:solidFill>
                  <a:srgbClr val="FF0000"/>
                </a:solidFill>
                <a:effectLst/>
              </a:rPr>
              <a:t>tecnología avanzada </a:t>
            </a:r>
            <a:r>
              <a:rPr lang="es-ES" dirty="0">
                <a:effectLst/>
              </a:rPr>
              <a:t>o artefactos místicos, como el anillo de </a:t>
            </a:r>
            <a:r>
              <a:rPr lang="es-ES" b="1" dirty="0">
                <a:solidFill>
                  <a:srgbClr val="FF0000"/>
                </a:solidFill>
                <a:effectLst/>
              </a:rPr>
              <a:t>Linterna Verde</a:t>
            </a:r>
            <a:r>
              <a:rPr lang="es-ES" dirty="0">
                <a:effectLst/>
              </a:rPr>
              <a:t>, la armadura de </a:t>
            </a:r>
            <a:r>
              <a:rPr lang="es-ES" b="1" u="sng" dirty="0" err="1">
                <a:solidFill>
                  <a:srgbClr val="FF0000"/>
                </a:solidFill>
                <a:effectLst/>
              </a:rPr>
              <a:t>Iron</a:t>
            </a:r>
            <a:r>
              <a:rPr lang="es-ES" b="1" u="sng" dirty="0">
                <a:solidFill>
                  <a:srgbClr val="FF0000"/>
                </a:solidFill>
                <a:effectLst/>
              </a:rPr>
              <a:t> Man </a:t>
            </a:r>
            <a:r>
              <a:rPr lang="es-ES" dirty="0">
                <a:effectLst/>
              </a:rPr>
              <a:t>o el adamantium de </a:t>
            </a:r>
            <a:r>
              <a:rPr lang="es-ES" b="1" u="sng" dirty="0">
                <a:solidFill>
                  <a:srgbClr val="FF0000"/>
                </a:solidFill>
                <a:effectLst/>
              </a:rPr>
              <a:t>Wolverine.</a:t>
            </a:r>
          </a:p>
          <a:p>
            <a:r>
              <a:rPr lang="es-ES" dirty="0">
                <a:solidFill>
                  <a:srgbClr val="FF0000"/>
                </a:solidFill>
                <a:effectLst/>
              </a:rPr>
              <a:t>Traumas. </a:t>
            </a:r>
            <a:r>
              <a:rPr lang="es-ES" dirty="0">
                <a:effectLst/>
              </a:rPr>
              <a:t>Por ejemplo, aquellos superhéroes cuyas familias fueron asesinadas. Suelen carecer de superpoderes pero disponen de sofisticadas armas, herramientas y habilidades que les permiten hacer justicia: </a:t>
            </a:r>
            <a:r>
              <a:rPr lang="es-ES" b="1" u="sng" dirty="0">
                <a:solidFill>
                  <a:srgbClr val="FF0000"/>
                </a:solidFill>
                <a:effectLst/>
              </a:rPr>
              <a:t>Batman, </a:t>
            </a:r>
            <a:r>
              <a:rPr lang="es-ES" b="1" u="sng" dirty="0" err="1">
                <a:solidFill>
                  <a:srgbClr val="FF0000"/>
                </a:solidFill>
                <a:effectLst/>
              </a:rPr>
              <a:t>The</a:t>
            </a:r>
            <a:r>
              <a:rPr lang="es-ES" b="1" u="sng" dirty="0">
                <a:solidFill>
                  <a:srgbClr val="FF0000"/>
                </a:solidFill>
                <a:effectLst/>
              </a:rPr>
              <a:t> Punisher, Daredevil, </a:t>
            </a:r>
            <a:r>
              <a:rPr lang="es-ES" dirty="0">
                <a:effectLst/>
              </a:rPr>
              <a:t>etc.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38D722-C150-4E76-81F1-51D09C6BE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409" y="2372139"/>
            <a:ext cx="7474226" cy="420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AA257-DEF5-4B48-B269-AFB4E5BE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861" y="110986"/>
            <a:ext cx="4238970" cy="790162"/>
          </a:xfrm>
        </p:spPr>
        <p:txBody>
          <a:bodyPr/>
          <a:lstStyle/>
          <a:p>
            <a:r>
              <a:rPr lang="es-ES" dirty="0"/>
              <a:t>Los </a:t>
            </a:r>
            <a:r>
              <a:rPr lang="es-ES" b="1" u="sng" dirty="0">
                <a:solidFill>
                  <a:srgbClr val="FF0000"/>
                </a:solidFill>
              </a:rPr>
              <a:t>superpoderes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C3387-DDBD-439D-842B-5D6803EA3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3" y="231915"/>
            <a:ext cx="4928082" cy="662608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capacidades superiores a las de los humanos corrientes, como lanzar rayos energéticos, volar, fuerza sobrehumana, invulnerabilidad, telepatía, telequinesis, etc.</a:t>
            </a:r>
          </a:p>
          <a:p>
            <a:r>
              <a:rPr lang="es-ES" dirty="0">
                <a:effectLst/>
              </a:rPr>
              <a:t>Tecnología muy por delante de su época, como </a:t>
            </a:r>
            <a:r>
              <a:rPr lang="es-ES" b="1" u="sng" dirty="0" err="1">
                <a:solidFill>
                  <a:srgbClr val="FFC000"/>
                </a:solidFill>
                <a:effectLst/>
              </a:rPr>
              <a:t>Iron</a:t>
            </a:r>
            <a:r>
              <a:rPr lang="es-ES" b="1" u="sng" dirty="0">
                <a:solidFill>
                  <a:srgbClr val="FFC000"/>
                </a:solidFill>
                <a:effectLst/>
              </a:rPr>
              <a:t> Man y Batman</a:t>
            </a:r>
            <a:r>
              <a:rPr lang="es-ES" dirty="0">
                <a:effectLst/>
              </a:rPr>
              <a:t>.</a:t>
            </a:r>
          </a:p>
          <a:p>
            <a:r>
              <a:rPr lang="es-ES" dirty="0">
                <a:effectLst/>
              </a:rPr>
              <a:t>Poderes místicos, como el</a:t>
            </a:r>
            <a:r>
              <a:rPr lang="es-ES" b="1" u="sng" dirty="0">
                <a:solidFill>
                  <a:srgbClr val="FFC000"/>
                </a:solidFill>
                <a:effectLst/>
              </a:rPr>
              <a:t> </a:t>
            </a:r>
            <a:r>
              <a:rPr lang="es-ES" b="1" u="sng" dirty="0">
                <a:solidFill>
                  <a:srgbClr val="FFC000"/>
                </a:solidFill>
                <a:effectLst/>
                <a:hlinkClick r:id="rId2" tooltip="Doctor Extrañ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Doctor </a:t>
            </a:r>
            <a:r>
              <a:rPr lang="es-ES" b="1" u="sng" dirty="0" err="1">
                <a:solidFill>
                  <a:srgbClr val="FFC000"/>
                </a:solidFill>
                <a:effectLst/>
              </a:rPr>
              <a:t>Strange</a:t>
            </a:r>
            <a:r>
              <a:rPr lang="es-ES" dirty="0">
                <a:effectLst/>
              </a:rPr>
              <a:t>. </a:t>
            </a:r>
          </a:p>
          <a:p>
            <a:r>
              <a:rPr lang="es-ES" dirty="0">
                <a:effectLst/>
              </a:rPr>
              <a:t>Conocimientos de artes marciales, científicos, Habilidades atléticas como </a:t>
            </a:r>
            <a:r>
              <a:rPr lang="es-ES" b="1" u="sng" dirty="0">
                <a:solidFill>
                  <a:srgbClr val="FFC000"/>
                </a:solidFill>
                <a:effectLst/>
              </a:rPr>
              <a:t>Capitán América</a:t>
            </a:r>
            <a:r>
              <a:rPr lang="es-ES" dirty="0">
                <a:effectLst/>
              </a:rPr>
              <a:t>, Gran inteligencia, </a:t>
            </a:r>
            <a:r>
              <a:rPr lang="es-ES" b="1" u="sng" dirty="0">
                <a:solidFill>
                  <a:srgbClr val="FFC000"/>
                </a:solidFill>
                <a:effectLst/>
              </a:rPr>
              <a:t>como Batman</a:t>
            </a:r>
            <a:r>
              <a:rPr lang="es-ES" dirty="0">
                <a:effectLst/>
              </a:rPr>
              <a:t>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AB769E-ABBD-475D-A855-2D3C11D2F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65" y="1341782"/>
            <a:ext cx="7180952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F4E6F-B6A6-49C7-A5DB-E7E2DABD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579" y="0"/>
            <a:ext cx="2383665" cy="874643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misiones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CA0C3F-4837-4128-B2E2-72F4414A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871329"/>
            <a:ext cx="4560471" cy="5854149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Su lucha  en </a:t>
            </a:r>
            <a:r>
              <a:rPr lang="es-ES" b="1" dirty="0">
                <a:solidFill>
                  <a:srgbClr val="FFC000"/>
                </a:solidFill>
                <a:effectLst/>
              </a:rPr>
              <a:t>defensa del inocente</a:t>
            </a:r>
            <a:r>
              <a:rPr lang="es-ES" dirty="0">
                <a:effectLst/>
              </a:rPr>
              <a:t>, y contra las </a:t>
            </a:r>
            <a:r>
              <a:rPr lang="es-ES" u="sng" dirty="0">
                <a:solidFill>
                  <a:srgbClr val="FFFF00"/>
                </a:solidFill>
                <a:effectLst/>
              </a:rPr>
              <a:t>INJUSTICIAS </a:t>
            </a:r>
          </a:p>
          <a:p>
            <a:r>
              <a:rPr lang="es-ES" dirty="0">
                <a:effectLst/>
              </a:rPr>
              <a:t>Se puede hablar así de su estructura de </a:t>
            </a:r>
            <a:r>
              <a:rPr lang="es-ES" b="1" dirty="0">
                <a:solidFill>
                  <a:srgbClr val="FFC000"/>
                </a:solidFill>
                <a:effectLst/>
              </a:rPr>
              <a:t>valores morales</a:t>
            </a:r>
            <a:r>
              <a:rPr lang="es-ES" dirty="0">
                <a:effectLst/>
              </a:rPr>
              <a:t>: generosidad, sacrificio, autocontrol, piedad, etc. </a:t>
            </a:r>
          </a:p>
          <a:p>
            <a:r>
              <a:rPr lang="es-ES" dirty="0">
                <a:effectLst/>
              </a:rPr>
              <a:t>Una </a:t>
            </a:r>
            <a:r>
              <a:rPr lang="es-ES" b="1" u="sng" dirty="0">
                <a:solidFill>
                  <a:srgbClr val="FFC000"/>
                </a:solidFill>
                <a:effectLst/>
              </a:rPr>
              <a:t>identidad secreta </a:t>
            </a:r>
            <a:r>
              <a:rPr lang="es-ES" dirty="0">
                <a:effectLst/>
              </a:rPr>
              <a:t>(doble identidad o alter ego, como Clark Kent (</a:t>
            </a:r>
            <a:r>
              <a:rPr lang="es-ES" dirty="0">
                <a:solidFill>
                  <a:srgbClr val="FFC000"/>
                </a:solidFill>
                <a:effectLst/>
              </a:rPr>
              <a:t>Superman</a:t>
            </a:r>
            <a:r>
              <a:rPr lang="es-ES" dirty="0">
                <a:effectLst/>
              </a:rPr>
              <a:t>) o Peter Parker (</a:t>
            </a:r>
            <a:r>
              <a:rPr lang="es-ES" dirty="0">
                <a:solidFill>
                  <a:srgbClr val="FFC000"/>
                </a:solidFill>
                <a:effectLst/>
              </a:rPr>
              <a:t>Spider-Man</a:t>
            </a:r>
            <a:r>
              <a:rPr lang="es-ES" dirty="0">
                <a:effectLst/>
              </a:rPr>
              <a:t>), aunque hay excepciones.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A0A543-B586-4D94-AD84-D8EBF9F9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3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FA360-1F87-4C1E-8EEB-3C18931D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14" y="-102358"/>
            <a:ext cx="4367284" cy="1225455"/>
          </a:xfrm>
        </p:spPr>
        <p:txBody>
          <a:bodyPr/>
          <a:lstStyle/>
          <a:p>
            <a:r>
              <a:rPr lang="es-ES" b="1" dirty="0">
                <a:solidFill>
                  <a:srgbClr val="00B0F0"/>
                </a:solidFill>
              </a:rPr>
              <a:t>Evolución de Los superhéroes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8E8133-CA92-43D2-90F1-D757EAD43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0748"/>
            <a:ext cx="3545254" cy="5208104"/>
          </a:xfrm>
        </p:spPr>
        <p:txBody>
          <a:bodyPr>
            <a:normAutofit fontScale="32500" lnSpcReduction="20000"/>
          </a:bodyPr>
          <a:lstStyle/>
          <a:p>
            <a:r>
              <a:rPr lang="es-ES" sz="10000" dirty="0"/>
              <a:t>Edad de Oro: </a:t>
            </a:r>
            <a:r>
              <a:rPr lang="es-ES" sz="10000" b="1" dirty="0">
                <a:solidFill>
                  <a:srgbClr val="FFFF00"/>
                </a:solidFill>
              </a:rPr>
              <a:t>Superman, </a:t>
            </a:r>
            <a:r>
              <a:rPr lang="es-ES" sz="10000" dirty="0"/>
              <a:t>el primer superhéroe (DC COMICS, 1938). Luego, </a:t>
            </a:r>
            <a:r>
              <a:rPr lang="es-ES" sz="10000" b="1" dirty="0">
                <a:solidFill>
                  <a:srgbClr val="FFFF00"/>
                </a:solidFill>
              </a:rPr>
              <a:t>Batman</a:t>
            </a:r>
            <a:r>
              <a:rPr lang="es-ES" sz="10000" dirty="0"/>
              <a:t> (1939), </a:t>
            </a:r>
            <a:r>
              <a:rPr lang="es-ES" sz="10000" b="1" dirty="0">
                <a:solidFill>
                  <a:srgbClr val="FFFF00"/>
                </a:solidFill>
              </a:rPr>
              <a:t>Mujer Maravilla y Capitán América</a:t>
            </a:r>
            <a:r>
              <a:rPr lang="es-ES" sz="10000" dirty="0"/>
              <a:t>: 1941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AF4E11-8676-4FE3-92F8-B8A2B0FD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718" y="0"/>
            <a:ext cx="4383454" cy="61892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003F61-D094-411B-96A0-1CFCC09BF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253" y="1020738"/>
            <a:ext cx="4279465" cy="583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567</TotalTime>
  <Words>944</Words>
  <Application>Microsoft Office PowerPoint</Application>
  <PresentationFormat>Panorámica</PresentationFormat>
  <Paragraphs>83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Century Gothic</vt:lpstr>
      <vt:lpstr>Roboto</vt:lpstr>
      <vt:lpstr>Malla</vt:lpstr>
      <vt:lpstr>Héroes, superhéroes y antihéroes</vt:lpstr>
      <vt:lpstr>objetivo</vt:lpstr>
      <vt:lpstr>Recordemos…</vt:lpstr>
      <vt:lpstr>Los superhéroes Características</vt:lpstr>
      <vt:lpstr>Presentación de PowerPoint</vt:lpstr>
      <vt:lpstr>Presentación de PowerPoint</vt:lpstr>
      <vt:lpstr>Los superpoderes</vt:lpstr>
      <vt:lpstr>misiones</vt:lpstr>
      <vt:lpstr>Evolución de Los superhéroes</vt:lpstr>
      <vt:lpstr>Edad de plata de los superhéroes: Stan Lee (Marvel)</vt:lpstr>
      <vt:lpstr>Actualidad: superhéroes en papel y pantalla</vt:lpstr>
      <vt:lpstr>Los antihéroes</vt:lpstr>
      <vt:lpstr>Presentación de PowerPoint</vt:lpstr>
      <vt:lpstr>Presentación de PowerPoint</vt:lpstr>
      <vt:lpstr>Actividad conceptual 1</vt:lpstr>
      <vt:lpstr>Actividad 2</vt:lpstr>
      <vt:lpstr>SÍNTESIS…</vt:lpstr>
      <vt:lpstr>Ines.manriquez.lab@Gmail.com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Héroes, superhéroes y antihéroes</dc:title>
  <dc:creator>Inés García</dc:creator>
  <cp:lastModifiedBy>Inés García</cp:lastModifiedBy>
  <cp:revision>37</cp:revision>
  <dcterms:created xsi:type="dcterms:W3CDTF">2020-05-18T20:16:59Z</dcterms:created>
  <dcterms:modified xsi:type="dcterms:W3CDTF">2020-05-19T21:20:12Z</dcterms:modified>
</cp:coreProperties>
</file>