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2" r:id="rId3"/>
    <p:sldId id="256" r:id="rId4"/>
    <p:sldId id="258" r:id="rId5"/>
    <p:sldId id="257" r:id="rId6"/>
    <p:sldId id="271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950515-F00A-44C8-AFC6-B5ADB3C6FAA3}" v="1" dt="2020-07-07T15:01:39.0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 Andre" userId="8116b2cc8edee47c" providerId="LiveId" clId="{6F950515-F00A-44C8-AFC6-B5ADB3C6FAA3}"/>
    <pc:docChg chg="custSel mod modSld">
      <pc:chgData name="Jo Andre" userId="8116b2cc8edee47c" providerId="LiveId" clId="{6F950515-F00A-44C8-AFC6-B5ADB3C6FAA3}" dt="2020-07-07T15:05:23.293" v="59" actId="20577"/>
      <pc:docMkLst>
        <pc:docMk/>
      </pc:docMkLst>
      <pc:sldChg chg="addSp modSp mod setBg setClrOvrMap">
        <pc:chgData name="Jo Andre" userId="8116b2cc8edee47c" providerId="LiveId" clId="{6F950515-F00A-44C8-AFC6-B5ADB3C6FAA3}" dt="2020-07-07T15:05:23.293" v="59" actId="20577"/>
        <pc:sldMkLst>
          <pc:docMk/>
          <pc:sldMk cId="1872210163" sldId="272"/>
        </pc:sldMkLst>
        <pc:spChg chg="mod">
          <ac:chgData name="Jo Andre" userId="8116b2cc8edee47c" providerId="LiveId" clId="{6F950515-F00A-44C8-AFC6-B5ADB3C6FAA3}" dt="2020-07-07T15:02:49.575" v="21" actId="26606"/>
          <ac:spMkLst>
            <pc:docMk/>
            <pc:sldMk cId="1872210163" sldId="272"/>
            <ac:spMk id="2" creationId="{2EC36FDA-1251-47E6-B623-C370FD19E7E5}"/>
          </ac:spMkLst>
        </pc:spChg>
        <pc:spChg chg="mod">
          <ac:chgData name="Jo Andre" userId="8116b2cc8edee47c" providerId="LiveId" clId="{6F950515-F00A-44C8-AFC6-B5ADB3C6FAA3}" dt="2020-07-07T15:05:23.293" v="59" actId="20577"/>
          <ac:spMkLst>
            <pc:docMk/>
            <pc:sldMk cId="1872210163" sldId="272"/>
            <ac:spMk id="3" creationId="{81426598-A742-4E3F-8B27-C9A239301086}"/>
          </ac:spMkLst>
        </pc:spChg>
        <pc:picChg chg="add mod">
          <ac:chgData name="Jo Andre" userId="8116b2cc8edee47c" providerId="LiveId" clId="{6F950515-F00A-44C8-AFC6-B5ADB3C6FAA3}" dt="2020-07-07T15:04:20.458" v="46" actId="1076"/>
          <ac:picMkLst>
            <pc:docMk/>
            <pc:sldMk cId="1872210163" sldId="272"/>
            <ac:picMk id="5" creationId="{66890901-6051-467B-BB89-717F9FE01E8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09662-D30C-4B08-80EC-87C42E82A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630453-5C11-4B82-AB91-C6E3F1BF8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24AE0E-F125-4F27-A162-EFF883DC8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34F7BE-5DFE-4223-8F23-5B0CD7BCD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D5991D-B77B-4DB3-B2AE-4F3A5CE9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4801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AC1B63-D826-48DD-9715-1DB3055F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64F0F7-B86B-4C45-8753-F0AD9CAA1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31B4A4-3C86-4FE6-8D4F-C2860F44C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AA1F4-EB43-49D8-A18D-E2224927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CDEFAA2-CDF7-404E-85E1-5E9A1E4B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05931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5DE1BB5-F662-431E-9A19-D51FC96249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C4C20F-F338-4F13-BFC9-E9959855E1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BEDAD3-50B4-47EF-98C5-34C30F230E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16F0CF-BD58-42B7-8CDD-26A6A1DBA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678B28-3902-41E7-8477-FB6D58BB5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80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6CEFC5-BAF1-47F6-A8AC-737437F0E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A10D997-301A-4300-80AE-B731CCB56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E0ABA5-316B-4456-84B6-C747E3E5D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9EDE4F-B55E-41EC-92C9-C0D700DFC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41EABB-CDE8-4B5E-98B1-77B951AE6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867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A9A1D0-95A9-4635-9146-909DACC90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81AAEC3-B1A2-405A-84F3-FFB7ECFD7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69E5FA-0C60-425D-8867-8F0CABA9E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989324-3658-41BB-B760-7E8CCCD6E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AA744-5383-4242-86C8-741969F514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0023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7EE4B6-0CE3-44D0-9CA5-60EC575A8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240D32-9CAF-49BD-B415-4F5298475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76E49A8-5823-4D7D-B4A4-99E037C94D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299F5D3-311D-4687-8950-68F3330A60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391416C-F59D-4CB0-8C50-C9E0214B4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A46B988-0F4C-41BE-AEFE-6D67A99C3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823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13C440-535C-46B9-A6AE-1D9572EC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B53DCB-2C7D-47A3-92B8-4F4376290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36E0D-0D9D-4BD5-84B6-E866A262B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397114-E355-48D4-8E07-57CF7C24A2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D58FFDE-5B70-4469-B070-3C1B5A4D9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5ECF1C5-0BC6-4AB3-B54E-970E2A68A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F25C6E-9463-4C3E-96B5-1315BFC4C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A0933F3-8FC6-44F1-BA1A-D16181310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362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D7681-4282-4DF9-9C78-103C126B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A6EED29-5196-4FAE-B213-2C45AAB25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88069C-3750-4D15-8117-70596BE1A0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3373363-23F7-4533-B15C-7C9157946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5905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84FA3DD-6815-4140-9FCE-17242673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D84AB14-ABA7-4FB6-852F-BB492B417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213379-89F4-423D-8DC1-B47E68151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080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E10BF-0431-486E-B239-C6883A5A5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DDD192-1B31-4F4C-B5CE-98C511434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89714FC-ADBA-4784-B9FA-803A65648A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7834945-6C17-4B6E-945F-6E1A7CD71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6000D4-0845-4F49-A9DA-472DD4259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516935-EA98-465E-8370-591CAFC2A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8660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894B37-AD62-4D51-92CE-131EECDB1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89F6DE1-0D46-47BA-9A50-D0908AD4A5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5BDFBF-33BA-4E33-8BDD-D0ED97BF9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C6F3B8-7106-4F5E-BCDA-AC2B5995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CF7DC2B-490A-438F-AEA5-11090AEBF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924759C-CC66-430C-9663-E7E8C1E94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877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BEBB87A-139E-455A-9997-686570CEA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52090A0-DBB5-48F8-89E4-7274FE138A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212B794-0E7E-4116-9C56-1D28DC44A6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D65CB-00A6-4C9F-9CE5-691B5C0D88F9}" type="datetimeFigureOut">
              <a:rPr lang="es-ES" smtClean="0"/>
              <a:t>07/07/2020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D3B012-D702-499B-A78B-A797911A5E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DDEDDE-580C-48E5-B0B5-EFE3B9C53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9C7D9-B5DF-4842-BF2E-7DA822EC8CA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96154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59FB65E-6798-48C7-B1E1-5052C0021D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0" r="-1" b="26230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72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5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4E3FAFE-ECFB-43FA-B053-CE5869400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831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C0127FA-7F5A-4A5A-8E30-B3F309416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402411"/>
            <a:ext cx="5462546" cy="4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1105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57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C45195-6772-4AB8-A24A-901AC47658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402411"/>
            <a:ext cx="5462546" cy="4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04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5">
            <a:extLst>
              <a:ext uri="{FF2B5EF4-FFF2-40B4-BE49-F238E27FC236}">
                <a16:creationId xmlns:a16="http://schemas.microsoft.com/office/drawing/2014/main" id="{1500B4A4-B1F1-41EA-886A-B8A210DBCA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7">
            <a:extLst>
              <a:ext uri="{FF2B5EF4-FFF2-40B4-BE49-F238E27FC236}">
                <a16:creationId xmlns:a16="http://schemas.microsoft.com/office/drawing/2014/main" id="{5E55A99C-0BDC-4DBE-8E40-9FA66F629F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3FF4F6-B7DB-4981-B17F-43C6636F74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018" y="397690"/>
            <a:ext cx="8341770" cy="62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1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6667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31DC3112-E529-483F-AE5F-BFC825047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181" y="1402411"/>
            <a:ext cx="5462546" cy="409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96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32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9B25B3C-4787-4442-A820-690276C2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201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A68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165D52C-F150-4861-8257-779D002CA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359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C36FDA-1251-47E6-B623-C370FD19E7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4400" dirty="0"/>
              <a:t>OBJETIVOS DE LA UNIDAD: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1426598-A742-4E3F-8B27-C9A239301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Explicar</a:t>
            </a:r>
            <a:r>
              <a:rPr lang="en-US" dirty="0"/>
              <a:t> las ideas </a:t>
            </a:r>
            <a:r>
              <a:rPr lang="en-US" dirty="0" err="1"/>
              <a:t>republicanas</a:t>
            </a:r>
            <a:r>
              <a:rPr lang="en-US" dirty="0"/>
              <a:t> y </a:t>
            </a:r>
            <a:r>
              <a:rPr lang="en-US" dirty="0" err="1"/>
              <a:t>liberales</a:t>
            </a:r>
            <a:r>
              <a:rPr lang="en-US" dirty="0"/>
              <a:t>,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con las </a:t>
            </a:r>
            <a:r>
              <a:rPr lang="en-US" dirty="0" err="1"/>
              <a:t>transformaciones</a:t>
            </a:r>
            <a:r>
              <a:rPr lang="en-US" dirty="0"/>
              <a:t> del </a:t>
            </a:r>
            <a:r>
              <a:rPr lang="en-US" dirty="0" err="1"/>
              <a:t>siglo</a:t>
            </a:r>
            <a:r>
              <a:rPr lang="en-US" dirty="0"/>
              <a:t> XIX y el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protagónico</a:t>
            </a:r>
            <a:r>
              <a:rPr lang="en-US" dirty="0"/>
              <a:t> de la </a:t>
            </a:r>
            <a:r>
              <a:rPr lang="en-US" dirty="0" err="1"/>
              <a:t>burguesía</a:t>
            </a:r>
            <a:r>
              <a:rPr lang="en-US" dirty="0"/>
              <a:t> en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difusión</a:t>
            </a:r>
            <a:r>
              <a:rPr lang="en-U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Analizar</a:t>
            </a:r>
            <a:r>
              <a:rPr lang="en-US" dirty="0"/>
              <a:t> 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durante</a:t>
            </a:r>
            <a:r>
              <a:rPr lang="en-US" dirty="0"/>
              <a:t> el </a:t>
            </a:r>
            <a:r>
              <a:rPr lang="en-US" dirty="0" err="1"/>
              <a:t>siglo</a:t>
            </a:r>
            <a:r>
              <a:rPr lang="en-US" dirty="0"/>
              <a:t> XIX la </a:t>
            </a:r>
            <a:r>
              <a:rPr lang="en-US" dirty="0" err="1"/>
              <a:t>geografía</a:t>
            </a:r>
            <a:r>
              <a:rPr lang="en-US" dirty="0"/>
              <a:t> </a:t>
            </a:r>
            <a:r>
              <a:rPr lang="en-US" dirty="0" err="1"/>
              <a:t>política</a:t>
            </a:r>
            <a:r>
              <a:rPr lang="en-US" dirty="0"/>
              <a:t> de América Latina y de Europa se </a:t>
            </a:r>
            <a:r>
              <a:rPr lang="en-US" dirty="0" err="1"/>
              <a:t>reorganizó</a:t>
            </a:r>
            <a:r>
              <a:rPr lang="en-US" dirty="0"/>
              <a:t> con el </a:t>
            </a:r>
            <a:r>
              <a:rPr lang="en-US" dirty="0" err="1"/>
              <a:t>surgimiento</a:t>
            </a:r>
            <a:r>
              <a:rPr lang="en-US" dirty="0"/>
              <a:t> del Estado-</a:t>
            </a:r>
            <a:r>
              <a:rPr lang="en-US" dirty="0" err="1"/>
              <a:t>nación</a:t>
            </a:r>
            <a:r>
              <a:rPr lang="en-US" dirty="0"/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 err="1"/>
              <a:t>Analizar</a:t>
            </a:r>
            <a:r>
              <a:rPr lang="en-US" dirty="0"/>
              <a:t> la </a:t>
            </a:r>
            <a:r>
              <a:rPr lang="en-US" dirty="0" err="1"/>
              <a:t>formación</a:t>
            </a:r>
            <a:r>
              <a:rPr lang="en-US" dirty="0"/>
              <a:t> y </a:t>
            </a:r>
            <a:r>
              <a:rPr lang="en-US" dirty="0" err="1"/>
              <a:t>consolidación</a:t>
            </a:r>
            <a:r>
              <a:rPr lang="en-US" dirty="0"/>
              <a:t> de la </a:t>
            </a:r>
            <a:r>
              <a:rPr lang="en-US" dirty="0" err="1"/>
              <a:t>república</a:t>
            </a:r>
            <a:r>
              <a:rPr lang="en-US" dirty="0"/>
              <a:t> en Chile y la </a:t>
            </a:r>
            <a:r>
              <a:rPr lang="en-US" dirty="0" err="1"/>
              <a:t>importancia</a:t>
            </a:r>
            <a:r>
              <a:rPr lang="en-US" dirty="0"/>
              <a:t> de los </a:t>
            </a:r>
            <a:r>
              <a:rPr lang="en-US" dirty="0" err="1"/>
              <a:t>espacios</a:t>
            </a:r>
            <a:r>
              <a:rPr lang="en-US" dirty="0"/>
              <a:t> de </a:t>
            </a:r>
            <a:r>
              <a:rPr lang="en-US" dirty="0" err="1"/>
              <a:t>expresión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 para la </a:t>
            </a:r>
            <a:r>
              <a:rPr lang="en-US" dirty="0" err="1"/>
              <a:t>profundización</a:t>
            </a:r>
            <a:r>
              <a:rPr lang="en-US" dirty="0"/>
              <a:t> de la idea de </a:t>
            </a:r>
            <a:r>
              <a:rPr lang="en-US" dirty="0" err="1"/>
              <a:t>nación</a:t>
            </a:r>
            <a:r>
              <a:rPr lang="en-US"/>
              <a:t>.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890901-6051-467B-BB89-717F9FE01E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676" r="14164" b="-1"/>
          <a:stretch/>
        </p:blipFill>
        <p:spPr>
          <a:xfrm>
            <a:off x="7552267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101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41A6FE6-C75A-43FF-B9B8-6560C4C72E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94" b="1852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67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B53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34559A3-F2F2-45A6-9F9E-0888E17E2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180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258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48A08F6-A05A-441C-B448-6DD73D506F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95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055796-F14F-44AE-A65D-D13B83723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8764"/>
          </a:xfrm>
        </p:spPr>
        <p:txBody>
          <a:bodyPr/>
          <a:lstStyle/>
          <a:p>
            <a:r>
              <a:rPr lang="es-CL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LOS PRINCIPIOS REPUBLICANOS</a:t>
            </a:r>
            <a:endParaRPr lang="es-E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97C3583B-DF56-45EE-BA91-D5777F50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5643169"/>
              </p:ext>
            </p:extLst>
          </p:nvPr>
        </p:nvGraphicFramePr>
        <p:xfrm>
          <a:off x="463826" y="1223887"/>
          <a:ext cx="11105322" cy="46280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701774">
                  <a:extLst>
                    <a:ext uri="{9D8B030D-6E8A-4147-A177-3AD203B41FA5}">
                      <a16:colId xmlns:a16="http://schemas.microsoft.com/office/drawing/2014/main" val="1485834426"/>
                    </a:ext>
                  </a:extLst>
                </a:gridCol>
                <a:gridCol w="3701774">
                  <a:extLst>
                    <a:ext uri="{9D8B030D-6E8A-4147-A177-3AD203B41FA5}">
                      <a16:colId xmlns:a16="http://schemas.microsoft.com/office/drawing/2014/main" val="522408473"/>
                    </a:ext>
                  </a:extLst>
                </a:gridCol>
                <a:gridCol w="3701774">
                  <a:extLst>
                    <a:ext uri="{9D8B030D-6E8A-4147-A177-3AD203B41FA5}">
                      <a16:colId xmlns:a16="http://schemas.microsoft.com/office/drawing/2014/main" val="4189589349"/>
                    </a:ext>
                  </a:extLst>
                </a:gridCol>
              </a:tblGrid>
              <a:tr h="445887">
                <a:tc>
                  <a:txBody>
                    <a:bodyPr/>
                    <a:lstStyle/>
                    <a:p>
                      <a:r>
                        <a:rPr lang="es-CL" sz="2000" dirty="0"/>
                        <a:t>Soberanía popular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Separación de los poderes del Estado</a:t>
                      </a:r>
                      <a:endParaRPr lang="es-E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2000" dirty="0"/>
                        <a:t>Igualdad ante la ley y necesidad de una constitución</a:t>
                      </a:r>
                      <a:endParaRPr lang="es-E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185880"/>
                  </a:ext>
                </a:extLst>
              </a:tr>
              <a:tr h="3927020">
                <a:tc>
                  <a:txBody>
                    <a:bodyPr/>
                    <a:lstStyle/>
                    <a:p>
                      <a:r>
                        <a:rPr lang="es-CL" sz="2000" dirty="0">
                          <a:solidFill>
                            <a:schemeClr val="bg1"/>
                          </a:solidFill>
                        </a:rPr>
                        <a:t>Cada ciudadano es  </a:t>
                      </a:r>
                      <a:r>
                        <a:rPr lang="es-CL" sz="2000" b="1" u="sng" dirty="0">
                          <a:solidFill>
                            <a:schemeClr val="tx1"/>
                          </a:solidFill>
                        </a:rPr>
                        <a:t>soberano y ejerce la soberanía directamente</a:t>
                      </a:r>
                      <a:r>
                        <a:rPr lang="es-CL" sz="2000" dirty="0">
                          <a:solidFill>
                            <a:schemeClr val="bg1"/>
                          </a:solidFill>
                        </a:rPr>
                        <a:t>. Para lograr un modelo representativo, por medio de elecciones periódicas elegiría a sus autoridades. Se concibe así un gobierno que cuenta con el respaldo de la mayoría de quienes son ciudadanos.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b="1" u="sng" dirty="0">
                          <a:solidFill>
                            <a:schemeClr val="tx1"/>
                          </a:solidFill>
                        </a:rPr>
                        <a:t>Las funciones ejecutiva, legislativa y judicial del Estado deben estar separadas</a:t>
                      </a:r>
                      <a:r>
                        <a:rPr lang="es-CL" sz="2000" b="0" u="none" dirty="0">
                          <a:solidFill>
                            <a:schemeClr val="bg1"/>
                          </a:solidFill>
                        </a:rPr>
                        <a:t>, como poderes independientes, para permitir la existencia de controles y equilibrios que limiten las facultades del gobierno.</a:t>
                      </a:r>
                      <a:endParaRPr lang="es-ES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L" sz="2000" dirty="0">
                          <a:solidFill>
                            <a:schemeClr val="bg1"/>
                          </a:solidFill>
                        </a:rPr>
                        <a:t>Debe existir una carta fundamental que defina las características y responsabilidades de las autoridades, </a:t>
                      </a:r>
                      <a:r>
                        <a:rPr lang="es-CL" sz="2000" b="1" u="sng" dirty="0">
                          <a:solidFill>
                            <a:schemeClr val="tx1"/>
                          </a:solidFill>
                        </a:rPr>
                        <a:t>y contenga los derechos y deberes de los ciudadanos. Así mismo, que consagre la igualdad ante la ley, reconociendo la igual naturaleza y atributos esenciales de todos los seres humanos.</a:t>
                      </a:r>
                      <a:r>
                        <a:rPr lang="es-CL" sz="200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s-ES" sz="2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208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571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24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5FCF946-F803-400D-974F-89835EB73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333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5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1BDD7C63-B4C1-47E0-876E-1F5CF21D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04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75377F6-567C-4F13-964C-94B2EC364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1" y="1123527"/>
            <a:ext cx="6139733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7157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227</Words>
  <Application>Microsoft Office PowerPoint</Application>
  <PresentationFormat>Panorámica</PresentationFormat>
  <Paragraphs>11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Tema de Office</vt:lpstr>
      <vt:lpstr>Presentación de PowerPoint</vt:lpstr>
      <vt:lpstr>OBJETIVOS DE LA UNIDAD:</vt:lpstr>
      <vt:lpstr>Presentación de PowerPoint</vt:lpstr>
      <vt:lpstr>Presentación de PowerPoint</vt:lpstr>
      <vt:lpstr>Presentación de PowerPoint</vt:lpstr>
      <vt:lpstr>LOS PRINCIPIOS REPUBLICANOS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 Andre</dc:creator>
  <cp:lastModifiedBy>Jo Andre</cp:lastModifiedBy>
  <cp:revision>1</cp:revision>
  <dcterms:created xsi:type="dcterms:W3CDTF">2020-07-07T15:02:49Z</dcterms:created>
  <dcterms:modified xsi:type="dcterms:W3CDTF">2020-07-07T15:05:46Z</dcterms:modified>
</cp:coreProperties>
</file>