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76" r:id="rId4"/>
    <p:sldId id="273" r:id="rId5"/>
    <p:sldId id="274" r:id="rId6"/>
    <p:sldId id="275" r:id="rId7"/>
    <p:sldId id="277" r:id="rId8"/>
    <p:sldId id="278" r:id="rId9"/>
    <p:sldId id="279" r:id="rId10"/>
    <p:sldId id="257" r:id="rId11"/>
    <p:sldId id="262" r:id="rId12"/>
    <p:sldId id="258" r:id="rId13"/>
    <p:sldId id="264" r:id="rId14"/>
    <p:sldId id="265" r:id="rId15"/>
    <p:sldId id="266" r:id="rId16"/>
    <p:sldId id="263" r:id="rId17"/>
    <p:sldId id="267" r:id="rId18"/>
    <p:sldId id="259" r:id="rId19"/>
    <p:sldId id="268" r:id="rId20"/>
    <p:sldId id="269" r:id="rId21"/>
    <p:sldId id="270" r:id="rId22"/>
    <p:sldId id="271" r:id="rId23"/>
    <p:sldId id="261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/>
    <p:restoredTop sz="94550"/>
  </p:normalViewPr>
  <p:slideViewPr>
    <p:cSldViewPr snapToGrid="0" snapToObjects="1">
      <p:cViewPr varScale="1">
        <p:scale>
          <a:sx n="116" d="100"/>
          <a:sy n="116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5B4EB-3D90-FD42-BE3C-D9ABD12CB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3075C5-FF76-C84F-ADBC-0B8ACDD3B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21BBB9-D1C6-7346-B63A-43E691B4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8A69CB-9B1F-4C45-BB7A-FB4F4A5F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AFD253-F7C2-5543-963F-98E7B144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11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E4357-3BA5-4D46-8D6B-B3FC69A6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3EA1A3-BB66-994A-9472-760660136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677D62-96DB-0D4A-A25F-56277B14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75DCF-3908-CD4B-ADE3-C0CA4A7C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3962D-560B-5347-B96A-386DF04E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328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88A171-A140-3545-9414-1DAB5C434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A20C53-EC84-6349-860E-9F72E21B8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AAE3B7-2096-AA46-8B1E-D93BECB9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E8DE5-468F-634F-B78C-11648CF9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534791-FE8F-4245-AE57-A05D8A88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777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42507-7960-384D-8378-48AEB6F1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BE37DF-51E5-1F4D-A4A2-0DE72BCA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68CE6D-3247-EF49-B1BC-611D8E71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CC0C-1E3A-2F4B-B431-C16D37CF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295440-025D-4F4D-8801-928EDA0F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632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36AD0-A734-9F45-B0AE-8FCB6930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31F56D-CBC7-5647-AE94-3D335CE43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9B921-0365-7140-A755-45D58B0C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21858A-8EDE-0F4C-8853-177FAA95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1F49-5242-694B-9FC5-4E4AC516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361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D0623-F60E-0F45-A627-587B168A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41C531-63B9-654B-91CF-B2671D5A8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006100-0BAB-DB4C-8FC8-1345C2435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3C0982-8546-2948-AD95-A8E4101E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0CF32C-1188-8646-AB18-1FB5B8F3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1D3792-7DF6-E147-853F-DC9A9E62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176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0F43D-99DA-004A-8E93-48C6A040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B9D1A-7F74-FA46-836C-4426E3D90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646C64-73A6-824E-BA9D-0296546DB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7B01D1-1765-A34D-AD15-7319DBD9E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4825D3-5B26-494D-8450-AF117D695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F4CB8D-E5CD-4342-A93B-EDB3FB90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A4D4DF-F616-DB4E-A75E-7DE73BF0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32CAF0-FBEC-E24D-B21E-A0AF8C11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599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4EF17-B190-D145-B8FC-3B7E814F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64FAB4-CA89-9C49-9ABE-470E3C29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7B0C5E-D4A0-6E4F-9BBE-CD145E94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AF67DC-6DA8-824F-BF38-3C5D6112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72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947538-2C35-114C-B234-868FD598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B82DF7-8982-704A-8F4A-8C949A4C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7AD554-3C4B-BC47-855E-A88BCE35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24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E43A6-4B4F-2F45-9C9F-2B886E6C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15754-A205-AB42-B3F4-9DF61215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1A4649-458E-964E-91F7-C207CD552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EE7BFE-0E95-274A-BDB2-34CA0373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414EE9-F170-8346-B4F1-E049586F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11B584-9CFA-0242-9659-45F8D814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909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4D235-5F9F-104C-B344-A83F9CB5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FAD7D92-D995-8143-A8E5-5CE41AC18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DF9B7F-07D2-494D-9C4D-8DEF5E4FC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54BE1A-0806-2448-A0EA-04432983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909B0B-1AE4-C24C-B656-87BBABBD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D18874-60B3-7048-87BA-B2CB3BB9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094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427153-417F-8246-ACE4-CC018B7D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3F325A-A764-5C4A-B6C9-F1A8AF872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A17D42-E6A6-9042-881F-3877939C6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51776-6960-F847-909F-F93116D73C40}" type="datetimeFigureOut">
              <a:rPr lang="es-CL" smtClean="0"/>
              <a:t>13-07-20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18D4FC-1D05-9E45-8BFA-985120F12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8026D5-55FF-C945-A5CD-411604150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9746A-873C-6743-B5B5-052E42923F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8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634DA-0C21-A943-8406-98E080AF1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3047" y="-215529"/>
            <a:ext cx="11047956" cy="2387600"/>
          </a:xfrm>
        </p:spPr>
        <p:txBody>
          <a:bodyPr>
            <a:normAutofit fontScale="90000"/>
          </a:bodyPr>
          <a:lstStyle/>
          <a:p>
            <a:r>
              <a:rPr lang="es-CL" sz="6600" dirty="0">
                <a:solidFill>
                  <a:schemeClr val="bg1"/>
                </a:solidFill>
              </a:rPr>
              <a:t>Las variables físico – naturales, las macroformas y las zonas naturales.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E86BB0-76B9-0643-A613-78FC2231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809" y="2925631"/>
            <a:ext cx="6530236" cy="3086861"/>
          </a:xfrm>
        </p:spPr>
        <p:txBody>
          <a:bodyPr>
            <a:noAutofit/>
          </a:bodyPr>
          <a:lstStyle/>
          <a:p>
            <a:pPr algn="l"/>
            <a:r>
              <a:rPr lang="es-CL" sz="3200" dirty="0">
                <a:solidFill>
                  <a:schemeClr val="bg1"/>
                </a:solidFill>
              </a:rPr>
              <a:t>Objetivo:</a:t>
            </a:r>
          </a:p>
          <a:p>
            <a:pPr algn="l"/>
            <a:r>
              <a:rPr lang="es-CL" sz="3200" dirty="0">
                <a:solidFill>
                  <a:schemeClr val="bg1"/>
                </a:solidFill>
              </a:rPr>
              <a:t>Comparar las macroformas chilenas según las regiones naturales.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8AB8BC-D8D3-0241-9812-847DB8922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134" y="126999"/>
            <a:ext cx="1741466" cy="20613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227AD4-DEED-9546-B718-90520F86E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600" y="2368463"/>
            <a:ext cx="2883275" cy="1922183"/>
          </a:xfrm>
          <a:prstGeom prst="rect">
            <a:avLst/>
          </a:prstGeom>
          <a:effectLst>
            <a:softEdge rad="355600"/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242DBA2-502B-9848-B3C5-9A0C9358E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16" y="4023666"/>
            <a:ext cx="3210544" cy="2407908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226498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7604B-5CF4-3043-9DD5-A665F43D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Las macroformas del relieve chileno.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90D0E-9E6F-894E-9AE4-4FC9257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9077" cy="4838944"/>
          </a:xfrm>
        </p:spPr>
        <p:txBody>
          <a:bodyPr>
            <a:normAutofit fontScale="92500" lnSpcReduction="10000"/>
          </a:bodyPr>
          <a:lstStyle/>
          <a:p>
            <a:r>
              <a:rPr lang="es-CL" dirty="0">
                <a:solidFill>
                  <a:schemeClr val="bg1"/>
                </a:solidFill>
              </a:rPr>
              <a:t>Nuestro país es divido por las llamadas macroformas del relieve, las cuales cambian según la latitud en la que se encuentran.</a:t>
            </a:r>
          </a:p>
          <a:p>
            <a:r>
              <a:rPr lang="es-CL" dirty="0">
                <a:solidFill>
                  <a:schemeClr val="bg1"/>
                </a:solidFill>
              </a:rPr>
              <a:t>Las macroformas son de este a oeste:</a:t>
            </a:r>
          </a:p>
          <a:p>
            <a:pPr lvl="1"/>
            <a:r>
              <a:rPr lang="es-CL" dirty="0">
                <a:solidFill>
                  <a:schemeClr val="bg1"/>
                </a:solidFill>
              </a:rPr>
              <a:t>Planicies litorales (playas).</a:t>
            </a:r>
          </a:p>
          <a:p>
            <a:pPr lvl="1"/>
            <a:r>
              <a:rPr lang="es-CL" dirty="0">
                <a:solidFill>
                  <a:schemeClr val="bg1"/>
                </a:solidFill>
              </a:rPr>
              <a:t>Cordillera de la costa (desde el norte hasta la zona sur).</a:t>
            </a:r>
          </a:p>
          <a:p>
            <a:pPr lvl="1"/>
            <a:r>
              <a:rPr lang="es-CL" dirty="0">
                <a:solidFill>
                  <a:schemeClr val="bg1"/>
                </a:solidFill>
              </a:rPr>
              <a:t>Altiplano (presente solo en el Norte Grande).</a:t>
            </a:r>
          </a:p>
          <a:p>
            <a:pPr lvl="1"/>
            <a:r>
              <a:rPr lang="es-CL" dirty="0">
                <a:solidFill>
                  <a:schemeClr val="bg1"/>
                </a:solidFill>
              </a:rPr>
              <a:t>Depresión intermedia (presente en la zona central).</a:t>
            </a:r>
          </a:p>
          <a:p>
            <a:pPr lvl="1"/>
            <a:r>
              <a:rPr lang="es-CL" dirty="0">
                <a:solidFill>
                  <a:schemeClr val="bg1"/>
                </a:solidFill>
              </a:rPr>
              <a:t>Cordillera de Los Andes (Presente en todo el territorio continental).</a:t>
            </a:r>
          </a:p>
          <a:p>
            <a:pPr lvl="1"/>
            <a:r>
              <a:rPr lang="es-CL" dirty="0">
                <a:solidFill>
                  <a:schemeClr val="bg1"/>
                </a:solidFill>
              </a:rPr>
              <a:t>Planicies magallánicas (Presentes al oeste de la Cordillera de Los Andes solo en la zona Austral).</a:t>
            </a:r>
          </a:p>
        </p:txBody>
      </p:sp>
      <p:pic>
        <p:nvPicPr>
          <p:cNvPr id="9" name="4 Imagen" descr="Image5.gi.gif">
            <a:extLst>
              <a:ext uri="{FF2B5EF4-FFF2-40B4-BE49-F238E27FC236}">
                <a16:creationId xmlns:a16="http://schemas.microsoft.com/office/drawing/2014/main" id="{F4F1D771-730B-A049-A3EE-3EEF852EC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44" y="3429000"/>
            <a:ext cx="4837356" cy="270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38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hile_satelite.jpg">
            <a:extLst>
              <a:ext uri="{FF2B5EF4-FFF2-40B4-BE49-F238E27FC236}">
                <a16:creationId xmlns:a16="http://schemas.microsoft.com/office/drawing/2014/main" id="{FFC66C57-F06E-1640-9ED4-279E7B744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0B7604B-5CF4-3043-9DD5-A665F43D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Vista satelital del territorio continental.</a:t>
            </a:r>
          </a:p>
        </p:txBody>
      </p:sp>
    </p:spTree>
    <p:extLst>
      <p:ext uri="{BB962C8B-B14F-4D97-AF65-F5344CB8AC3E}">
        <p14:creationId xmlns:p14="http://schemas.microsoft.com/office/powerpoint/2010/main" val="116642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30556-6B51-AF48-8206-96B2F3C4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Formación del territorio chileno.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BBF4E4-C426-3148-9FB6-9E34AEAC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9852"/>
          </a:xfrm>
        </p:spPr>
        <p:txBody>
          <a:bodyPr/>
          <a:lstStyle/>
          <a:p>
            <a:r>
              <a:rPr lang="es-CL" dirty="0"/>
              <a:t>Existen fuerzas endógenas (internas) y exógenas (externas) que fueron moldeando con el paso de millones de años el territorio.</a:t>
            </a:r>
          </a:p>
          <a:p>
            <a:r>
              <a:rPr lang="es-CL" dirty="0"/>
              <a:t>Fuerzas Endógenas:</a:t>
            </a:r>
          </a:p>
          <a:p>
            <a:pPr lvl="1"/>
            <a:r>
              <a:rPr lang="es-CL" dirty="0"/>
              <a:t>SON AQUELLAS FUERZAS QUE SE ORIGINAN POR LA ACTIVIDAD TECTÓNICA PROVENIENTE DEL INTERIOR DE LA TIERRA. FUNDAMENTALES EN LA FORMACIÓN DEL RELIEVE DE CHILE.</a:t>
            </a:r>
          </a:p>
        </p:txBody>
      </p:sp>
      <p:pic>
        <p:nvPicPr>
          <p:cNvPr id="4" name="Picture 4" descr="000339850">
            <a:extLst>
              <a:ext uri="{FF2B5EF4-FFF2-40B4-BE49-F238E27FC236}">
                <a16:creationId xmlns:a16="http://schemas.microsoft.com/office/drawing/2014/main" id="{88EF7F4A-9D76-8D48-AFA4-5FF31D2DA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9" y="4111345"/>
            <a:ext cx="5868011" cy="268936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DE86A59-EB45-0040-8684-5BCC863F2ECC}"/>
              </a:ext>
            </a:extLst>
          </p:cNvPr>
          <p:cNvSpPr txBox="1">
            <a:spLocks/>
          </p:cNvSpPr>
          <p:nvPr/>
        </p:nvSpPr>
        <p:spPr>
          <a:xfrm>
            <a:off x="803030" y="4346052"/>
            <a:ext cx="5257799" cy="2429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Aquí puedes observar cómo la materia que proviene del centro de la Tierra emerge a la superficie y empuja a las placas tectónicas, provocando terremotos y erupciones volcánicas.</a:t>
            </a:r>
          </a:p>
        </p:txBody>
      </p:sp>
    </p:spTree>
    <p:extLst>
      <p:ext uri="{BB962C8B-B14F-4D97-AF65-F5344CB8AC3E}">
        <p14:creationId xmlns:p14="http://schemas.microsoft.com/office/powerpoint/2010/main" val="126900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30556-6B51-AF48-8206-96B2F3C4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Formación del territorio chileno.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BBF4E4-C426-3148-9FB6-9E34AEAC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9852"/>
          </a:xfrm>
        </p:spPr>
        <p:txBody>
          <a:bodyPr/>
          <a:lstStyle/>
          <a:p>
            <a:r>
              <a:rPr lang="es-CL" dirty="0"/>
              <a:t>Existen fuerzas endógenas (internos) y exógenos (externos) que fueron moldeando con el paso de millones de años el territorio.</a:t>
            </a:r>
          </a:p>
          <a:p>
            <a:r>
              <a:rPr lang="es-CL" dirty="0"/>
              <a:t>Fuerzas Endógenas:</a:t>
            </a:r>
          </a:p>
          <a:p>
            <a:pPr lvl="1"/>
            <a:r>
              <a:rPr lang="es-CL" dirty="0"/>
              <a:t>SON AQUELLAS FUERZAS QUE SE ORIGINAN POR LA ACTIVIDAD TECTÓNICA PROVENIENTE DEL INTERIOR DE LA TIERRA. FUNDAMENTALES EN LA FORMACIÓN DEL RELIEVE DE CHILE.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DE86A59-EB45-0040-8684-5BCC863F2ECC}"/>
              </a:ext>
            </a:extLst>
          </p:cNvPr>
          <p:cNvSpPr txBox="1">
            <a:spLocks/>
          </p:cNvSpPr>
          <p:nvPr/>
        </p:nvSpPr>
        <p:spPr>
          <a:xfrm>
            <a:off x="803030" y="4346052"/>
            <a:ext cx="5257799" cy="2429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El movimiento producido por estas fuerzas traen como consecuencias las fallas geológicas y son fracturas de la corteza terrestre y se produce en sectores donde las rocas son lo suficientemente duras para no deformarse.</a:t>
            </a:r>
          </a:p>
          <a:p>
            <a:endParaRPr lang="es-CL" dirty="0"/>
          </a:p>
        </p:txBody>
      </p:sp>
      <p:pic>
        <p:nvPicPr>
          <p:cNvPr id="6" name="Picture 4" descr="vdm0259i08">
            <a:extLst>
              <a:ext uri="{FF2B5EF4-FFF2-40B4-BE49-F238E27FC236}">
                <a16:creationId xmlns:a16="http://schemas.microsoft.com/office/drawing/2014/main" id="{1C47FD89-5345-A944-B20C-9BA304FEB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48" y="4014284"/>
            <a:ext cx="2618250" cy="20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vdm0259i09">
            <a:extLst>
              <a:ext uri="{FF2B5EF4-FFF2-40B4-BE49-F238E27FC236}">
                <a16:creationId xmlns:a16="http://schemas.microsoft.com/office/drawing/2014/main" id="{1C31AB2F-94FC-2B4F-8AFD-F11224B8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734" y="4775106"/>
            <a:ext cx="2565521" cy="200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64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30556-6B51-AF48-8206-96B2F3C4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Formación del territorio chileno.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BBF4E4-C426-3148-9FB6-9E34AEAC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9852"/>
          </a:xfrm>
        </p:spPr>
        <p:txBody>
          <a:bodyPr/>
          <a:lstStyle/>
          <a:p>
            <a:r>
              <a:rPr lang="es-CL" dirty="0"/>
              <a:t>Existen fuerzas endógenas (internos) y exógenos (externos) que fueron moldeando con el paso de millones de años el territorio.</a:t>
            </a:r>
          </a:p>
          <a:p>
            <a:r>
              <a:rPr lang="es-CL" dirty="0"/>
              <a:t>Fuerzas Endógenas:</a:t>
            </a:r>
          </a:p>
          <a:p>
            <a:pPr lvl="1"/>
            <a:r>
              <a:rPr lang="es-CL" dirty="0"/>
              <a:t>SON AQUELLAS FUERZAS QUE SE ORIGINAN POR LA ACTIVIDAD TECTÓNICA PROVENIENTE DEL INTERIOR DE LA TIERRA. FUNDAMENTALES EN LA FORMACIÓN DEL RELIEVE DE CHILE.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DE86A59-EB45-0040-8684-5BCC863F2ECC}"/>
              </a:ext>
            </a:extLst>
          </p:cNvPr>
          <p:cNvSpPr txBox="1">
            <a:spLocks/>
          </p:cNvSpPr>
          <p:nvPr/>
        </p:nvSpPr>
        <p:spPr>
          <a:xfrm>
            <a:off x="803030" y="4346052"/>
            <a:ext cx="5257799" cy="242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Cuando se enfrentan rocas ”blandas” se producen los llamados pliegues, dando origen a las cordilleras.</a:t>
            </a:r>
          </a:p>
          <a:p>
            <a:endParaRPr lang="es-CL" dirty="0"/>
          </a:p>
        </p:txBody>
      </p:sp>
      <p:pic>
        <p:nvPicPr>
          <p:cNvPr id="8" name="Picture 4" descr="_plegamiento">
            <a:extLst>
              <a:ext uri="{FF2B5EF4-FFF2-40B4-BE49-F238E27FC236}">
                <a16:creationId xmlns:a16="http://schemas.microsoft.com/office/drawing/2014/main" id="{16CB62E3-AE68-A047-806A-E30027951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/>
          <a:stretch>
            <a:fillRect/>
          </a:stretch>
        </p:blipFill>
        <p:spPr bwMode="auto">
          <a:xfrm>
            <a:off x="7745737" y="3972448"/>
            <a:ext cx="3198244" cy="252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55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0E480-8A3B-C14B-B227-B5CE751D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Formación del territorio chileno.</a:t>
            </a:r>
          </a:p>
        </p:txBody>
      </p:sp>
      <p:pic>
        <p:nvPicPr>
          <p:cNvPr id="4" name="2 Imagen" descr="plegamiento.jpg">
            <a:extLst>
              <a:ext uri="{FF2B5EF4-FFF2-40B4-BE49-F238E27FC236}">
                <a16:creationId xmlns:a16="http://schemas.microsoft.com/office/drawing/2014/main" id="{42DAC8B4-D93B-1B40-85E4-6113AB018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3" y="1690688"/>
            <a:ext cx="6717363" cy="504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802032A-1CCC-A94C-83F2-519A60881D3E}"/>
              </a:ext>
            </a:extLst>
          </p:cNvPr>
          <p:cNvSpPr txBox="1">
            <a:spLocks/>
          </p:cNvSpPr>
          <p:nvPr/>
        </p:nvSpPr>
        <p:spPr>
          <a:xfrm>
            <a:off x="7168662" y="2214074"/>
            <a:ext cx="4699836" cy="3958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Los pliegues.</a:t>
            </a:r>
          </a:p>
          <a:p>
            <a:endParaRPr lang="es-CL" dirty="0"/>
          </a:p>
          <a:p>
            <a:r>
              <a:rPr lang="es-CL" dirty="0"/>
              <a:t>Observa que en la roca se pueden ver ondulaciones, como si alguien las hubiese dibujado a propósito, pero no es así, es producto de la acción de los factores endógenos.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159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30556-6B51-AF48-8206-96B2F3C4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Formación del territorio chileno.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BBF4E4-C426-3148-9FB6-9E34AEAC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9852"/>
          </a:xfrm>
        </p:spPr>
        <p:txBody>
          <a:bodyPr>
            <a:normAutofit fontScale="92500"/>
          </a:bodyPr>
          <a:lstStyle/>
          <a:p>
            <a:r>
              <a:rPr lang="es-CL" dirty="0"/>
              <a:t>Existen fuerzas endógenas (internos) y exógenos (externos) que fueron moldeando con el paso de millones de años el territorio.</a:t>
            </a:r>
          </a:p>
          <a:p>
            <a:r>
              <a:rPr lang="es-CL" dirty="0"/>
              <a:t>Fuerzas Exógenas:</a:t>
            </a:r>
          </a:p>
          <a:p>
            <a:pPr lvl="1"/>
            <a:r>
              <a:rPr lang="es-CL" dirty="0"/>
              <a:t>SON AQUELLAS FUERZAS QUE ACTÚAN A NIVEL DEL MEDIO AMBIENTE ATMOSFÉRICO. PERMITIERON MODELAR EL RELIEVE EN CHILE. EROSIÓN POR LLUVIAS, DERRUMBES, VIENTO, ACUMULACIÓN DE LAVA Y CENIZA VOLCÁNICA.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DE86A59-EB45-0040-8684-5BCC863F2ECC}"/>
              </a:ext>
            </a:extLst>
          </p:cNvPr>
          <p:cNvSpPr txBox="1">
            <a:spLocks/>
          </p:cNvSpPr>
          <p:nvPr/>
        </p:nvSpPr>
        <p:spPr>
          <a:xfrm>
            <a:off x="849924" y="4300764"/>
            <a:ext cx="6940061" cy="242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Aquí puedes observar cómo la erosión de la Tierra producto del agua, sólida o líquida y el viento han moldeado desde fuera del planeta el territorio.</a:t>
            </a:r>
          </a:p>
        </p:txBody>
      </p:sp>
      <p:pic>
        <p:nvPicPr>
          <p:cNvPr id="7" name="Picture 7" descr="Eros02">
            <a:extLst>
              <a:ext uri="{FF2B5EF4-FFF2-40B4-BE49-F238E27FC236}">
                <a16:creationId xmlns:a16="http://schemas.microsoft.com/office/drawing/2014/main" id="{BED52733-6B27-7C4D-A337-57D8B71C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2" y="4137900"/>
            <a:ext cx="3904028" cy="2638003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96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B2B6A80E-BE06-D34A-A747-46550D20C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1773238"/>
            <a:ext cx="229552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/>
              <a:t>Fuerzas endógenas </a:t>
            </a:r>
          </a:p>
          <a:p>
            <a:pPr algn="ctr">
              <a:defRPr/>
            </a:pPr>
            <a:r>
              <a:rPr lang="es-ES" dirty="0"/>
              <a:t>o internas </a:t>
            </a:r>
            <a:endParaRPr lang="es-CL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3BAECC8-F463-F848-B5F0-56DA936FA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052513"/>
            <a:ext cx="151765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/>
              <a:t>Relieves de </a:t>
            </a:r>
          </a:p>
          <a:p>
            <a:pPr algn="ctr">
              <a:defRPr/>
            </a:pPr>
            <a:r>
              <a:rPr lang="es-ES"/>
              <a:t>primer orden</a:t>
            </a:r>
            <a:endParaRPr lang="es-CL"/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00BC7555-1095-1540-9313-15AA10D9F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2636838"/>
            <a:ext cx="174625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/>
              <a:t>Relieves de </a:t>
            </a:r>
          </a:p>
          <a:p>
            <a:pPr algn="ctr">
              <a:defRPr/>
            </a:pPr>
            <a:r>
              <a:rPr lang="es-ES" dirty="0"/>
              <a:t>segundo orden</a:t>
            </a:r>
            <a:endParaRPr lang="es-CL" dirty="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51692B1-5044-7E47-AC5B-A1870055E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085" y="4745722"/>
            <a:ext cx="2657474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/>
              <a:t>Relieves de </a:t>
            </a:r>
          </a:p>
          <a:p>
            <a:pPr algn="ctr">
              <a:defRPr/>
            </a:pPr>
            <a:r>
              <a:rPr lang="es-ES" dirty="0"/>
              <a:t>tercer orden</a:t>
            </a:r>
            <a:endParaRPr lang="es-CL" dirty="0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115EA0C7-79A3-5245-98F4-D55C7A91B45B}"/>
              </a:ext>
            </a:extLst>
          </p:cNvPr>
          <p:cNvSpPr>
            <a:spLocks/>
          </p:cNvSpPr>
          <p:nvPr/>
        </p:nvSpPr>
        <p:spPr bwMode="auto">
          <a:xfrm>
            <a:off x="1712913" y="2700338"/>
            <a:ext cx="1274762" cy="950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237"/>
              </a:cxn>
              <a:cxn ang="0">
                <a:pos x="695" y="374"/>
              </a:cxn>
            </a:cxnLst>
            <a:rect l="0" t="0" r="r" b="b"/>
            <a:pathLst>
              <a:path w="695" h="599">
                <a:moveTo>
                  <a:pt x="0" y="0"/>
                </a:moveTo>
                <a:cubicBezTo>
                  <a:pt x="3" y="79"/>
                  <a:pt x="5" y="158"/>
                  <a:pt x="9" y="237"/>
                </a:cubicBezTo>
                <a:cubicBezTo>
                  <a:pt x="26" y="599"/>
                  <a:pt x="4" y="374"/>
                  <a:pt x="695" y="374"/>
                </a:cubicBezTo>
              </a:path>
            </a:pathLst>
          </a:cu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5C2A2EC3-76B3-E54E-906F-34054589C5F7}"/>
              </a:ext>
            </a:extLst>
          </p:cNvPr>
          <p:cNvSpPr>
            <a:spLocks/>
          </p:cNvSpPr>
          <p:nvPr/>
        </p:nvSpPr>
        <p:spPr bwMode="auto">
          <a:xfrm>
            <a:off x="1684338" y="1335088"/>
            <a:ext cx="1552575" cy="261937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27" y="9"/>
              </a:cxn>
              <a:cxn ang="0">
                <a:pos x="54" y="0"/>
              </a:cxn>
              <a:cxn ang="0">
                <a:pos x="978" y="9"/>
              </a:cxn>
            </a:cxnLst>
            <a:rect l="0" t="0" r="r" b="b"/>
            <a:pathLst>
              <a:path w="978" h="165">
                <a:moveTo>
                  <a:pt x="0" y="165"/>
                </a:moveTo>
                <a:cubicBezTo>
                  <a:pt x="4" y="138"/>
                  <a:pt x="15" y="30"/>
                  <a:pt x="27" y="9"/>
                </a:cubicBezTo>
                <a:cubicBezTo>
                  <a:pt x="32" y="1"/>
                  <a:pt x="45" y="3"/>
                  <a:pt x="54" y="0"/>
                </a:cubicBezTo>
                <a:cubicBezTo>
                  <a:pt x="484" y="21"/>
                  <a:pt x="176" y="9"/>
                  <a:pt x="978" y="9"/>
                </a:cubicBezTo>
              </a:path>
            </a:pathLst>
          </a:cu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718A698-6D7E-B941-8CE2-2AEA641DE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981075"/>
            <a:ext cx="263525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/>
              <a:t>Formación de cuencas </a:t>
            </a:r>
          </a:p>
          <a:p>
            <a:pPr>
              <a:defRPr/>
            </a:pPr>
            <a:r>
              <a:rPr lang="es-ES"/>
              <a:t>oceánicas y continentes</a:t>
            </a:r>
            <a:endParaRPr lang="es-CL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AC0FCDA-4DD5-0C4D-A78E-039A71A4A5E5}"/>
              </a:ext>
            </a:extLst>
          </p:cNvPr>
          <p:cNvSpPr>
            <a:spLocks/>
          </p:cNvSpPr>
          <p:nvPr/>
        </p:nvSpPr>
        <p:spPr bwMode="auto">
          <a:xfrm flipV="1">
            <a:off x="6084888" y="1268413"/>
            <a:ext cx="792162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6" y="0"/>
              </a:cxn>
            </a:cxnLst>
            <a:rect l="0" t="0" r="r" b="b"/>
            <a:pathLst>
              <a:path w="356" h="1">
                <a:moveTo>
                  <a:pt x="0" y="0"/>
                </a:moveTo>
                <a:cubicBezTo>
                  <a:pt x="119" y="0"/>
                  <a:pt x="237" y="0"/>
                  <a:pt x="356" y="0"/>
                </a:cubicBezTo>
              </a:path>
            </a:pathLst>
          </a:cu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9D67DA8-7AE4-DC4E-8FB4-8BB8268E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349500"/>
            <a:ext cx="3013075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dirty="0"/>
              <a:t>Formación de montañas </a:t>
            </a:r>
          </a:p>
          <a:p>
            <a:pPr>
              <a:defRPr/>
            </a:pPr>
            <a:r>
              <a:rPr lang="es-ES" dirty="0"/>
              <a:t>y escudos continentales, de</a:t>
            </a:r>
          </a:p>
          <a:p>
            <a:pPr>
              <a:defRPr/>
            </a:pPr>
            <a:r>
              <a:rPr lang="es-ES" dirty="0"/>
              <a:t>dorsales, llanuras y fosas </a:t>
            </a:r>
          </a:p>
          <a:p>
            <a:pPr>
              <a:defRPr/>
            </a:pPr>
            <a:r>
              <a:rPr lang="es-ES" dirty="0"/>
              <a:t>submarinas.</a:t>
            </a:r>
            <a:endParaRPr lang="es-CL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95085784-8448-B442-9A40-BE6675D736D5}"/>
              </a:ext>
            </a:extLst>
          </p:cNvPr>
          <p:cNvSpPr>
            <a:spLocks/>
          </p:cNvSpPr>
          <p:nvPr/>
        </p:nvSpPr>
        <p:spPr bwMode="auto">
          <a:xfrm flipV="1">
            <a:off x="6227763" y="2997200"/>
            <a:ext cx="792162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6" y="0"/>
              </a:cxn>
            </a:cxnLst>
            <a:rect l="0" t="0" r="r" b="b"/>
            <a:pathLst>
              <a:path w="356" h="1">
                <a:moveTo>
                  <a:pt x="0" y="0"/>
                </a:moveTo>
                <a:cubicBezTo>
                  <a:pt x="119" y="0"/>
                  <a:pt x="237" y="0"/>
                  <a:pt x="356" y="0"/>
                </a:cubicBezTo>
              </a:path>
            </a:pathLst>
          </a:cu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BA9574F-074C-494F-9041-0650F892F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416" y="4745722"/>
            <a:ext cx="2657475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dirty="0"/>
              <a:t>Formación de valles, </a:t>
            </a:r>
          </a:p>
          <a:p>
            <a:pPr>
              <a:defRPr/>
            </a:pPr>
            <a:r>
              <a:rPr lang="es-ES" dirty="0"/>
              <a:t>terrazas, meandros, etc.</a:t>
            </a:r>
            <a:endParaRPr lang="es-CL" dirty="0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40C5F41F-ED7B-B949-898D-64DF0271BDE3}"/>
              </a:ext>
            </a:extLst>
          </p:cNvPr>
          <p:cNvSpPr>
            <a:spLocks/>
          </p:cNvSpPr>
          <p:nvPr/>
        </p:nvSpPr>
        <p:spPr bwMode="auto">
          <a:xfrm flipV="1">
            <a:off x="7190487" y="4977607"/>
            <a:ext cx="792162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6" y="0"/>
              </a:cxn>
            </a:cxnLst>
            <a:rect l="0" t="0" r="r" b="b"/>
            <a:pathLst>
              <a:path w="356" h="1">
                <a:moveTo>
                  <a:pt x="0" y="0"/>
                </a:moveTo>
                <a:cubicBezTo>
                  <a:pt x="119" y="0"/>
                  <a:pt x="237" y="0"/>
                  <a:pt x="356" y="0"/>
                </a:cubicBezTo>
              </a:path>
            </a:pathLst>
          </a:cu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40E6A50-8CF1-9047-8C8B-0381D3C8A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48" y="4727466"/>
            <a:ext cx="2155825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/>
              <a:t>Fuerzas exógenas </a:t>
            </a:r>
          </a:p>
          <a:p>
            <a:pPr algn="ctr">
              <a:defRPr/>
            </a:pPr>
            <a:r>
              <a:rPr lang="es-ES" dirty="0"/>
              <a:t>o externas </a:t>
            </a:r>
            <a:endParaRPr lang="es-CL" dirty="0"/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C33AC41A-90FC-244C-8959-539236879AAA}"/>
              </a:ext>
            </a:extLst>
          </p:cNvPr>
          <p:cNvSpPr>
            <a:spLocks/>
          </p:cNvSpPr>
          <p:nvPr/>
        </p:nvSpPr>
        <p:spPr bwMode="auto">
          <a:xfrm>
            <a:off x="3136711" y="4973638"/>
            <a:ext cx="849312" cy="15398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74" y="22"/>
              </a:cxn>
              <a:cxn ang="0">
                <a:pos x="457" y="58"/>
              </a:cxn>
            </a:cxnLst>
            <a:rect l="0" t="0" r="r" b="b"/>
            <a:pathLst>
              <a:path w="457" h="83">
                <a:moveTo>
                  <a:pt x="0" y="13"/>
                </a:moveTo>
                <a:cubicBezTo>
                  <a:pt x="60" y="0"/>
                  <a:pt x="115" y="3"/>
                  <a:pt x="174" y="22"/>
                </a:cubicBezTo>
                <a:cubicBezTo>
                  <a:pt x="265" y="83"/>
                  <a:pt x="339" y="58"/>
                  <a:pt x="457" y="58"/>
                </a:cubicBezTo>
              </a:path>
            </a:pathLst>
          </a:cu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834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4EBFB-8EB3-BD40-AA25-E415523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08" y="106977"/>
            <a:ext cx="10515600" cy="1811866"/>
          </a:xfrm>
        </p:spPr>
        <p:txBody>
          <a:bodyPr/>
          <a:lstStyle/>
          <a:p>
            <a:r>
              <a:rPr lang="es-CL" dirty="0"/>
              <a:t>Macroformas del Norte Grande.</a:t>
            </a:r>
            <a:br>
              <a:rPr lang="es-CL" dirty="0"/>
            </a:br>
            <a:r>
              <a:rPr lang="es-CL" sz="3200" dirty="0"/>
              <a:t>Desde la región de Arica y Parinacota hasta el río Copiapó.</a:t>
            </a:r>
            <a:endParaRPr lang="es-CL" dirty="0"/>
          </a:p>
        </p:txBody>
      </p:sp>
      <p:pic>
        <p:nvPicPr>
          <p:cNvPr id="17" name="1 Imagen" descr="Image3.gif">
            <a:extLst>
              <a:ext uri="{FF2B5EF4-FFF2-40B4-BE49-F238E27FC236}">
                <a16:creationId xmlns:a16="http://schemas.microsoft.com/office/drawing/2014/main" id="{F7B1DF27-9147-DA41-80DA-E90BC1DC5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794848"/>
            <a:ext cx="912812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99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4EBFB-8EB3-BD40-AA25-E415523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08" y="106977"/>
            <a:ext cx="10515600" cy="1811866"/>
          </a:xfrm>
        </p:spPr>
        <p:txBody>
          <a:bodyPr/>
          <a:lstStyle/>
          <a:p>
            <a:r>
              <a:rPr lang="es-CL" dirty="0"/>
              <a:t>Macroformas del Norte Chico.</a:t>
            </a:r>
            <a:br>
              <a:rPr lang="es-CL" dirty="0"/>
            </a:br>
            <a:r>
              <a:rPr lang="es-CL" sz="3200" dirty="0"/>
              <a:t>Desde el río Copiapó hasta el río Aconcagua.</a:t>
            </a:r>
            <a:endParaRPr lang="es-CL" dirty="0"/>
          </a:p>
        </p:txBody>
      </p:sp>
      <p:pic>
        <p:nvPicPr>
          <p:cNvPr id="24" name="1 Imagen" descr="Image4.gif">
            <a:extLst>
              <a:ext uri="{FF2B5EF4-FFF2-40B4-BE49-F238E27FC236}">
                <a16:creationId xmlns:a16="http://schemas.microsoft.com/office/drawing/2014/main" id="{373B6AFC-910C-924A-9083-CB46DC37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91" y="1836738"/>
            <a:ext cx="9178925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95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696CF-D688-4048-9855-5848D703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Espacios que incluyen el territorio chileno.</a:t>
            </a:r>
          </a:p>
        </p:txBody>
      </p:sp>
      <p:graphicFrame>
        <p:nvGraphicFramePr>
          <p:cNvPr id="4" name="Group 35">
            <a:extLst>
              <a:ext uri="{FF2B5EF4-FFF2-40B4-BE49-F238E27FC236}">
                <a16:creationId xmlns:a16="http://schemas.microsoft.com/office/drawing/2014/main" id="{5EFF24B4-C2D1-5048-BC19-951464B8CD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539244"/>
              </p:ext>
            </p:extLst>
          </p:nvPr>
        </p:nvGraphicFramePr>
        <p:xfrm>
          <a:off x="838200" y="1939671"/>
          <a:ext cx="10515600" cy="4553205"/>
        </p:xfrm>
        <a:graphic>
          <a:graphicData uri="http://schemas.openxmlformats.org/drawingml/2006/table">
            <a:tbl>
              <a:tblPr/>
              <a:tblGrid>
                <a:gridCol w="270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7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Territorio Chileno Americano Continental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17º30º LS y los 56º LS, cuyo eje central se corresponde al meridiano 70º LW. Considera las islas de la plataforma continental.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Territorio Chileno Oceánico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Islas oceánicas o esporádicas: San Félix y San Ambrosio, el archipiélago Juan Fernández, y las islas polinésicas de Pascua y Sala y Gómez.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Territorio Chileno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Antártico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Se ubica entre los 53º y 90º LW y hasta los 90º LS (Polo Sur).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Territorio Chileno Marítimo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(Mar Territorial)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Zona comprendida entre las más bajas mareas y las 12 millas náuticas hacia el interior del océano.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0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4EBFB-8EB3-BD40-AA25-E415523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08" y="106977"/>
            <a:ext cx="10515600" cy="1811866"/>
          </a:xfrm>
        </p:spPr>
        <p:txBody>
          <a:bodyPr/>
          <a:lstStyle/>
          <a:p>
            <a:r>
              <a:rPr lang="es-CL" dirty="0"/>
              <a:t>Macroformas del Zona Central.</a:t>
            </a:r>
            <a:br>
              <a:rPr lang="es-CL" dirty="0"/>
            </a:br>
            <a:r>
              <a:rPr lang="es-CL" sz="3200" dirty="0"/>
              <a:t>Desde el río Aconcagua hasta el río Bío Bío.</a:t>
            </a:r>
            <a:endParaRPr lang="es-CL" dirty="0"/>
          </a:p>
        </p:txBody>
      </p:sp>
      <p:pic>
        <p:nvPicPr>
          <p:cNvPr id="30" name="4 Imagen" descr="Image5.gi.gif">
            <a:extLst>
              <a:ext uri="{FF2B5EF4-FFF2-40B4-BE49-F238E27FC236}">
                <a16:creationId xmlns:a16="http://schemas.microsoft.com/office/drawing/2014/main" id="{B6076183-94BD-5046-B16D-B6ECBD232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79" y="1639273"/>
            <a:ext cx="914082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4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4EBFB-8EB3-BD40-AA25-E415523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08" y="106977"/>
            <a:ext cx="10515600" cy="1811866"/>
          </a:xfrm>
        </p:spPr>
        <p:txBody>
          <a:bodyPr/>
          <a:lstStyle/>
          <a:p>
            <a:r>
              <a:rPr lang="es-CL" dirty="0"/>
              <a:t>Macroformas del Zona Sur.</a:t>
            </a:r>
            <a:br>
              <a:rPr lang="es-CL" dirty="0"/>
            </a:br>
            <a:r>
              <a:rPr lang="es-CL" sz="3200" dirty="0"/>
              <a:t>Desde el río Bío Bío hasta el seno de Reloncaví.</a:t>
            </a:r>
            <a:endParaRPr lang="es-CL" dirty="0"/>
          </a:p>
        </p:txBody>
      </p:sp>
      <p:pic>
        <p:nvPicPr>
          <p:cNvPr id="36" name="1 Imagen" descr="Image7.gif">
            <a:extLst>
              <a:ext uri="{FF2B5EF4-FFF2-40B4-BE49-F238E27FC236}">
                <a16:creationId xmlns:a16="http://schemas.microsoft.com/office/drawing/2014/main" id="{125CC434-43EA-8D4F-AC6E-061FCCE5F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40" y="1918843"/>
            <a:ext cx="91170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73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4EBFB-8EB3-BD40-AA25-E415523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08" y="106977"/>
            <a:ext cx="10515600" cy="1811866"/>
          </a:xfrm>
        </p:spPr>
        <p:txBody>
          <a:bodyPr/>
          <a:lstStyle/>
          <a:p>
            <a:r>
              <a:rPr lang="es-CL" dirty="0"/>
              <a:t>Macroformas del Zona austral.</a:t>
            </a:r>
            <a:br>
              <a:rPr lang="es-CL" dirty="0"/>
            </a:br>
            <a:r>
              <a:rPr lang="es-CL" sz="3200" dirty="0"/>
              <a:t>Desde el seno de Reloncaví hasta la región de Magallanes y Antártica chilena.</a:t>
            </a:r>
            <a:endParaRPr lang="es-CL" dirty="0"/>
          </a:p>
        </p:txBody>
      </p:sp>
      <p:pic>
        <p:nvPicPr>
          <p:cNvPr id="17" name="1 Imagen" descr="Image17.gif">
            <a:extLst>
              <a:ext uri="{FF2B5EF4-FFF2-40B4-BE49-F238E27FC236}">
                <a16:creationId xmlns:a16="http://schemas.microsoft.com/office/drawing/2014/main" id="{E5E8805B-08E6-2A42-AC31-66EFEB92E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83" y="2353183"/>
            <a:ext cx="88836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6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A3429-75F4-254D-BBED-95F8EB35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2FB44F-79AB-C24D-A0FE-470AA7D11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Realiza la actividad en el archivo word adjunto de Classroom.</a:t>
            </a:r>
          </a:p>
        </p:txBody>
      </p:sp>
    </p:spTree>
    <p:extLst>
      <p:ext uri="{BB962C8B-B14F-4D97-AF65-F5344CB8AC3E}">
        <p14:creationId xmlns:p14="http://schemas.microsoft.com/office/powerpoint/2010/main" val="331095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93606-1C89-884C-A625-C078B4D1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365760"/>
            <a:ext cx="8302752" cy="5811203"/>
          </a:xfrm>
        </p:spPr>
        <p:txBody>
          <a:bodyPr>
            <a:normAutofit lnSpcReduction="10000"/>
          </a:bodyPr>
          <a:lstStyle/>
          <a:p>
            <a:r>
              <a:rPr lang="es-CL" altLang="es-CL" b="1" dirty="0">
                <a:solidFill>
                  <a:schemeClr val="bg1"/>
                </a:solidFill>
                <a:latin typeface="Calibri" panose="020F0502020204030204" pitchFamily="34" charset="0"/>
              </a:rPr>
              <a:t>Chile Continental </a:t>
            </a:r>
            <a:r>
              <a:rPr lang="es-CL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se ubica en el sector sur occidental de América del Sur, con una extensión de más de cuatro mil kilómetros. Además, tiene presencia en una importante superficie territorial en el </a:t>
            </a:r>
            <a:r>
              <a:rPr lang="es-CL" altLang="es-CL" b="1" dirty="0">
                <a:solidFill>
                  <a:schemeClr val="bg1"/>
                </a:solidFill>
                <a:latin typeface="Calibri" panose="020F0502020204030204" pitchFamily="34" charset="0"/>
              </a:rPr>
              <a:t>Territorio Antártico</a:t>
            </a:r>
            <a:r>
              <a:rPr lang="es-CL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, proyectándose hasta el Polo Sur.</a:t>
            </a:r>
          </a:p>
          <a:p>
            <a:r>
              <a:rPr lang="es-CL" dirty="0">
                <a:solidFill>
                  <a:schemeClr val="bg1"/>
                </a:solidFill>
              </a:rPr>
              <a:t>La </a:t>
            </a:r>
            <a:r>
              <a:rPr lang="es-CL" b="1" dirty="0">
                <a:solidFill>
                  <a:schemeClr val="bg1"/>
                </a:solidFill>
              </a:rPr>
              <a:t>forma alargada </a:t>
            </a:r>
            <a:r>
              <a:rPr lang="es-CL" dirty="0">
                <a:solidFill>
                  <a:schemeClr val="bg1"/>
                </a:solidFill>
              </a:rPr>
              <a:t>del territorio chileno le permite contar con una gran extensión latitudinal (entre los 17º30’ LS  y los 90º LS), lo que implica que presente: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altLang="es-CL" sz="2000" dirty="0">
                <a:solidFill>
                  <a:schemeClr val="bg1"/>
                </a:solidFill>
              </a:rPr>
              <a:t>8.000 </a:t>
            </a:r>
            <a:r>
              <a:rPr lang="es-ES" altLang="es-CL" sz="2000" dirty="0" err="1">
                <a:solidFill>
                  <a:schemeClr val="bg1"/>
                </a:solidFill>
              </a:rPr>
              <a:t>kms</a:t>
            </a:r>
            <a:r>
              <a:rPr lang="es-ES" altLang="es-CL" sz="2000" dirty="0">
                <a:solidFill>
                  <a:schemeClr val="bg1"/>
                </a:solidFill>
              </a:rPr>
              <a:t>. de costa y una distancia de 4.270 </a:t>
            </a:r>
            <a:r>
              <a:rPr lang="es-ES" altLang="es-CL" sz="2000" dirty="0" err="1">
                <a:solidFill>
                  <a:schemeClr val="bg1"/>
                </a:solidFill>
              </a:rPr>
              <a:t>kms</a:t>
            </a:r>
            <a:r>
              <a:rPr lang="es-ES" altLang="es-CL" sz="2000" dirty="0">
                <a:solidFill>
                  <a:schemeClr val="bg1"/>
                </a:solidFill>
              </a:rPr>
              <a:t>. entre sus extremos norte y sur.</a:t>
            </a:r>
          </a:p>
          <a:p>
            <a:endParaRPr lang="es-ES" altLang="es-CL" sz="2000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CL" altLang="es-CL" sz="2000" dirty="0">
                <a:solidFill>
                  <a:schemeClr val="bg1"/>
                </a:solidFill>
              </a:rPr>
              <a:t>gran diversidad climática (de los climas áridos y cálidos hasta los lluviosos y fríos).</a:t>
            </a:r>
          </a:p>
          <a:p>
            <a:endParaRPr lang="es-CL" altLang="es-CL" sz="2000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CL" altLang="es-CL" sz="2000" dirty="0">
                <a:solidFill>
                  <a:schemeClr val="bg1"/>
                </a:solidFill>
              </a:rPr>
              <a:t>gran diversidad de paisajes y recursos naturales.</a:t>
            </a:r>
          </a:p>
          <a:p>
            <a:pPr marL="457200" lvl="1" indent="0">
              <a:buNone/>
            </a:pPr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7 Imagen" descr="Territorio_Nacional.gif">
            <a:extLst>
              <a:ext uri="{FF2B5EF4-FFF2-40B4-BE49-F238E27FC236}">
                <a16:creationId xmlns:a16="http://schemas.microsoft.com/office/drawing/2014/main" id="{30679619-2028-5B45-A83A-062F9CF15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0"/>
            <a:ext cx="312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85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621F4AA-1D67-304C-B19F-62E0F1948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537491"/>
            <a:ext cx="6019938" cy="5783017"/>
          </a:xfr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5465D2B-614C-8D4C-B757-291D8E5CEEE5}"/>
              </a:ext>
            </a:extLst>
          </p:cNvPr>
          <p:cNvSpPr txBox="1">
            <a:spLocks/>
          </p:cNvSpPr>
          <p:nvPr/>
        </p:nvSpPr>
        <p:spPr>
          <a:xfrm>
            <a:off x="7114032" y="2249424"/>
            <a:ext cx="4718304" cy="279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CL" dirty="0">
                <a:solidFill>
                  <a:schemeClr val="bg1"/>
                </a:solidFill>
                <a:latin typeface="Calibri" panose="020F0502020204030204" pitchFamily="34" charset="0"/>
              </a:rPr>
              <a:t>Recordemos que la longitud son las líneas imaginaria que van de norte a sur.</a:t>
            </a:r>
          </a:p>
          <a:p>
            <a:r>
              <a:rPr lang="es-CL" altLang="es-CL" dirty="0">
                <a:solidFill>
                  <a:schemeClr val="bg1"/>
                </a:solidFill>
              </a:rPr>
              <a:t>Por otro lado la latitud son las línea imaginarias que van de este a oeste.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317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4EC46-59F0-AC41-934A-785C701E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1168"/>
            <a:ext cx="10515600" cy="1325563"/>
          </a:xfrm>
        </p:spPr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Ventajas de la ubicación del país.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A5D03C-F6E4-5245-8EAC-3A6B79EE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" y="1516316"/>
            <a:ext cx="11722608" cy="415296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altLang="es-C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Diversidad climática y de regiones naturales: </a:t>
            </a:r>
            <a:r>
              <a:rPr lang="es-CL" alt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existencia de variedad de climas, desde tropicales (Isla de Pascua) a polares (Antártica).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CL" alt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altLang="es-C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Privilegiada posición en el Pacífico Sur:  </a:t>
            </a:r>
            <a:r>
              <a:rPr lang="es-CL" alt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Chile ofrece ventajosas perspectivas en el desarrollo de rutas marítimas y </a:t>
            </a:r>
            <a:r>
              <a:rPr lang="es-CL" altLang="es-C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“Corredores Bioceánicos”,  </a:t>
            </a:r>
            <a:r>
              <a:rPr lang="es-CL" alt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acercándose al Extremo Oriente y vinculando a los países del Cono Sur.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CL" alt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altLang="es-C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Potencialmente sus regiones naturales son complementarias: </a:t>
            </a:r>
            <a:r>
              <a:rPr lang="es-CL" alt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 un rico potencial de intercambio de recursos económicos entre sus regiones naturales: el desierto minero; los Valles Transversales y el Valle Central agrícola; el Sur de bosques y ganado; la Patagonia petrolera y ganadera.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CL" altLang="es-C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4EC46-59F0-AC41-934A-785C701E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1168"/>
            <a:ext cx="10515600" cy="1325563"/>
          </a:xfrm>
        </p:spPr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Ventajas de la ubicación del país.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A5D03C-F6E4-5245-8EAC-3A6B79EE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" y="912812"/>
            <a:ext cx="11722608" cy="5032375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lphaUcPeriod"/>
            </a:pPr>
            <a:endParaRPr lang="es-CL" alt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altLang="es-C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de vías estratégicas: </a:t>
            </a:r>
            <a:r>
              <a:rPr lang="es-CL" alt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posesión del Estrecho de Magallanes, el Canal Beagle o el Paso Drake son una clara ventaja en las rutas del comercio internacional, ofreciendo facilidades portuarias, suministros de víveres, agua fresca, combustibles, etc.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lphaUcPeriod"/>
            </a:pPr>
            <a:endParaRPr lang="es-CL" alt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altLang="es-C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 del mar, suelo y subsuelo marítimo: </a:t>
            </a:r>
            <a:r>
              <a:rPr lang="es-CL" alt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Sitúan al país entre las primeras potencias pesqueras del mundo.</a:t>
            </a:r>
            <a:endParaRPr lang="es-CL" altLang="es-C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5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71ECA-056A-F741-8C29-CC533158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Desventajas de la ubicación del país.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18E12-2753-CC4F-9E15-E70BBF459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altLang="es-CL" b="1" dirty="0">
                <a:solidFill>
                  <a:schemeClr val="bg1"/>
                </a:solidFill>
                <a:cs typeface="Tahoma" panose="020B0604030504040204" pitchFamily="34" charset="0"/>
              </a:rPr>
              <a:t>Fronteras naturales de Magnitud Planetaria: </a:t>
            </a:r>
            <a:r>
              <a:rPr lang="es-CL" altLang="es-CL" dirty="0">
                <a:solidFill>
                  <a:schemeClr val="bg1"/>
                </a:solidFill>
                <a:cs typeface="Tahoma" panose="020B0604030504040204" pitchFamily="34" charset="0"/>
              </a:rPr>
              <a:t>Tanto el desierto de Atacama como las altas cadenas constituyen fronteras naturales en el Norte y en el Este. En el Sur los hielos antárticos configuran una barrera en la ruta aérea transpolar; y por el oeste, la presencia del Océano Pacífico ofrece un espacio vacío de poblamiento.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CL" altLang="es-CL" dirty="0">
              <a:solidFill>
                <a:schemeClr val="bg1"/>
              </a:solidFill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altLang="es-CL" b="1" dirty="0">
                <a:solidFill>
                  <a:schemeClr val="bg1"/>
                </a:solidFill>
                <a:cs typeface="Tahoma" panose="020B0604030504040204" pitchFamily="34" charset="0"/>
              </a:rPr>
              <a:t>Intensa actividad sísmica y volcánica: </a:t>
            </a:r>
            <a:r>
              <a:rPr lang="es-CL" altLang="es-CL" dirty="0">
                <a:solidFill>
                  <a:schemeClr val="bg1"/>
                </a:solidFill>
                <a:cs typeface="Tahoma" panose="020B0604030504040204" pitchFamily="34" charset="0"/>
              </a:rPr>
              <a:t>cuyas consecuencias se manifiestan negativamente en el normal quehacer de la vida, con grandes costos humanos y materiales.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32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F4D8B-813A-6E48-A60D-563A5610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Desventajas de la ubicación del país.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4D36E1-AFD3-E141-9D3F-C48E68D56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altLang="es-C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Desfavorable disimetría entre largo y ancho, en perjuicio de una circulación más expedita entre los extremos y el centro del país.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CL" alt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altLang="es-C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Desigual distribución de la población en perjuicio de los extremos.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CL" altLang="es-C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altLang="es-C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Comercio Exterior: </a:t>
            </a:r>
            <a:r>
              <a:rPr lang="es-CL" alt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el relativo aislamiento de nuestro país, nuestras relaciones comerciales se ven complejizadas por las distancias y los costos de transportes.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962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B505D-0117-0C4B-B122-B70F6C0C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8721"/>
            <a:ext cx="10515600" cy="4700016"/>
          </a:xfrm>
        </p:spPr>
        <p:txBody>
          <a:bodyPr>
            <a:noAutofit/>
          </a:bodyPr>
          <a:lstStyle/>
          <a:p>
            <a:pPr algn="ctr"/>
            <a:r>
              <a:rPr lang="es-CL" sz="9600" dirty="0">
                <a:solidFill>
                  <a:schemeClr val="bg1"/>
                </a:solidFill>
              </a:rPr>
              <a:t>Macroformas del relieve chileno según la zona natural.</a:t>
            </a:r>
          </a:p>
        </p:txBody>
      </p:sp>
    </p:spTree>
    <p:extLst>
      <p:ext uri="{BB962C8B-B14F-4D97-AF65-F5344CB8AC3E}">
        <p14:creationId xmlns:p14="http://schemas.microsoft.com/office/powerpoint/2010/main" val="340540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1289</Words>
  <Application>Microsoft Macintosh PowerPoint</Application>
  <PresentationFormat>Panorámica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Wingdings</vt:lpstr>
      <vt:lpstr>Tema de Office</vt:lpstr>
      <vt:lpstr>Las variables físico – naturales, las macroformas y las zonas naturales.</vt:lpstr>
      <vt:lpstr>Espacios que incluyen el territorio chileno.</vt:lpstr>
      <vt:lpstr>Presentación de PowerPoint</vt:lpstr>
      <vt:lpstr>Presentación de PowerPoint</vt:lpstr>
      <vt:lpstr>Ventajas de la ubicación del país.</vt:lpstr>
      <vt:lpstr>Ventajas de la ubicación del país.</vt:lpstr>
      <vt:lpstr>Desventajas de la ubicación del país.</vt:lpstr>
      <vt:lpstr>Desventajas de la ubicación del país.</vt:lpstr>
      <vt:lpstr>Macroformas del relieve chileno según la zona natural.</vt:lpstr>
      <vt:lpstr>Las macroformas del relieve chileno.</vt:lpstr>
      <vt:lpstr>Vista satelital del territorio continental.</vt:lpstr>
      <vt:lpstr>Formación del territorio chileno.</vt:lpstr>
      <vt:lpstr>Formación del territorio chileno.</vt:lpstr>
      <vt:lpstr>Formación del territorio chileno.</vt:lpstr>
      <vt:lpstr>Formación del territorio chileno.</vt:lpstr>
      <vt:lpstr>Formación del territorio chileno.</vt:lpstr>
      <vt:lpstr>Presentación de PowerPoint</vt:lpstr>
      <vt:lpstr>Macroformas del Norte Grande. Desde la región de Arica y Parinacota hasta el río Copiapó.</vt:lpstr>
      <vt:lpstr>Macroformas del Norte Chico. Desde el río Copiapó hasta el río Aconcagua.</vt:lpstr>
      <vt:lpstr>Macroformas del Zona Central. Desde el río Aconcagua hasta el río Bío Bío.</vt:lpstr>
      <vt:lpstr>Macroformas del Zona Sur. Desde el río Bío Bío hasta el seno de Reloncaví.</vt:lpstr>
      <vt:lpstr>Macroformas del Zona austral. Desde el seno de Reloncaví hasta la región de Magallanes y Antártica chilena.</vt:lpstr>
      <vt:lpstr>Actividad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variables físico – natuales.</dc:title>
  <dc:creator>David Hanson</dc:creator>
  <cp:lastModifiedBy>Microsoft Office User</cp:lastModifiedBy>
  <cp:revision>15</cp:revision>
  <dcterms:created xsi:type="dcterms:W3CDTF">2020-07-06T00:37:12Z</dcterms:created>
  <dcterms:modified xsi:type="dcterms:W3CDTF">2020-07-13T20:37:44Z</dcterms:modified>
</cp:coreProperties>
</file>