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10DCDB-3E10-4FC6-ACEF-95944B01FE88}" type="datetimeFigureOut">
              <a:rPr lang="es-CL" smtClean="0"/>
              <a:pPr/>
              <a:t>01-07-2020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E9383C9-6DD1-4580-AC98-EB4C7A9328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SISTEMAS DE INECUACIONES LINEALES CON UNA INCÓGNITA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886200"/>
            <a:ext cx="6368752" cy="175260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~PP1829.WAV">
            <a:hlinkClick r:id="" action="ppaction://media"/>
          </p:cNvPr>
          <p:cNvPicPr>
            <a:picLocks noRot="1" noChangeAspect="1"/>
          </p:cNvPicPr>
          <p:nvPr>
            <a:wavAudioFile r:embed="rId1" name="~PP182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FIN PRESENTACIÓN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Espero que haya quedado claro la solución de sistemas </a:t>
            </a:r>
            <a:r>
              <a:rPr lang="es-CL" smtClean="0"/>
              <a:t>de inecuaciones </a:t>
            </a:r>
            <a:r>
              <a:rPr lang="es-CL" dirty="0" smtClean="0"/>
              <a:t>lineales con </a:t>
            </a:r>
            <a:r>
              <a:rPr lang="es-CL" smtClean="0"/>
              <a:t>una incógnita.</a:t>
            </a:r>
            <a:endParaRPr lang="es-CL" dirty="0"/>
          </a:p>
        </p:txBody>
      </p:sp>
      <p:pic>
        <p:nvPicPr>
          <p:cNvPr id="5" name="~PP2911.WAV">
            <a:hlinkClick r:id="" action="ppaction://media"/>
          </p:cNvPr>
          <p:cNvPicPr>
            <a:picLocks noRot="1" noChangeAspect="1"/>
          </p:cNvPicPr>
          <p:nvPr>
            <a:wavAudioFile r:embed="rId1" name="~PP291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1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SISTEMA DE INECUACIONES LINEALES CON UNA INCÓGNITA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281339"/>
          </a:xfrm>
        </p:spPr>
        <p:txBody>
          <a:bodyPr/>
          <a:lstStyle/>
          <a:p>
            <a:endParaRPr lang="es-CL" dirty="0" smtClean="0"/>
          </a:p>
          <a:p>
            <a:r>
              <a:rPr lang="es-CL" dirty="0" smtClean="0"/>
              <a:t>Un sistema de inecuaciones lineales con una incógnita es un conjunto de dos o más inecuaciones de una incógnita que deben verificarse a la vez. La solución del sistema está dada por la intersección del conjunto solución de cada inecuación.</a:t>
            </a:r>
            <a:endParaRPr lang="es-CL" dirty="0"/>
          </a:p>
        </p:txBody>
      </p:sp>
      <p:pic>
        <p:nvPicPr>
          <p:cNvPr id="6" name="~PP3021.WAV">
            <a:hlinkClick r:id="" action="ppaction://media"/>
          </p:cNvPr>
          <p:cNvPicPr>
            <a:picLocks noRot="1" noChangeAspect="1"/>
          </p:cNvPicPr>
          <p:nvPr>
            <a:wavAudioFile r:embed="rId1" name="~PP302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37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 1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es-CL" dirty="0" smtClean="0"/>
              <a:t> Resolver </a:t>
            </a:r>
            <a:r>
              <a:rPr lang="es-CL" dirty="0" smtClean="0"/>
              <a:t>el sistema:</a:t>
            </a:r>
          </a:p>
          <a:p>
            <a:pPr marL="578358" indent="-514350">
              <a:buAutoNum type="arabicParenR"/>
            </a:pPr>
            <a:r>
              <a:rPr lang="es-CL" dirty="0" smtClean="0"/>
              <a:t>X+3 </a:t>
            </a:r>
            <a:r>
              <a:rPr lang="es-CL" dirty="0" smtClean="0"/>
              <a:t>&gt;</a:t>
            </a:r>
            <a:r>
              <a:rPr lang="es-CL" dirty="0" smtClean="0"/>
              <a:t> </a:t>
            </a:r>
            <a:r>
              <a:rPr lang="es-CL" dirty="0" smtClean="0"/>
              <a:t>5</a:t>
            </a:r>
            <a:endParaRPr lang="es-CL" dirty="0" smtClean="0"/>
          </a:p>
          <a:p>
            <a:pPr marL="578358" indent="-514350">
              <a:buAutoNum type="arabicParenR"/>
            </a:pPr>
            <a:r>
              <a:rPr lang="es-CL" dirty="0" smtClean="0"/>
              <a:t>X-3 </a:t>
            </a:r>
            <a:r>
              <a:rPr lang="es-CL" dirty="0" smtClean="0"/>
              <a:t>&lt; </a:t>
            </a:r>
            <a:r>
              <a:rPr lang="es-CL" dirty="0" smtClean="0"/>
              <a:t> 1</a:t>
            </a:r>
            <a:endParaRPr lang="es-CL" dirty="0"/>
          </a:p>
          <a:p>
            <a:pPr>
              <a:buNone/>
            </a:pPr>
            <a:r>
              <a:rPr lang="es-CL" dirty="0"/>
              <a:t> </a:t>
            </a:r>
            <a:r>
              <a:rPr lang="es-CL" dirty="0" smtClean="0"/>
              <a:t>  Entonces </a:t>
            </a:r>
            <a:r>
              <a:rPr lang="es-CL" dirty="0"/>
              <a:t>resolvemos </a:t>
            </a:r>
            <a:r>
              <a:rPr lang="es-CL" dirty="0" smtClean="0"/>
              <a:t>primero </a:t>
            </a:r>
            <a:r>
              <a:rPr lang="es-CL" dirty="0"/>
              <a:t>x + 3 &gt; 5	</a:t>
            </a:r>
            <a:endParaRPr lang="es-CL" dirty="0" smtClean="0"/>
          </a:p>
          <a:p>
            <a:r>
              <a:rPr lang="es-CL" dirty="0" smtClean="0"/>
              <a:t> </a:t>
            </a:r>
            <a:r>
              <a:rPr lang="es-CL" dirty="0"/>
              <a:t>x &gt; 5 – 3 	x &gt; 2 = ]2 </a:t>
            </a:r>
            <a:r>
              <a:rPr lang="es-CL" dirty="0" smtClean="0"/>
              <a:t>,∞ </a:t>
            </a:r>
            <a:r>
              <a:rPr lang="es-CL" dirty="0"/>
              <a:t>[</a:t>
            </a:r>
          </a:p>
          <a:p>
            <a:r>
              <a:rPr lang="es-CL" dirty="0"/>
              <a:t>Ahora resolvemos x – 3 &lt; 1 	</a:t>
            </a:r>
            <a:endParaRPr lang="es-CL" dirty="0" smtClean="0"/>
          </a:p>
          <a:p>
            <a:r>
              <a:rPr lang="es-CL" dirty="0" smtClean="0"/>
              <a:t>x </a:t>
            </a:r>
            <a:r>
              <a:rPr lang="es-CL" dirty="0"/>
              <a:t>&lt; 1+ 3 	x &lt; 4 = </a:t>
            </a:r>
            <a:r>
              <a:rPr lang="es-CL" dirty="0" smtClean="0"/>
              <a:t>] -∞ , 4[        2                       4</a:t>
            </a:r>
            <a:endParaRPr lang="es-CL" dirty="0"/>
          </a:p>
          <a:p>
            <a:r>
              <a:rPr lang="es-CL" dirty="0"/>
              <a:t>Representamos en la recta </a:t>
            </a:r>
            <a:r>
              <a:rPr lang="es-CL" dirty="0" smtClean="0"/>
              <a:t> y </a:t>
            </a:r>
          </a:p>
          <a:p>
            <a:r>
              <a:rPr lang="es-CL" dirty="0" smtClean="0"/>
              <a:t>Buscamos la intersección. </a:t>
            </a:r>
            <a:r>
              <a:rPr lang="es-CL" dirty="0"/>
              <a:t>	     </a:t>
            </a:r>
            <a:endParaRPr lang="es-CL" dirty="0" smtClean="0"/>
          </a:p>
          <a:p>
            <a:r>
              <a:rPr lang="es-CL" dirty="0" smtClean="0"/>
              <a:t>Solución   </a:t>
            </a:r>
            <a:r>
              <a:rPr lang="es-CL" dirty="0"/>
              <a:t>]2 </a:t>
            </a:r>
            <a:r>
              <a:rPr lang="es-CL" dirty="0" smtClean="0"/>
              <a:t>,∞   ]  ∩ ] -∞ , 4[  </a:t>
            </a:r>
            <a:r>
              <a:rPr lang="es-CL" dirty="0"/>
              <a:t>= { x </a:t>
            </a:r>
            <a:r>
              <a:rPr lang="es-CL" dirty="0" smtClean="0"/>
              <a:t>ꞓ R /2&lt; x &lt; 4} =</a:t>
            </a:r>
          </a:p>
          <a:p>
            <a:r>
              <a:rPr lang="es-CL" dirty="0" smtClean="0"/>
              <a:t> </a:t>
            </a:r>
            <a:r>
              <a:rPr lang="es-CL" dirty="0"/>
              <a:t>]2 , 4[                                                </a:t>
            </a:r>
          </a:p>
          <a:p>
            <a:r>
              <a:rPr lang="es-CL" dirty="0"/>
              <a:t> </a:t>
            </a:r>
          </a:p>
          <a:p>
            <a:endParaRPr lang="es-CL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572000" y="4005064"/>
            <a:ext cx="27363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860032" y="35730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6660232" y="342900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860032" y="3717032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355976" y="3356992"/>
            <a:ext cx="23762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Forma libre"/>
          <p:cNvSpPr/>
          <p:nvPr/>
        </p:nvSpPr>
        <p:spPr>
          <a:xfrm>
            <a:off x="4754903" y="3952456"/>
            <a:ext cx="248897" cy="263944"/>
          </a:xfrm>
          <a:custGeom>
            <a:avLst/>
            <a:gdLst>
              <a:gd name="connsiteX0" fmla="*/ 172697 w 248897"/>
              <a:gd name="connsiteY0" fmla="*/ 35344 h 263944"/>
              <a:gd name="connsiteX1" fmla="*/ 96497 w 248897"/>
              <a:gd name="connsiteY1" fmla="*/ 9944 h 263944"/>
              <a:gd name="connsiteX2" fmla="*/ 71097 w 248897"/>
              <a:gd name="connsiteY2" fmla="*/ 263944 h 263944"/>
              <a:gd name="connsiteX3" fmla="*/ 223497 w 248897"/>
              <a:gd name="connsiteY3" fmla="*/ 187744 h 263944"/>
              <a:gd name="connsiteX4" fmla="*/ 248897 w 248897"/>
              <a:gd name="connsiteY4" fmla="*/ 111544 h 263944"/>
              <a:gd name="connsiteX5" fmla="*/ 96497 w 248897"/>
              <a:gd name="connsiteY5" fmla="*/ 86144 h 263944"/>
              <a:gd name="connsiteX6" fmla="*/ 96497 w 248897"/>
              <a:gd name="connsiteY6" fmla="*/ 136944 h 26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897" h="263944">
                <a:moveTo>
                  <a:pt x="172697" y="35344"/>
                </a:moveTo>
                <a:cubicBezTo>
                  <a:pt x="147297" y="26877"/>
                  <a:pt x="121356" y="0"/>
                  <a:pt x="96497" y="9944"/>
                </a:cubicBezTo>
                <a:cubicBezTo>
                  <a:pt x="0" y="48543"/>
                  <a:pt x="65870" y="227358"/>
                  <a:pt x="71097" y="263944"/>
                </a:cubicBezTo>
                <a:cubicBezTo>
                  <a:pt x="121295" y="247211"/>
                  <a:pt x="187687" y="232506"/>
                  <a:pt x="223497" y="187744"/>
                </a:cubicBezTo>
                <a:cubicBezTo>
                  <a:pt x="240223" y="166837"/>
                  <a:pt x="240430" y="136944"/>
                  <a:pt x="248897" y="111544"/>
                </a:cubicBezTo>
                <a:cubicBezTo>
                  <a:pt x="198380" y="77866"/>
                  <a:pt x="159593" y="23048"/>
                  <a:pt x="96497" y="86144"/>
                </a:cubicBezTo>
                <a:lnTo>
                  <a:pt x="96497" y="13694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Forma libre"/>
          <p:cNvSpPr/>
          <p:nvPr/>
        </p:nvSpPr>
        <p:spPr>
          <a:xfrm>
            <a:off x="6531648" y="3937000"/>
            <a:ext cx="294707" cy="228600"/>
          </a:xfrm>
          <a:custGeom>
            <a:avLst/>
            <a:gdLst>
              <a:gd name="connsiteX0" fmla="*/ 173952 w 294707"/>
              <a:gd name="connsiteY0" fmla="*/ 0 h 228600"/>
              <a:gd name="connsiteX1" fmla="*/ 123152 w 294707"/>
              <a:gd name="connsiteY1" fmla="*/ 76200 h 228600"/>
              <a:gd name="connsiteX2" fmla="*/ 21552 w 294707"/>
              <a:gd name="connsiteY2" fmla="*/ 177800 h 228600"/>
              <a:gd name="connsiteX3" fmla="*/ 97752 w 294707"/>
              <a:gd name="connsiteY3" fmla="*/ 203200 h 228600"/>
              <a:gd name="connsiteX4" fmla="*/ 97752 w 294707"/>
              <a:gd name="connsiteY4" fmla="*/ 127000 h 228600"/>
              <a:gd name="connsiteX5" fmla="*/ 46952 w 294707"/>
              <a:gd name="connsiteY5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07" h="228600">
                <a:moveTo>
                  <a:pt x="173952" y="0"/>
                </a:moveTo>
                <a:cubicBezTo>
                  <a:pt x="157019" y="25400"/>
                  <a:pt x="146990" y="57130"/>
                  <a:pt x="123152" y="76200"/>
                </a:cubicBezTo>
                <a:cubicBezTo>
                  <a:pt x="0" y="174721"/>
                  <a:pt x="76970" y="11545"/>
                  <a:pt x="21552" y="177800"/>
                </a:cubicBezTo>
                <a:cubicBezTo>
                  <a:pt x="46952" y="186267"/>
                  <a:pt x="71342" y="207602"/>
                  <a:pt x="97752" y="203200"/>
                </a:cubicBezTo>
                <a:cubicBezTo>
                  <a:pt x="294707" y="170374"/>
                  <a:pt x="116542" y="133263"/>
                  <a:pt x="97752" y="127000"/>
                </a:cubicBezTo>
                <a:cubicBezTo>
                  <a:pt x="42256" y="210245"/>
                  <a:pt x="46952" y="172673"/>
                  <a:pt x="46952" y="2286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22 Conector recto"/>
          <p:cNvCxnSpPr/>
          <p:nvPr/>
        </p:nvCxnSpPr>
        <p:spPr>
          <a:xfrm>
            <a:off x="1115616" y="285293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~PP1258.WAV">
            <a:hlinkClick r:id="" action="ppaction://media"/>
          </p:cNvPr>
          <p:cNvPicPr>
            <a:picLocks noRot="1" noChangeAspect="1"/>
          </p:cNvPicPr>
          <p:nvPr>
            <a:wavAudioFile r:embed="rId1" name="~PP125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4332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r>
              <a:rPr lang="es-CL" dirty="0" smtClean="0"/>
              <a:t>Ejemplo 2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     </a:t>
            </a:r>
            <a:r>
              <a:rPr lang="es-CL" dirty="0" smtClean="0"/>
              <a:t>X ≥ 0</a:t>
            </a:r>
          </a:p>
          <a:p>
            <a:r>
              <a:rPr lang="es-CL" dirty="0" smtClean="0"/>
              <a:t>     2 – X ≥ -2</a:t>
            </a:r>
          </a:p>
          <a:p>
            <a:r>
              <a:rPr lang="es-CL" u="sng" dirty="0" smtClean="0"/>
              <a:t>     2X + 1 &gt; - 1</a:t>
            </a:r>
          </a:p>
          <a:p>
            <a:r>
              <a:rPr lang="es-CL" dirty="0" smtClean="0"/>
              <a:t>1° Resolver cada inecuación por separado.</a:t>
            </a:r>
          </a:p>
          <a:p>
            <a:r>
              <a:rPr lang="es-CL" dirty="0" smtClean="0"/>
              <a:t>2 – X ≥ - 2</a:t>
            </a:r>
          </a:p>
          <a:p>
            <a:r>
              <a:rPr lang="es-CL" dirty="0" smtClean="0"/>
              <a:t>- X ≥ -2 -2 </a:t>
            </a:r>
          </a:p>
          <a:p>
            <a:r>
              <a:rPr lang="es-CL" dirty="0" smtClean="0"/>
              <a:t>- X ≥ -4  / . -1</a:t>
            </a:r>
          </a:p>
          <a:p>
            <a:r>
              <a:rPr lang="es-CL" dirty="0"/>
              <a:t> </a:t>
            </a:r>
            <a:r>
              <a:rPr lang="es-CL" dirty="0" smtClean="0"/>
              <a:t>X ≤ 4</a:t>
            </a:r>
            <a:endParaRPr lang="es-CL" dirty="0"/>
          </a:p>
        </p:txBody>
      </p:sp>
      <p:pic>
        <p:nvPicPr>
          <p:cNvPr id="7" name="~PP3754.WAV">
            <a:hlinkClick r:id="" action="ppaction://media"/>
          </p:cNvPr>
          <p:cNvPicPr>
            <a:picLocks noRot="1" noChangeAspect="1"/>
          </p:cNvPicPr>
          <p:nvPr>
            <a:wavAudioFile r:embed="rId1" name="~PP375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78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Continuamos con </a:t>
            </a:r>
            <a:r>
              <a:rPr lang="es-CL" dirty="0" smtClean="0"/>
              <a:t>el ejemplo 2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es-CL" dirty="0" smtClean="0"/>
              <a:t>2X + 1&gt; -1         2x &gt; -1 -1        x </a:t>
            </a:r>
            <a:r>
              <a:rPr lang="es-CL" sz="3600" dirty="0" smtClean="0"/>
              <a:t>&gt; -2/2</a:t>
            </a:r>
          </a:p>
          <a:p>
            <a:r>
              <a:rPr lang="es-CL" sz="3600" dirty="0" smtClean="0"/>
              <a:t>X &gt; -1</a:t>
            </a:r>
          </a:p>
          <a:p>
            <a:r>
              <a:rPr lang="es-CL" sz="3600" dirty="0" err="1" smtClean="0"/>
              <a:t>Graficamente</a:t>
            </a:r>
            <a:r>
              <a:rPr lang="es-CL" sz="3600" dirty="0" smtClean="0"/>
              <a:t> </a:t>
            </a:r>
          </a:p>
          <a:p>
            <a:endParaRPr lang="es-CL" sz="3600" dirty="0"/>
          </a:p>
          <a:p>
            <a:r>
              <a:rPr lang="es-CL" dirty="0" smtClean="0"/>
              <a:t>              -1            0                   4              </a:t>
            </a:r>
          </a:p>
          <a:p>
            <a:r>
              <a:rPr lang="es-CL" dirty="0" smtClean="0"/>
              <a:t>Donde se cruzan las tres             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843808" y="18448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148064" y="1988840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547664" y="4437112"/>
            <a:ext cx="50405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2051720" y="378904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491880" y="400506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508104" y="357301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onector"/>
          <p:cNvSpPr/>
          <p:nvPr/>
        </p:nvSpPr>
        <p:spPr>
          <a:xfrm flipH="1">
            <a:off x="3491880" y="4149080"/>
            <a:ext cx="144016" cy="241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Forma libre"/>
          <p:cNvSpPr/>
          <p:nvPr/>
        </p:nvSpPr>
        <p:spPr>
          <a:xfrm>
            <a:off x="1897919" y="4217213"/>
            <a:ext cx="311881" cy="279961"/>
          </a:xfrm>
          <a:custGeom>
            <a:avLst/>
            <a:gdLst>
              <a:gd name="connsiteX0" fmla="*/ 311881 w 311881"/>
              <a:gd name="connsiteY0" fmla="*/ 126187 h 279961"/>
              <a:gd name="connsiteX1" fmla="*/ 261081 w 311881"/>
              <a:gd name="connsiteY1" fmla="*/ 49987 h 279961"/>
              <a:gd name="connsiteX2" fmla="*/ 57881 w 311881"/>
              <a:gd name="connsiteY2" fmla="*/ 49987 h 279961"/>
              <a:gd name="connsiteX3" fmla="*/ 57881 w 311881"/>
              <a:gd name="connsiteY3" fmla="*/ 227787 h 279961"/>
              <a:gd name="connsiteX4" fmla="*/ 210281 w 311881"/>
              <a:gd name="connsiteY4" fmla="*/ 278587 h 279961"/>
              <a:gd name="connsiteX5" fmla="*/ 286481 w 311881"/>
              <a:gd name="connsiteY5" fmla="*/ 176987 h 27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81" h="279961">
                <a:moveTo>
                  <a:pt x="311881" y="126187"/>
                </a:moveTo>
                <a:cubicBezTo>
                  <a:pt x="294948" y="100787"/>
                  <a:pt x="284919" y="69057"/>
                  <a:pt x="261081" y="49987"/>
                </a:cubicBezTo>
                <a:cubicBezTo>
                  <a:pt x="198598" y="0"/>
                  <a:pt x="122978" y="36968"/>
                  <a:pt x="57881" y="49987"/>
                </a:cubicBezTo>
                <a:cubicBezTo>
                  <a:pt x="41373" y="99510"/>
                  <a:pt x="0" y="178175"/>
                  <a:pt x="57881" y="227787"/>
                </a:cubicBezTo>
                <a:cubicBezTo>
                  <a:pt x="98538" y="262636"/>
                  <a:pt x="210281" y="278587"/>
                  <a:pt x="210281" y="278587"/>
                </a:cubicBezTo>
                <a:cubicBezTo>
                  <a:pt x="310578" y="245155"/>
                  <a:pt x="286481" y="279961"/>
                  <a:pt x="286481" y="1769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onector"/>
          <p:cNvSpPr/>
          <p:nvPr/>
        </p:nvSpPr>
        <p:spPr>
          <a:xfrm>
            <a:off x="5220072" y="4365104"/>
            <a:ext cx="576064" cy="1691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2051720" y="3933056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32" idx="4"/>
            <a:endCxn id="32" idx="5"/>
          </p:cNvCxnSpPr>
          <p:nvPr/>
        </p:nvCxnSpPr>
        <p:spPr>
          <a:xfrm flipH="1" flipV="1">
            <a:off x="3512971" y="4354937"/>
            <a:ext cx="50917" cy="35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3419872" y="414908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1547664" y="3645024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~PP1688.WAV">
            <a:hlinkClick r:id="" action="ppaction://media"/>
          </p:cNvPr>
          <p:cNvPicPr>
            <a:picLocks noRot="1" noChangeAspect="1"/>
          </p:cNvPicPr>
          <p:nvPr>
            <a:wavAudioFile r:embed="rId1" name="~PP168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79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Continuación solución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Solución la intersección es entre 0 y 4</a:t>
            </a:r>
          </a:p>
          <a:p>
            <a:r>
              <a:rPr lang="es-CL" dirty="0" smtClean="0"/>
              <a:t>{ x ꞓ R /    0 ≤ x ≤ 4 } como conjunto</a:t>
            </a:r>
          </a:p>
          <a:p>
            <a:r>
              <a:rPr lang="es-CL" dirty="0" smtClean="0"/>
              <a:t>Y como intervalo [ 0 , 4]</a:t>
            </a:r>
            <a:endParaRPr lang="es-CL" dirty="0"/>
          </a:p>
        </p:txBody>
      </p:sp>
      <p:pic>
        <p:nvPicPr>
          <p:cNvPr id="5" name="~PP3833.WAV">
            <a:hlinkClick r:id="" action="ppaction://media"/>
          </p:cNvPr>
          <p:cNvPicPr>
            <a:picLocks noRot="1" noChangeAspect="1"/>
          </p:cNvPicPr>
          <p:nvPr>
            <a:wavAudioFile r:embed="rId1" name="~PP383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247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 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2x + 1/3 ≤4       /.3</a:t>
            </a:r>
          </a:p>
          <a:p>
            <a:r>
              <a:rPr lang="es-CL" dirty="0" smtClean="0"/>
              <a:t>X – 1/5&gt;6          / .5    </a:t>
            </a:r>
          </a:p>
          <a:p>
            <a:r>
              <a:rPr lang="es-CL" dirty="0" smtClean="0"/>
              <a:t>----------------</a:t>
            </a:r>
          </a:p>
          <a:p>
            <a:r>
              <a:rPr lang="es-CL" dirty="0" smtClean="0"/>
              <a:t>Amplificamos cada inecuación por el mínimo común múltiplo de sus denominadores</a:t>
            </a:r>
          </a:p>
          <a:p>
            <a:r>
              <a:rPr lang="es-CL" dirty="0" smtClean="0"/>
              <a:t>6x +1 ≤ 12</a:t>
            </a:r>
          </a:p>
          <a:p>
            <a:r>
              <a:rPr lang="es-CL" dirty="0" smtClean="0"/>
              <a:t>5x – 1 &gt;30</a:t>
            </a:r>
          </a:p>
          <a:p>
            <a:endParaRPr lang="es-CL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28700" cy="3429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28700" cy="3429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28700" cy="342900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28700" cy="342900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028700" cy="342900"/>
          </a:xfrm>
          <a:prstGeom prst="rect">
            <a:avLst/>
          </a:prstGeom>
          <a:noFill/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~PP2054.WAV">
            <a:hlinkClick r:id="" action="ppaction://media"/>
          </p:cNvPr>
          <p:cNvPicPr>
            <a:picLocks noRot="1" noChangeAspect="1"/>
          </p:cNvPicPr>
          <p:nvPr>
            <a:wavAudioFile r:embed="rId1" name="~PP205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130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Continuación ejemplo 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Resolviendo cada inecuación</a:t>
            </a:r>
          </a:p>
          <a:p>
            <a:r>
              <a:rPr lang="es-CL" dirty="0" smtClean="0"/>
              <a:t>6x + 1≤ 12                 5x -1 &gt; 30</a:t>
            </a:r>
          </a:p>
          <a:p>
            <a:r>
              <a:rPr lang="es-CL" dirty="0" smtClean="0"/>
              <a:t>6x ≤ 12-1                    5x &gt; 30+1</a:t>
            </a:r>
          </a:p>
          <a:p>
            <a:r>
              <a:rPr lang="es-CL" dirty="0" smtClean="0"/>
              <a:t>X ≤ 11/6                           x &gt; 31/5</a:t>
            </a:r>
          </a:p>
          <a:p>
            <a:r>
              <a:rPr lang="es-CL" dirty="0" smtClean="0"/>
              <a:t>Recta numérica</a:t>
            </a:r>
            <a:endParaRPr lang="es-CL" dirty="0"/>
          </a:p>
        </p:txBody>
      </p:sp>
      <p:pic>
        <p:nvPicPr>
          <p:cNvPr id="5" name="~PP2670.WAV">
            <a:hlinkClick r:id="" action="ppaction://media"/>
          </p:cNvPr>
          <p:cNvPicPr>
            <a:picLocks noRot="1" noChangeAspect="1"/>
          </p:cNvPicPr>
          <p:nvPr>
            <a:wavAudioFile r:embed="rId1" name="~PP267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54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Continuación desarrollo ejemplo 3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              11/6                   31/5</a:t>
            </a:r>
          </a:p>
          <a:p>
            <a:endParaRPr lang="es-CL" dirty="0" smtClean="0"/>
          </a:p>
          <a:p>
            <a:r>
              <a:rPr lang="es-CL" dirty="0" smtClean="0"/>
              <a:t>Si observan la grafica NO hay intersección por lo tanto la solución es vacía lo que escribe como:   o { }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1979712" y="3573016"/>
            <a:ext cx="4536504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2699792" y="285293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5508104" y="2636912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onector"/>
          <p:cNvSpPr/>
          <p:nvPr/>
        </p:nvSpPr>
        <p:spPr>
          <a:xfrm>
            <a:off x="2483768" y="321297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orma libre"/>
          <p:cNvSpPr/>
          <p:nvPr/>
        </p:nvSpPr>
        <p:spPr>
          <a:xfrm>
            <a:off x="5334000" y="3230762"/>
            <a:ext cx="444264" cy="578251"/>
          </a:xfrm>
          <a:custGeom>
            <a:avLst/>
            <a:gdLst>
              <a:gd name="connsiteX0" fmla="*/ 203200 w 444264"/>
              <a:gd name="connsiteY0" fmla="*/ 96638 h 578251"/>
              <a:gd name="connsiteX1" fmla="*/ 50800 w 444264"/>
              <a:gd name="connsiteY1" fmla="*/ 71238 h 578251"/>
              <a:gd name="connsiteX2" fmla="*/ 0 w 444264"/>
              <a:gd name="connsiteY2" fmla="*/ 223638 h 578251"/>
              <a:gd name="connsiteX3" fmla="*/ 50800 w 444264"/>
              <a:gd name="connsiteY3" fmla="*/ 376038 h 578251"/>
              <a:gd name="connsiteX4" fmla="*/ 152400 w 444264"/>
              <a:gd name="connsiteY4" fmla="*/ 528438 h 578251"/>
              <a:gd name="connsiteX5" fmla="*/ 228600 w 444264"/>
              <a:gd name="connsiteY5" fmla="*/ 553838 h 578251"/>
              <a:gd name="connsiteX6" fmla="*/ 406400 w 444264"/>
              <a:gd name="connsiteY6" fmla="*/ 528438 h 578251"/>
              <a:gd name="connsiteX7" fmla="*/ 381000 w 444264"/>
              <a:gd name="connsiteY7" fmla="*/ 325238 h 578251"/>
              <a:gd name="connsiteX8" fmla="*/ 279400 w 444264"/>
              <a:gd name="connsiteY8" fmla="*/ 172838 h 578251"/>
              <a:gd name="connsiteX9" fmla="*/ 228600 w 444264"/>
              <a:gd name="connsiteY9" fmla="*/ 96638 h 578251"/>
              <a:gd name="connsiteX10" fmla="*/ 127000 w 444264"/>
              <a:gd name="connsiteY10" fmla="*/ 20438 h 57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264" h="578251">
                <a:moveTo>
                  <a:pt x="203200" y="96638"/>
                </a:moveTo>
                <a:cubicBezTo>
                  <a:pt x="166607" y="72243"/>
                  <a:pt x="101684" y="0"/>
                  <a:pt x="50800" y="71238"/>
                </a:cubicBezTo>
                <a:cubicBezTo>
                  <a:pt x="19676" y="114812"/>
                  <a:pt x="0" y="223638"/>
                  <a:pt x="0" y="223638"/>
                </a:cubicBezTo>
                <a:lnTo>
                  <a:pt x="50800" y="376038"/>
                </a:lnTo>
                <a:cubicBezTo>
                  <a:pt x="77430" y="455927"/>
                  <a:pt x="70858" y="474077"/>
                  <a:pt x="152400" y="528438"/>
                </a:cubicBezTo>
                <a:cubicBezTo>
                  <a:pt x="174677" y="543290"/>
                  <a:pt x="203200" y="545371"/>
                  <a:pt x="228600" y="553838"/>
                </a:cubicBezTo>
                <a:cubicBezTo>
                  <a:pt x="287867" y="545371"/>
                  <a:pt x="373191" y="578251"/>
                  <a:pt x="406400" y="528438"/>
                </a:cubicBezTo>
                <a:cubicBezTo>
                  <a:pt x="444264" y="471642"/>
                  <a:pt x="403958" y="389522"/>
                  <a:pt x="381000" y="325238"/>
                </a:cubicBezTo>
                <a:cubicBezTo>
                  <a:pt x="360465" y="267741"/>
                  <a:pt x="313267" y="223638"/>
                  <a:pt x="279400" y="172838"/>
                </a:cubicBezTo>
                <a:cubicBezTo>
                  <a:pt x="262467" y="147438"/>
                  <a:pt x="257560" y="106291"/>
                  <a:pt x="228600" y="96638"/>
                </a:cubicBezTo>
                <a:cubicBezTo>
                  <a:pt x="134439" y="65251"/>
                  <a:pt x="164374" y="95185"/>
                  <a:pt x="127000" y="204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14 Conector recto"/>
          <p:cNvCxnSpPr/>
          <p:nvPr/>
        </p:nvCxnSpPr>
        <p:spPr>
          <a:xfrm>
            <a:off x="5508104" y="263691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755576" y="2780928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~PP962.WAV">
            <a:hlinkClick r:id="" action="ppaction://media"/>
          </p:cNvPr>
          <p:cNvPicPr>
            <a:picLocks noRot="1" noChangeAspect="1"/>
          </p:cNvPicPr>
          <p:nvPr>
            <a:wavAudioFile r:embed="rId1" name="~PP96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36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1005</TotalTime>
  <Words>315</Words>
  <Application>Microsoft Office PowerPoint</Application>
  <PresentationFormat>Presentación en pantalla (4:3)</PresentationFormat>
  <Paragraphs>59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SISTEMAS DE INECUACIONES LINEALES CON UNA INCÓGNITA</vt:lpstr>
      <vt:lpstr>SISTEMA DE INECUACIONES LINEALES CON UNA INCÓGNITA</vt:lpstr>
      <vt:lpstr>EJEMPLO 1</vt:lpstr>
      <vt:lpstr> Ejemplo 2</vt:lpstr>
      <vt:lpstr>Continuamos con el ejemplo 2</vt:lpstr>
      <vt:lpstr>Continuación solución</vt:lpstr>
      <vt:lpstr>Ejemplo 3</vt:lpstr>
      <vt:lpstr>Continuación ejemplo 3</vt:lpstr>
      <vt:lpstr>Continuación desarrollo ejemplo 3</vt:lpstr>
      <vt:lpstr>FIN PRESENTACIÓN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INECUACIONES LINEALES CON UNA INCÓGNITA</dc:title>
  <dc:creator>Angelica</dc:creator>
  <cp:lastModifiedBy>Angelica</cp:lastModifiedBy>
  <cp:revision>7</cp:revision>
  <dcterms:created xsi:type="dcterms:W3CDTF">2020-06-29T21:54:59Z</dcterms:created>
  <dcterms:modified xsi:type="dcterms:W3CDTF">2020-07-01T21:32:36Z</dcterms:modified>
</cp:coreProperties>
</file>