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9" r:id="rId3"/>
    <p:sldId id="258" r:id="rId4"/>
    <p:sldId id="269" r:id="rId5"/>
    <p:sldId id="281" r:id="rId6"/>
    <p:sldId id="275" r:id="rId7"/>
    <p:sldId id="264" r:id="rId8"/>
    <p:sldId id="259" r:id="rId9"/>
    <p:sldId id="261" r:id="rId10"/>
    <p:sldId id="280" r:id="rId11"/>
    <p:sldId id="276" r:id="rId12"/>
    <p:sldId id="278" r:id="rId13"/>
    <p:sldId id="26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99"/>
    <a:srgbClr val="800000"/>
    <a:srgbClr val="1C096D"/>
    <a:srgbClr val="660033"/>
    <a:srgbClr val="003300"/>
    <a:srgbClr val="660066"/>
    <a:srgbClr val="117C02"/>
    <a:srgbClr val="FFCC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084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145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422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28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44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05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84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489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811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582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475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1737-58AB-497A-A232-EB16B85381D0}" type="datetimeFigureOut">
              <a:rPr lang="es-CL" smtClean="0"/>
              <a:t>05-07-2020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6E1E-17B5-41C8-AFBF-70AA310423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199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0.png"/><Relationship Id="rId5" Type="http://schemas.openxmlformats.org/officeDocument/2006/relationships/image" Target="../media/image590.png"/><Relationship Id="rId10" Type="http://schemas.openxmlformats.org/officeDocument/2006/relationships/image" Target="../media/image6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media" Target="../media/media6.m4a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5.m4a"/><Relationship Id="rId16" Type="http://schemas.openxmlformats.org/officeDocument/2006/relationships/image" Target="../media/image30.pn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11" Type="http://schemas.openxmlformats.org/officeDocument/2006/relationships/image" Target="../media/image25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40.png"/><Relationship Id="rId19" Type="http://schemas.openxmlformats.org/officeDocument/2006/relationships/image" Target="../media/image6.png"/><Relationship Id="rId4" Type="http://schemas.openxmlformats.org/officeDocument/2006/relationships/audio" Target="../media/media6.m4a"/><Relationship Id="rId9" Type="http://schemas.openxmlformats.org/officeDocument/2006/relationships/image" Target="../media/image230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340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12" Type="http://schemas.microsoft.com/office/2007/relationships/hdphoto" Target="../media/hdphoto3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1.png"/><Relationship Id="rId11" Type="http://schemas.openxmlformats.org/officeDocument/2006/relationships/image" Target="../media/image6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94791" y="767358"/>
            <a:ext cx="3642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>
                <a:solidFill>
                  <a:srgbClr val="002060"/>
                </a:solidFill>
              </a:rPr>
              <a:t>Liceo Andrés Bello A-94</a:t>
            </a:r>
          </a:p>
          <a:p>
            <a:r>
              <a:rPr lang="es-CL" sz="2000" b="1" dirty="0">
                <a:solidFill>
                  <a:srgbClr val="002060"/>
                </a:solidFill>
              </a:rPr>
              <a:t>Departamento de Matemática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Prof. Nancy Miranda </a:t>
            </a:r>
            <a:r>
              <a:rPr lang="es-ES" sz="2000" b="1" dirty="0" smtClean="0">
                <a:solidFill>
                  <a:srgbClr val="002060"/>
                </a:solidFill>
              </a:rPr>
              <a:t>D.</a:t>
            </a:r>
            <a:endParaRPr lang="es-CL" sz="20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723079"/>
            <a:ext cx="864755" cy="1035078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1471115" y="4225922"/>
            <a:ext cx="4835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600" dirty="0">
                <a:ln w="0"/>
                <a:solidFill>
                  <a:srgbClr val="1C096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Nivel: Primero medio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941116" y="2720534"/>
            <a:ext cx="9489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n w="0"/>
                <a:solidFill>
                  <a:srgbClr val="1C096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Reforzamiento: Términos Semejantes</a:t>
            </a:r>
            <a:endParaRPr lang="es-CL" sz="4000" dirty="0">
              <a:ln w="0"/>
              <a:solidFill>
                <a:srgbClr val="1C096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782" y="4041757"/>
            <a:ext cx="3060853" cy="257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1154546" y="1739975"/>
                <a:ext cx="2703946" cy="3280835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s-CL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MONOMIOS: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2400" b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</a:t>
                </a:r>
              </a:p>
              <a:p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2400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𝒙𝒚</m:t>
                            </m:r>
                          </m:e>
                          <m:sup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 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s-CL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z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sSup>
                      <m:sSupPr>
                        <m:ctrlP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s-CL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endParaRPr lang="es-CL" sz="2400" b="1" dirty="0">
                  <a:ln>
                    <a:solidFill>
                      <a:srgbClr val="1C096D"/>
                    </a:solidFill>
                  </a:ln>
                </a:endParaRPr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546" y="1739975"/>
                <a:ext cx="2703946" cy="3280835"/>
              </a:xfrm>
              <a:prstGeom prst="rect">
                <a:avLst/>
              </a:prstGeom>
              <a:blipFill>
                <a:blip r:embed="rId4"/>
                <a:stretch>
                  <a:fillRect l="-3111" t="-1101" b="-3486"/>
                </a:stretch>
              </a:blipFill>
              <a:ln w="38100">
                <a:solidFill>
                  <a:srgbClr val="002060"/>
                </a:solidFill>
              </a:ln>
              <a:effectLst/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4602018" y="1737732"/>
                <a:ext cx="2537691" cy="3283078"/>
              </a:xfrm>
              <a:prstGeom prst="rect">
                <a:avLst/>
              </a:prstGeom>
              <a:noFill/>
              <a:ln w="38100">
                <a:solidFill>
                  <a:srgbClr val="003300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s-CL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BINOMIOS: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𝒎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24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𝒂𝒃</m:t>
                        </m:r>
                      </m:e>
                      <m:sup>
                        <m: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s-CL" sz="2400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p>
                        </m:sSup>
                      </m:num>
                      <m:den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018" y="1737732"/>
                <a:ext cx="2537691" cy="3283078"/>
              </a:xfrm>
              <a:prstGeom prst="rect">
                <a:avLst/>
              </a:prstGeom>
              <a:blipFill>
                <a:blip r:embed="rId5"/>
                <a:stretch>
                  <a:fillRect l="-3318" t="-1284"/>
                </a:stretch>
              </a:blipFill>
              <a:ln w="38100">
                <a:solidFill>
                  <a:srgbClr val="003300"/>
                </a:solidFill>
              </a:ln>
              <a:effectLst/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7883235" y="1737732"/>
                <a:ext cx="2987965" cy="3835281"/>
              </a:xfrm>
              <a:prstGeom prst="rect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s-CL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TRINOMIOS: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2400" b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2m + n + 3h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𝒙𝒚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s-CL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𝒎𝒏</m:t>
                        </m:r>
                      </m:e>
                      <m:sup>
                        <m:r>
                          <a:rPr lang="es-CL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s-CL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+ </m:t>
                    </m:r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s-CL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s-CL" sz="24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235" y="1737732"/>
                <a:ext cx="2987965" cy="3835281"/>
              </a:xfrm>
              <a:prstGeom prst="rect">
                <a:avLst/>
              </a:prstGeom>
              <a:blipFill>
                <a:blip r:embed="rId6"/>
                <a:stretch>
                  <a:fillRect l="-2823" t="-1102"/>
                </a:stretch>
              </a:blipFill>
              <a:ln w="38100">
                <a:solidFill>
                  <a:srgbClr val="800000"/>
                </a:solidFill>
              </a:ln>
              <a:effectLst/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/>
          <p:cNvSpPr txBox="1"/>
          <p:nvPr/>
        </p:nvSpPr>
        <p:spPr>
          <a:xfrm>
            <a:off x="1016000" y="895928"/>
            <a:ext cx="645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accent6">
                    <a:lumMod val="50000"/>
                  </a:schemeClr>
                </a:solidFill>
              </a:rPr>
              <a:t>Ejemplos de monomios, binomios y trinomios</a:t>
            </a:r>
            <a:endParaRPr lang="es-C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635" y="5313218"/>
            <a:ext cx="794329" cy="7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943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3709" y="628073"/>
            <a:ext cx="985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660033"/>
                </a:solidFill>
              </a:rPr>
              <a:t>Ejercicios: Reduce los términos semejantes en las siguientes expresiones algebraicas</a:t>
            </a:r>
            <a:endParaRPr lang="es-CL" sz="2800" b="1" dirty="0">
              <a:solidFill>
                <a:srgbClr val="6600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1043709" y="2261687"/>
                <a:ext cx="8109527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800" dirty="0" smtClean="0"/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32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3200" b="1" i="1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32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s-CL" sz="3200" b="1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09" y="2261687"/>
                <a:ext cx="8109527" cy="595932"/>
              </a:xfrm>
              <a:prstGeom prst="rect">
                <a:avLst/>
              </a:prstGeom>
              <a:blipFill>
                <a:blip r:embed="rId5"/>
                <a:stretch>
                  <a:fillRect l="-1503" b="-2653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1043709" y="3416821"/>
                <a:ext cx="7998691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800" dirty="0" smtClean="0"/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s-CL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e>
                      <m:sup>
                        <m:r>
                          <a:rPr lang="es-C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CL" dirty="0" smtClean="0"/>
                  <a:t>  </a:t>
                </a:r>
                <a:endParaRPr lang="es-CL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09" y="3416821"/>
                <a:ext cx="7998691" cy="595932"/>
              </a:xfrm>
              <a:prstGeom prst="rect">
                <a:avLst/>
              </a:prstGeom>
              <a:blipFill>
                <a:blip r:embed="rId6"/>
                <a:stretch>
                  <a:fillRect l="-1524" b="-2989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466" y="2559653"/>
            <a:ext cx="1636737" cy="4062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1117599" y="4590748"/>
                <a:ext cx="4572000" cy="97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800" dirty="0" smtClean="0"/>
                  <a:t>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36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s-CL" sz="36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s-CL" sz="3600" b="1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L" sz="36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s-CL" sz="36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s-CL" sz="3600" b="1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s-CL" sz="36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3600" b="1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s-CL" sz="36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s-CL" sz="3600" b="1" dirty="0" smtClean="0">
                    <a:solidFill>
                      <a:srgbClr val="0033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36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s-CL" sz="36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s-CL" sz="36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s-CL" sz="3600" b="1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99" y="4590748"/>
                <a:ext cx="4572000" cy="972767"/>
              </a:xfrm>
              <a:prstGeom prst="rect">
                <a:avLst/>
              </a:prstGeom>
              <a:blipFill>
                <a:blip r:embed="rId8"/>
                <a:stretch>
                  <a:fillRect l="-2667" b="-1125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0663" y="1319565"/>
            <a:ext cx="1658540" cy="124008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43273" y="4916148"/>
            <a:ext cx="544945" cy="5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34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70" y="4304541"/>
            <a:ext cx="2978439" cy="22040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23132" y="4390698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Respuestas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1123132" y="666586"/>
            <a:ext cx="9392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>
                <a:latin typeface="Comic Sans MS" panose="030F0702030302020204" pitchFamily="66" charset="0"/>
              </a:rPr>
              <a:t>Finalizamos el reforzamiento sobre términos semejantes, ahora sabemos reconocer la parte literal de la parte numérica, los clasificamos como monomios, binomios y trinomios y realizamos reducción de términos semejantes.</a:t>
            </a:r>
            <a:endParaRPr lang="es-CL" sz="3600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What Triggers The Evil in YOU? | Imagens snoopy, Charlie brown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10" y="3670626"/>
            <a:ext cx="2004241" cy="24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572" y="4384367"/>
            <a:ext cx="1888744" cy="20073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43134" y="4905739"/>
            <a:ext cx="123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Respuestas</a:t>
            </a:r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5560291" y="5339923"/>
            <a:ext cx="535709" cy="5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3906982" y="2041236"/>
            <a:ext cx="503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Gracias por la atención</a:t>
            </a:r>
            <a:endParaRPr lang="es-C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42"/>
            <a:ext cx="12192000" cy="675835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900218" y="2323192"/>
            <a:ext cx="704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 smtClean="0">
                <a:solidFill>
                  <a:srgbClr val="002060"/>
                </a:solidFill>
                <a:latin typeface="Tempus Sans ITC" panose="04020404030D07020202" pitchFamily="82" charset="0"/>
              </a:rPr>
              <a:t>Gracias por la atención</a:t>
            </a:r>
            <a:endParaRPr lang="es-CL" sz="5400" b="1" dirty="0">
              <a:solidFill>
                <a:srgbClr val="00206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7318"/>
            <a:ext cx="12192001" cy="68406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21810" y="708936"/>
            <a:ext cx="91162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b="1" dirty="0">
                <a:solidFill>
                  <a:srgbClr val="660033"/>
                </a:solidFill>
              </a:rPr>
              <a:t>A partir de este momento pasamos al eje de Álgebra y funciones, el objetivo que trataremos es</a:t>
            </a:r>
            <a:r>
              <a:rPr lang="es-CL" sz="2400" b="1" dirty="0" smtClean="0">
                <a:solidFill>
                  <a:srgbClr val="660033"/>
                </a:solidFill>
              </a:rPr>
              <a:t>:</a:t>
            </a:r>
          </a:p>
          <a:p>
            <a:pPr algn="just"/>
            <a:r>
              <a:rPr lang="es-CL" sz="2400" dirty="0" smtClean="0"/>
              <a:t> </a:t>
            </a:r>
            <a:endParaRPr lang="es-CL" sz="2400" dirty="0"/>
          </a:p>
          <a:p>
            <a:pPr algn="just"/>
            <a:r>
              <a:rPr lang="es-CL" sz="2400" b="1" dirty="0">
                <a:solidFill>
                  <a:srgbClr val="800000"/>
                </a:solidFill>
              </a:rPr>
              <a:t>OA3. Desarrollar los productos notables de manera concreta, pictórica y simbólica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21810" y="2847132"/>
            <a:ext cx="91162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b="1" dirty="0">
                <a:solidFill>
                  <a:srgbClr val="000099"/>
                </a:solidFill>
              </a:rPr>
              <a:t>Para iniciar esta unidad es necesario que reforcemos </a:t>
            </a:r>
            <a:r>
              <a:rPr lang="es-CL" sz="2400" b="1" dirty="0" smtClean="0">
                <a:solidFill>
                  <a:srgbClr val="000099"/>
                </a:solidFill>
              </a:rPr>
              <a:t>los conceptos:</a:t>
            </a:r>
          </a:p>
          <a:p>
            <a:pPr algn="just"/>
            <a:endParaRPr lang="es-CL" sz="2400" b="1" dirty="0" smtClean="0">
              <a:solidFill>
                <a:srgbClr val="000099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s-CL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Término algebraico</a:t>
            </a:r>
          </a:p>
          <a:p>
            <a:pPr marL="742950" indent="-742950">
              <a:buFont typeface="+mj-lt"/>
              <a:buAutoNum type="arabicPeriod"/>
            </a:pPr>
            <a:r>
              <a:rPr lang="es-CL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Términos semejantes</a:t>
            </a:r>
          </a:p>
          <a:p>
            <a:pPr marL="742950" indent="-742950">
              <a:buFont typeface="+mj-lt"/>
              <a:buAutoNum type="arabicPeriod"/>
            </a:pPr>
            <a:r>
              <a:rPr lang="es-CL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Monomio, Binomio y trinomio</a:t>
            </a:r>
          </a:p>
          <a:p>
            <a:pPr marL="742950" indent="-742950">
              <a:buFont typeface="+mj-lt"/>
              <a:buAutoNum type="arabicPeriod"/>
            </a:pPr>
            <a:r>
              <a:rPr lang="es-CL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Reducción de términos semejantes</a:t>
            </a:r>
          </a:p>
          <a:p>
            <a:pPr algn="just"/>
            <a:endParaRPr lang="es-CL" sz="2400" b="1" dirty="0">
              <a:solidFill>
                <a:srgbClr val="000099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8708" y="3805382"/>
            <a:ext cx="1644296" cy="2371581"/>
          </a:xfrm>
          <a:prstGeom prst="rect">
            <a:avLst/>
          </a:prstGeom>
          <a:solidFill>
            <a:srgbClr val="FF9999"/>
          </a:solidFill>
          <a:ln>
            <a:solidFill>
              <a:srgbClr val="FFCC99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321810" y="1825625"/>
            <a:ext cx="9116292" cy="769793"/>
          </a:xfrm>
          <a:prstGeom prst="rect">
            <a:avLst/>
          </a:prstGeom>
          <a:noFill/>
          <a:ln w="28575">
            <a:solidFill>
              <a:srgbClr val="8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4255" y="4411453"/>
            <a:ext cx="499551" cy="4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4968957" y="2753555"/>
                <a:ext cx="1829219" cy="939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s-ES" sz="5400" b="1" dirty="0" smtClean="0">
                    <a:ln w="22225">
                      <a:solidFill>
                        <a:srgbClr val="C00000"/>
                      </a:solidFill>
                      <a:prstDash val="solid"/>
                    </a:ln>
                    <a:solidFill>
                      <a:srgbClr val="C00000"/>
                    </a:solidFill>
                  </a:rPr>
                  <a:t>-37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5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5400" b="1" i="1" smtClean="0">
                            <a:ln w="22225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s-CL" sz="5400" b="1" i="1" smtClean="0">
                            <a:ln w="22225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rgbClr val="117C0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s-ES" sz="5400" b="1" dirty="0">
                  <a:ln/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957" y="2753555"/>
                <a:ext cx="1829219" cy="939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2669313" y="4052072"/>
            <a:ext cx="25215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C00000"/>
                </a:solidFill>
              </a:rPr>
              <a:t>Coeficiente </a:t>
            </a:r>
          </a:p>
          <a:p>
            <a:r>
              <a:rPr lang="es-CL" sz="2800" b="1" dirty="0" smtClean="0">
                <a:solidFill>
                  <a:srgbClr val="C00000"/>
                </a:solidFill>
              </a:rPr>
              <a:t>numérico</a:t>
            </a:r>
          </a:p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6710219" y="4291229"/>
            <a:ext cx="1847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002060"/>
                </a:solidFill>
              </a:rPr>
              <a:t>Coeficiente</a:t>
            </a:r>
          </a:p>
          <a:p>
            <a:r>
              <a:rPr lang="es-CL" sz="2800" b="1" dirty="0" smtClean="0">
                <a:solidFill>
                  <a:srgbClr val="002060"/>
                </a:solidFill>
              </a:rPr>
              <a:t>Literal</a:t>
            </a:r>
            <a:endParaRPr lang="es-CL" sz="2800" b="1" dirty="0">
              <a:solidFill>
                <a:srgbClr val="00206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67419" y="2018691"/>
            <a:ext cx="302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accent6">
                    <a:lumMod val="50000"/>
                  </a:schemeClr>
                </a:solidFill>
              </a:rPr>
              <a:t>Grado o exponente</a:t>
            </a:r>
            <a:endParaRPr lang="es-CL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4033982" y="3427919"/>
            <a:ext cx="1048329" cy="6465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6253019" y="3533411"/>
            <a:ext cx="914400" cy="67313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>
            <a:off x="6710219" y="2539674"/>
            <a:ext cx="457200" cy="30133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2096654" y="868218"/>
            <a:ext cx="441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/>
              <a:t>1. Término Algebraico</a:t>
            </a:r>
            <a:endParaRPr lang="es-CL" sz="36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72" y="2030254"/>
            <a:ext cx="1551596" cy="2665094"/>
          </a:xfrm>
          <a:prstGeom prst="rect">
            <a:avLst/>
          </a:prstGeom>
        </p:spPr>
      </p:pic>
      <p:pic>
        <p:nvPicPr>
          <p:cNvPr id="11" name="Picture 2" descr="Tarea - Cultura escrit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672" y="4667625"/>
            <a:ext cx="2047009" cy="19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203" y="2138702"/>
            <a:ext cx="604172" cy="6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85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72145" y="738909"/>
            <a:ext cx="612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02060"/>
                </a:solidFill>
              </a:rPr>
              <a:t>Ejemplos:</a:t>
            </a:r>
            <a:endParaRPr lang="es-CL" sz="3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1667164" y="1864051"/>
                <a:ext cx="328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3600" dirty="0" smtClean="0"/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b="0" i="1" smtClean="0">
                            <a:latin typeface="Cambria Math" panose="02040503050406030204" pitchFamily="18" charset="0"/>
                          </a:rPr>
                          <m:t>0,4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CL" sz="3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s-CL" sz="3600" dirty="0"/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164" y="1864051"/>
                <a:ext cx="3288145" cy="646331"/>
              </a:xfrm>
              <a:prstGeom prst="rect">
                <a:avLst/>
              </a:prstGeom>
              <a:blipFill>
                <a:blip r:embed="rId5"/>
                <a:stretch>
                  <a:fillRect l="-5556" t="-14151" b="-3584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6433128" y="1564275"/>
                <a:ext cx="1662546" cy="103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3600" dirty="0" smtClean="0"/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s-CL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L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s-CL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  <m:sup>
                        <m:r>
                          <a:rPr lang="es-CL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s-CL" sz="4000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128" y="1564275"/>
                <a:ext cx="1662546" cy="1038105"/>
              </a:xfrm>
              <a:prstGeom prst="rect">
                <a:avLst/>
              </a:prstGeom>
              <a:blipFill>
                <a:blip r:embed="rId6"/>
                <a:stretch>
                  <a:fillRect l="-10989" b="-823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/>
          <p:cNvSpPr/>
          <p:nvPr/>
        </p:nvSpPr>
        <p:spPr>
          <a:xfrm>
            <a:off x="1690255" y="3019132"/>
            <a:ext cx="132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</a:rPr>
              <a:t>Coeficiente </a:t>
            </a:r>
          </a:p>
          <a:p>
            <a:r>
              <a:rPr lang="es-CL" b="1" dirty="0">
                <a:solidFill>
                  <a:srgbClr val="C00000"/>
                </a:solidFill>
              </a:rPr>
              <a:t>numérico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494318" y="3096350"/>
            <a:ext cx="1376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</a:rPr>
              <a:t>Coeficiente </a:t>
            </a:r>
          </a:p>
          <a:p>
            <a:r>
              <a:rPr lang="es-CL" b="1" dirty="0">
                <a:solidFill>
                  <a:srgbClr val="C00000"/>
                </a:solidFill>
              </a:rPr>
              <a:t>numérico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690255" y="4072154"/>
            <a:ext cx="150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>
                <a:solidFill>
                  <a:srgbClr val="002060"/>
                </a:solidFill>
              </a:rPr>
              <a:t>Coeficiente</a:t>
            </a:r>
          </a:p>
          <a:p>
            <a:r>
              <a:rPr lang="es-CL" b="1">
                <a:solidFill>
                  <a:srgbClr val="002060"/>
                </a:solidFill>
              </a:rPr>
              <a:t>Literal</a:t>
            </a:r>
            <a:endParaRPr lang="es-CL" b="1" dirty="0">
              <a:solidFill>
                <a:srgbClr val="00206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580910" y="4074570"/>
            <a:ext cx="1514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</a:rPr>
              <a:t>Coeficiente</a:t>
            </a:r>
          </a:p>
          <a:p>
            <a:r>
              <a:rPr lang="es-CL" b="1" dirty="0">
                <a:solidFill>
                  <a:srgbClr val="002060"/>
                </a:solidFill>
              </a:rPr>
              <a:t>Literal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667164" y="5125176"/>
            <a:ext cx="2016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Grado o exponente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580910" y="5079600"/>
            <a:ext cx="2016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Grado o exponente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7516336" y="2952483"/>
                <a:ext cx="851708" cy="79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CL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</m:eqArr>
                        </m:e>
                      </m:d>
                      <m:sSup>
                        <m:sSup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CL" sz="2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336" y="2952483"/>
                <a:ext cx="851708" cy="79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/>
              <p:cNvSpPr txBox="1"/>
              <p:nvPr/>
            </p:nvSpPr>
            <p:spPr>
              <a:xfrm>
                <a:off x="7692538" y="4164214"/>
                <a:ext cx="675506" cy="493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CL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d>
                  </m:oMath>
                </a14:m>
                <a:r>
                  <a:rPr lang="es-CL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s-CL" sz="24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s-CL" sz="2400" dirty="0"/>
              </a:p>
            </p:txBody>
          </p:sp>
        </mc:Choice>
        <mc:Fallback xmlns=""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538" y="4164214"/>
                <a:ext cx="675506" cy="493853"/>
              </a:xfrm>
              <a:prstGeom prst="rect">
                <a:avLst/>
              </a:prstGeom>
              <a:blipFill>
                <a:blip r:embed="rId8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8243288" y="5109266"/>
                <a:ext cx="7075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CL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 8</m:t>
                      </m:r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288" y="5109266"/>
                <a:ext cx="707501" cy="369332"/>
              </a:xfrm>
              <a:prstGeom prst="rect">
                <a:avLst/>
              </a:prstGeom>
              <a:blipFill>
                <a:blip r:embed="rId9"/>
                <a:stretch>
                  <a:fillRect l="-34483" t="-173770" r="-80172" b="-25573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2787710" y="3087324"/>
                <a:ext cx="794705" cy="493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CL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d>
                  </m:oMath>
                </a14:m>
                <a:r>
                  <a:rPr lang="es-CL" dirty="0" smtClean="0"/>
                  <a:t>  </a:t>
                </a:r>
                <a:r>
                  <a:rPr lang="es-CL" sz="2400" dirty="0" smtClean="0"/>
                  <a:t>0,4</a:t>
                </a:r>
                <a:endParaRPr lang="es-CL" sz="2400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0" y="3087324"/>
                <a:ext cx="794705" cy="493853"/>
              </a:xfrm>
              <a:prstGeom prst="rect">
                <a:avLst/>
              </a:prstGeom>
              <a:blipFill>
                <a:blip r:embed="rId10"/>
                <a:stretch>
                  <a:fillRect t="-9877" r="-21374" b="-2098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2743254" y="4092292"/>
                <a:ext cx="905056" cy="5854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s-CL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CL" sz="24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d>
                    <m:sSup>
                      <m:sSupPr>
                        <m:ctrlPr>
                          <a:rPr lang="es-CL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CL" sz="2400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s-CL" dirty="0" smtClean="0"/>
                  <a:t>  </a:t>
                </a:r>
                <a:endParaRPr lang="es-CL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54" y="4092292"/>
                <a:ext cx="905056" cy="5854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3379873" y="5134012"/>
                <a:ext cx="5093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s-CL" dirty="0" smtClean="0"/>
                  <a:t> </a:t>
                </a:r>
                <a:r>
                  <a:rPr lang="es-CL" sz="2400" dirty="0" smtClean="0"/>
                  <a:t>7</a:t>
                </a:r>
                <a:endParaRPr lang="es-CL" sz="2400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873" y="5134012"/>
                <a:ext cx="509370" cy="369332"/>
              </a:xfrm>
              <a:prstGeom prst="rect">
                <a:avLst/>
              </a:prstGeom>
              <a:blipFill>
                <a:blip r:embed="rId12"/>
                <a:stretch>
                  <a:fillRect l="-44048" t="-118033" r="-85714" b="-19672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7559" y="3230195"/>
            <a:ext cx="1841188" cy="3081705"/>
          </a:xfrm>
          <a:prstGeom prst="rect">
            <a:avLst/>
          </a:prstGeom>
        </p:spPr>
      </p:pic>
      <p:pic>
        <p:nvPicPr>
          <p:cNvPr id="21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8647" y="1825625"/>
            <a:ext cx="564791" cy="5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18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529" y="2530036"/>
            <a:ext cx="2431761" cy="330284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45309" y="757382"/>
            <a:ext cx="1004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Antes de que continuemos, escucha el audio y contesta las preguntas en tu cuaderno y con tus propias palabras, piensa en las respuestas observando los canastos de fruta. Las respuestas estarán al final de este </a:t>
            </a:r>
            <a:r>
              <a:rPr lang="es-CL" sz="2400" dirty="0" err="1" smtClean="0"/>
              <a:t>ppt</a:t>
            </a:r>
            <a:r>
              <a:rPr lang="es-CL" sz="2400" dirty="0" smtClean="0"/>
              <a:t>.</a:t>
            </a:r>
            <a:endParaRPr lang="es-CL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121" y="2626400"/>
            <a:ext cx="2390775" cy="33051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378" y="2086690"/>
            <a:ext cx="2400300" cy="3943350"/>
          </a:xfrm>
          <a:prstGeom prst="rect">
            <a:avLst/>
          </a:prstGeom>
        </p:spPr>
      </p:pic>
      <p:pic>
        <p:nvPicPr>
          <p:cNvPr id="1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8946" y="5195237"/>
            <a:ext cx="637639" cy="6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738582" y="-2738582"/>
            <a:ext cx="6714836" cy="1219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020" y="2660619"/>
            <a:ext cx="5597237" cy="34919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49218" y="709800"/>
            <a:ext cx="9439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/>
              <a:t>2. Términos semejantes:</a:t>
            </a:r>
          </a:p>
          <a:p>
            <a:endParaRPr lang="es-CL" sz="2800" dirty="0"/>
          </a:p>
          <a:p>
            <a:r>
              <a:rPr lang="es-CL" sz="2800" dirty="0"/>
              <a:t>Dos o más términos algebraicos serán “semejantes” si sus coeficientes literales son exactamente iguales.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49218" y="2635294"/>
            <a:ext cx="4543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smtClean="0"/>
              <a:t>Ejemplos de términos semejantes: </a:t>
            </a:r>
            <a:endParaRPr lang="es-CL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155" y="2992895"/>
            <a:ext cx="4989946" cy="3533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3380695" y="3501628"/>
                <a:ext cx="832407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s-CL" sz="2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CL" sz="2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695" y="3501628"/>
                <a:ext cx="832407" cy="4406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3827474" y="4226817"/>
                <a:ext cx="1284775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C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C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474" y="4226817"/>
                <a:ext cx="1284775" cy="532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2469150" y="5093635"/>
                <a:ext cx="1017073" cy="9679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s-CL" sz="2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CL" sz="2800" b="1" i="1"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</m:sup>
                          </m:sSup>
                        </m:num>
                        <m:den>
                          <m:r>
                            <a:rPr lang="es-CL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50" y="5093635"/>
                <a:ext cx="1017073" cy="9679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1732927" y="3703772"/>
                <a:ext cx="1284775" cy="9679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L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s-CL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CL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</m:sup>
                          </m:sSup>
                        </m:num>
                        <m:den>
                          <m:r>
                            <a:rPr lang="es-CL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927" y="3703772"/>
                <a:ext cx="1284775" cy="9679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4074834" y="5125743"/>
                <a:ext cx="1580241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1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800" b="1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s-CL" sz="2800" b="1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2800" b="1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s-CL" sz="2800" b="1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CL" sz="2800" b="1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834" y="5125743"/>
                <a:ext cx="1580241" cy="5329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/>
              <p:cNvSpPr txBox="1"/>
              <p:nvPr/>
            </p:nvSpPr>
            <p:spPr>
              <a:xfrm>
                <a:off x="10003485" y="3380769"/>
                <a:ext cx="594650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𝒂𝒃</m:t>
                          </m:r>
                        </m:e>
                        <m:sup>
                          <m:r>
                            <a:rPr lang="es-CL" sz="24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485" y="3380769"/>
                <a:ext cx="594650" cy="377667"/>
              </a:xfrm>
              <a:prstGeom prst="rect">
                <a:avLst/>
              </a:prstGeom>
              <a:blipFill>
                <a:blip r:embed="rId14"/>
                <a:stretch>
                  <a:fillRect l="-13265" t="-1613" r="-4082" b="-806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6845967" y="3122417"/>
                <a:ext cx="114800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  <m:r>
                            <a:rPr lang="es-CL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𝒂𝒃</m:t>
                          </m:r>
                        </m:e>
                        <m:sup>
                          <m:r>
                            <a:rPr lang="es-CL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67" y="3122417"/>
                <a:ext cx="1148007" cy="47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8907681" y="4460619"/>
                <a:ext cx="1814856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CL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𝟑𝟔𝟕𝟖</m:t>
                          </m:r>
                          <m:r>
                            <a:rPr lang="es-CL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𝒂𝒃</m:t>
                          </m:r>
                        </m:e>
                        <m:sup>
                          <m:r>
                            <a:rPr lang="es-CL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681" y="4460619"/>
                <a:ext cx="1814856" cy="47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7263135" y="4351308"/>
                <a:ext cx="594650" cy="750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2400" b="1" i="1"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</m:e>
                            <m:sup>
                              <m:r>
                                <a:rPr lang="es-CL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s-CL" sz="2400" b="1" i="1">
                              <a:latin typeface="Cambria Math" panose="02040503050406030204" pitchFamily="18" charset="0"/>
                            </a:rPr>
                            <m:t>𝟖𝟑</m:t>
                          </m:r>
                        </m:den>
                      </m:f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135" y="4351308"/>
                <a:ext cx="594650" cy="75071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8269718" y="3338193"/>
                <a:ext cx="1192891" cy="840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2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2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L" sz="2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s-CL" sz="2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</m:e>
                            <m:sup>
                              <m:r>
                                <a:rPr lang="es-CL" sz="2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s-CL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718" y="3338193"/>
                <a:ext cx="1192891" cy="8404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3055" y="1580994"/>
            <a:ext cx="475080" cy="475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4906981" y="3501628"/>
                <a:ext cx="460511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CL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CL" sz="2800" b="1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981" y="3501628"/>
                <a:ext cx="460511" cy="44063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biLevel thresh="75000"/>
          </a:blip>
          <a:stretch>
            <a:fillRect/>
          </a:stretch>
        </p:blipFill>
        <p:spPr>
          <a:xfrm>
            <a:off x="10427414" y="4987367"/>
            <a:ext cx="590246" cy="5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496291" y="596483"/>
            <a:ext cx="732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Estos términos NO son semejantes:</a:t>
            </a:r>
            <a:endParaRPr lang="es-C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2153121" y="1474172"/>
                <a:ext cx="2203808" cy="1463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44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4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L" sz="4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  <m: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es-CL" sz="44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s-CL" sz="4400" b="1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121" y="1474172"/>
                <a:ext cx="2203808" cy="1463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 rot="5400000">
                <a:off x="3015617" y="1248164"/>
                <a:ext cx="422487" cy="346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015617" y="1248164"/>
                <a:ext cx="422487" cy="34611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 rot="16200000">
                <a:off x="7596238" y="1025259"/>
                <a:ext cx="478914" cy="4069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s-CL" dirty="0" smtClean="0"/>
              </a:p>
              <a:p>
                <a:endParaRPr lang="es-CL" dirty="0" smtClean="0"/>
              </a:p>
              <a:p>
                <a:endParaRPr lang="es-CL" dirty="0"/>
              </a:p>
              <a:p>
                <a:endParaRPr lang="es-CL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596238" y="1025259"/>
                <a:ext cx="478914" cy="40692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6273552" y="1538794"/>
                <a:ext cx="2203808" cy="1478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44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  <m:r>
                                <a:rPr lang="es-CL" sz="44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CL" sz="4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</m:num>
                        <m:den>
                          <m:r>
                            <a:rPr lang="es-CL" sz="44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s-CL" sz="4400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52" y="1538794"/>
                <a:ext cx="2203808" cy="14784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/>
              <p:cNvSpPr/>
              <p:nvPr/>
            </p:nvSpPr>
            <p:spPr>
              <a:xfrm>
                <a:off x="1578043" y="3476990"/>
                <a:ext cx="3297634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s-CL" sz="40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s-CL" sz="4000" dirty="0"/>
              </a:p>
            </p:txBody>
          </p:sp>
        </mc:Choice>
        <mc:Fallback xmlns=""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043" y="3476990"/>
                <a:ext cx="3297634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/>
              <p:cNvSpPr/>
              <p:nvPr/>
            </p:nvSpPr>
            <p:spPr>
              <a:xfrm>
                <a:off x="5518127" y="3669746"/>
                <a:ext cx="151084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4000" b="1" i="1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s-CL" sz="4000" b="1" i="1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s-CL" sz="4000" dirty="0"/>
              </a:p>
            </p:txBody>
          </p:sp>
        </mc:Choice>
        <mc:Fallback xmlns=""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127" y="3669746"/>
                <a:ext cx="1510849" cy="1248803"/>
              </a:xfrm>
              <a:prstGeom prst="rect">
                <a:avLst/>
              </a:prstGeom>
              <a:blipFill>
                <a:blip r:embed="rId10"/>
                <a:stretch>
                  <a:fillRect r="-19032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9066" y="3309480"/>
            <a:ext cx="1518885" cy="3218137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3182" y="1825625"/>
            <a:ext cx="624401" cy="6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40"/>
            <a:ext cx="12192000" cy="6868732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783936" y="501273"/>
            <a:ext cx="10624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1C096D"/>
                </a:solidFill>
              </a:rPr>
              <a:t>4. Reducción de términos semejantes:</a:t>
            </a:r>
          </a:p>
          <a:p>
            <a:r>
              <a:rPr lang="es-CL" sz="3200" dirty="0">
                <a:solidFill>
                  <a:srgbClr val="1C096D"/>
                </a:solidFill>
              </a:rPr>
              <a:t>Reducir términos semejantes consiste en sumar y/o restar términos que tienen </a:t>
            </a:r>
            <a:r>
              <a:rPr lang="es-CL" sz="3200" b="1" dirty="0">
                <a:solidFill>
                  <a:srgbClr val="1C096D"/>
                </a:solidFill>
              </a:rPr>
              <a:t>IDENTICO</a:t>
            </a:r>
            <a:r>
              <a:rPr lang="es-CL" sz="3200" dirty="0">
                <a:solidFill>
                  <a:srgbClr val="1C096D"/>
                </a:solidFill>
              </a:rPr>
              <a:t> el coeficiente literal (las letras y el grado)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55254" y="269831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1C096D"/>
                </a:solidFill>
              </a:rPr>
              <a:t>Ejemplo</a:t>
            </a:r>
            <a:r>
              <a:rPr lang="es-CL" dirty="0" smtClean="0">
                <a:solidFill>
                  <a:srgbClr val="1C096D"/>
                </a:solidFill>
              </a:rPr>
              <a:t>:</a:t>
            </a:r>
            <a:endParaRPr lang="es-CL" dirty="0">
              <a:solidFill>
                <a:srgbClr val="1C096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/>
              <p:cNvSpPr txBox="1"/>
              <p:nvPr/>
            </p:nvSpPr>
            <p:spPr>
              <a:xfrm>
                <a:off x="2807854" y="2772261"/>
                <a:ext cx="6770254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CL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CL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CL" sz="3200" dirty="0" smtClean="0"/>
              </a:p>
              <a:p>
                <a:endParaRPr lang="es-CL" sz="3200" dirty="0"/>
              </a:p>
              <a:p>
                <a14:m>
                  <m:oMath xmlns:m="http://schemas.openxmlformats.org/officeDocument/2006/math">
                    <m:r>
                      <a:rPr lang="es-CL" sz="3200" b="0" i="1" smtClean="0">
                        <a:latin typeface="Cambria Math" panose="02040503050406030204" pitchFamily="18" charset="0"/>
                      </a:rPr>
                      <m:t>      </m:t>
                    </m:r>
                    <m:sSup>
                      <m:sSupPr>
                        <m:ctrlPr>
                          <a:rPr lang="es-CL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CL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CL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CL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s-CL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CL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CL" sz="3200" dirty="0"/>
                  <a:t> </a:t>
                </a:r>
                <a14:m>
                  <m:oMath xmlns:m="http://schemas.openxmlformats.org/officeDocument/2006/math">
                    <m:r>
                      <a:rPr lang="es-CL" sz="3200" i="1">
                        <a:latin typeface="Cambria Math" panose="02040503050406030204" pitchFamily="18" charset="0"/>
                      </a:rPr>
                      <m:t>+5</m:t>
                    </m:r>
                    <m:r>
                      <a:rPr lang="es-CL" sz="32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s-CL" sz="3200" dirty="0"/>
                  <a:t> </a:t>
                </a:r>
                <a14:m>
                  <m:oMath xmlns:m="http://schemas.openxmlformats.org/officeDocument/2006/math">
                    <m:r>
                      <a:rPr lang="es-CL" sz="3200" i="1">
                        <a:latin typeface="Cambria Math" panose="02040503050406030204" pitchFamily="18" charset="0"/>
                      </a:rPr>
                      <m:t>−8</m:t>
                    </m:r>
                    <m:r>
                      <a:rPr lang="es-CL" sz="32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s-CL" sz="3200" dirty="0" smtClean="0"/>
              </a:p>
              <a:p>
                <a:endParaRPr lang="es-CL" sz="3200" dirty="0" smtClean="0"/>
              </a:p>
              <a:p>
                <a:endParaRPr lang="es-CL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s-CL" sz="32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CL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s-CL" sz="32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CL" sz="3200" dirty="0"/>
              </a:p>
              <a:p>
                <a:endParaRPr lang="es-CL" sz="3200" dirty="0"/>
              </a:p>
            </p:txBody>
          </p:sp>
        </mc:Choice>
        <mc:Fallback xmlns=""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854" y="2772261"/>
                <a:ext cx="6770254" cy="35394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/>
              <p:cNvSpPr txBox="1"/>
              <p:nvPr/>
            </p:nvSpPr>
            <p:spPr>
              <a:xfrm rot="5400000">
                <a:off x="4878534" y="2590425"/>
                <a:ext cx="422487" cy="346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24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878534" y="2590425"/>
                <a:ext cx="422487" cy="34611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/>
              <p:cNvSpPr txBox="1"/>
              <p:nvPr/>
            </p:nvSpPr>
            <p:spPr>
              <a:xfrm rot="5400000">
                <a:off x="7442006" y="3551929"/>
                <a:ext cx="413511" cy="1566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442006" y="3551929"/>
                <a:ext cx="413511" cy="15665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cto de flecha 26"/>
          <p:cNvCxnSpPr/>
          <p:nvPr/>
        </p:nvCxnSpPr>
        <p:spPr>
          <a:xfrm>
            <a:off x="5089777" y="4540752"/>
            <a:ext cx="417092" cy="6474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6696364" y="4636681"/>
            <a:ext cx="822036" cy="6188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268" y="4041756"/>
            <a:ext cx="1758818" cy="248109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8262" y="4035645"/>
            <a:ext cx="2409825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/>
              <p:cNvSpPr txBox="1"/>
              <p:nvPr/>
            </p:nvSpPr>
            <p:spPr>
              <a:xfrm>
                <a:off x="9768955" y="5188170"/>
                <a:ext cx="1387816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s-CL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CL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s-CL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CL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Cuadro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955" y="5188170"/>
                <a:ext cx="1387816" cy="4406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4571" y="2772261"/>
            <a:ext cx="674255" cy="67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3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8200" y="584646"/>
            <a:ext cx="100791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/>
              <a:t>3. Monomio, binomio y trinomio</a:t>
            </a:r>
          </a:p>
          <a:p>
            <a:endParaRPr lang="es-CL" sz="2800" dirty="0"/>
          </a:p>
          <a:p>
            <a:r>
              <a:rPr lang="es-CL" sz="2800" dirty="0"/>
              <a:t>Si en un término algebraico solo encontramos variables (letras), coeficientes numéricos (números) y como operaciones </a:t>
            </a:r>
            <a:r>
              <a:rPr lang="es-CL" sz="2800" u="sng" dirty="0"/>
              <a:t>solo</a:t>
            </a:r>
            <a:r>
              <a:rPr lang="es-CL" sz="2800" dirty="0"/>
              <a:t> multiplicaciones y/o divisiones, diremos que es un MONOMIO, si encontramos </a:t>
            </a:r>
            <a:r>
              <a:rPr lang="es-CL" sz="2800" u="sng" dirty="0"/>
              <a:t>una</a:t>
            </a:r>
            <a:r>
              <a:rPr lang="es-CL" sz="2800" dirty="0"/>
              <a:t> suma o </a:t>
            </a:r>
            <a:r>
              <a:rPr lang="es-CL" sz="2800" u="sng" dirty="0"/>
              <a:t>una</a:t>
            </a:r>
            <a:r>
              <a:rPr lang="es-CL" sz="2800" dirty="0"/>
              <a:t> resta, diremos que es un BINOMIO y si encontramos </a:t>
            </a:r>
            <a:r>
              <a:rPr lang="es-CL" sz="2800" u="sng" dirty="0"/>
              <a:t>dos</a:t>
            </a:r>
            <a:r>
              <a:rPr lang="es-CL" sz="2800" dirty="0"/>
              <a:t> sumas y/o restas se tratará de un TRINOMIO.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9764" y="4062934"/>
            <a:ext cx="2952750" cy="23717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47981" y="4022762"/>
            <a:ext cx="1256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4800" b="1" dirty="0">
              <a:ln w="0"/>
              <a:solidFill>
                <a:srgbClr val="1C096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873341" y="4123708"/>
            <a:ext cx="225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48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10533" y="494705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sz="3600" dirty="0">
              <a:solidFill>
                <a:srgbClr val="8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622" y="4058641"/>
            <a:ext cx="2343150" cy="23907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1388606">
            <a:off x="5408416" y="3821338"/>
            <a:ext cx="3099841" cy="249448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949832" y="5654340"/>
            <a:ext cx="1845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rgbClr val="800000"/>
                </a:solidFill>
              </a:rPr>
              <a:t>Dos términos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6039001" y="4249461"/>
                <a:ext cx="153634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C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s-CL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01" y="4249461"/>
                <a:ext cx="1536342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3490760" y="4654665"/>
                <a:ext cx="94077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200" b="1" i="1">
                          <a:ln w="0"/>
                          <a:solidFill>
                            <a:srgbClr val="1C096D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𝒙</m:t>
                      </m:r>
                      <m:r>
                        <a:rPr lang="es-CL" sz="3200" b="1" i="1">
                          <a:ln w="0"/>
                          <a:solidFill>
                            <a:srgbClr val="1C096D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s-CL" sz="3200" b="1" i="1">
                          <a:ln w="0"/>
                          <a:solidFill>
                            <a:srgbClr val="1C096D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</m:oMath>
                  </m:oMathPara>
                </a14:m>
                <a:endParaRPr lang="es-CL" sz="3200" b="1" dirty="0">
                  <a:ln w="0"/>
                  <a:solidFill>
                    <a:srgbClr val="1C096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60" y="4654665"/>
                <a:ext cx="94077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3409555" y="5214198"/>
            <a:ext cx="1029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C096D"/>
                </a:solidFill>
              </a:rPr>
              <a:t>Un solo </a:t>
            </a:r>
            <a:endParaRPr lang="es-CL" sz="2000" dirty="0" smtClean="0">
              <a:solidFill>
                <a:srgbClr val="1C096D"/>
              </a:solidFill>
            </a:endParaRPr>
          </a:p>
          <a:p>
            <a:r>
              <a:rPr lang="es-CL" sz="2000" dirty="0" smtClean="0">
                <a:solidFill>
                  <a:srgbClr val="1C096D"/>
                </a:solidFill>
              </a:rPr>
              <a:t>término</a:t>
            </a:r>
            <a:endParaRPr lang="es-CL" sz="2000" dirty="0">
              <a:solidFill>
                <a:srgbClr val="1C096D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689" y="4030620"/>
            <a:ext cx="2343150" cy="2390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975442" y="4689353"/>
                <a:ext cx="433825" cy="934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3200" b="1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3200" b="1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s-CL" sz="3200" b="1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</m:oMath>
                  </m:oMathPara>
                </a14:m>
                <a:endParaRPr lang="es-CL" sz="3200" b="1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42" y="4689353"/>
                <a:ext cx="433825" cy="9348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19"/>
          <p:cNvSpPr/>
          <p:nvPr/>
        </p:nvSpPr>
        <p:spPr>
          <a:xfrm>
            <a:off x="1510922" y="4814089"/>
            <a:ext cx="1057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rgbClr val="1C096D"/>
                </a:solidFill>
              </a:rPr>
              <a:t>Un solo </a:t>
            </a:r>
          </a:p>
          <a:p>
            <a:r>
              <a:rPr lang="es-CL" sz="2000" dirty="0">
                <a:solidFill>
                  <a:srgbClr val="1C096D"/>
                </a:solidFill>
              </a:rPr>
              <a:t>término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6124178" y="5151054"/>
                <a:ext cx="12258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CL" sz="2400" b="1" i="1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sz="2400" b="1" i="1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s-CL" sz="2400" b="1" dirty="0">
                  <a:solidFill>
                    <a:srgbClr val="800080"/>
                  </a:solidFill>
                </a:endParaRPr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178" y="5151054"/>
                <a:ext cx="1225897" cy="461665"/>
              </a:xfrm>
              <a:prstGeom prst="rect">
                <a:avLst/>
              </a:prstGeom>
              <a:blipFill>
                <a:blip r:embed="rId1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/>
          <p:cNvSpPr txBox="1"/>
          <p:nvPr/>
        </p:nvSpPr>
        <p:spPr>
          <a:xfrm>
            <a:off x="6349194" y="4753822"/>
            <a:ext cx="102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O bien </a:t>
            </a:r>
            <a:endParaRPr lang="es-CL" sz="2000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4858" y="4030620"/>
            <a:ext cx="692727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379</Words>
  <Application>Microsoft Office PowerPoint</Application>
  <PresentationFormat>Panorámica</PresentationFormat>
  <Paragraphs>123</Paragraphs>
  <Slides>13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Cambria Math</vt:lpstr>
      <vt:lpstr>Comic Sans MS</vt:lpstr>
      <vt:lpstr>Tahoma</vt:lpstr>
      <vt:lpstr>Tempus Sans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</dc:creator>
  <cp:lastModifiedBy>Guillermo</cp:lastModifiedBy>
  <cp:revision>89</cp:revision>
  <dcterms:created xsi:type="dcterms:W3CDTF">2020-06-25T04:17:17Z</dcterms:created>
  <dcterms:modified xsi:type="dcterms:W3CDTF">2020-07-05T22:53:09Z</dcterms:modified>
</cp:coreProperties>
</file>