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38"/>
  </p:notesMasterIdLst>
  <p:sldIdLst>
    <p:sldId id="256" r:id="rId2"/>
    <p:sldId id="289" r:id="rId3"/>
    <p:sldId id="259" r:id="rId4"/>
    <p:sldId id="260" r:id="rId5"/>
    <p:sldId id="270" r:id="rId6"/>
    <p:sldId id="290" r:id="rId7"/>
    <p:sldId id="278" r:id="rId8"/>
    <p:sldId id="280" r:id="rId9"/>
    <p:sldId id="284" r:id="rId10"/>
    <p:sldId id="286" r:id="rId11"/>
    <p:sldId id="287" r:id="rId12"/>
    <p:sldId id="288" r:id="rId13"/>
    <p:sldId id="279" r:id="rId14"/>
    <p:sldId id="257" r:id="rId15"/>
    <p:sldId id="258" r:id="rId16"/>
    <p:sldId id="293" r:id="rId17"/>
    <p:sldId id="294" r:id="rId18"/>
    <p:sldId id="297" r:id="rId19"/>
    <p:sldId id="263" r:id="rId20"/>
    <p:sldId id="264" r:id="rId21"/>
    <p:sldId id="265" r:id="rId22"/>
    <p:sldId id="266" r:id="rId23"/>
    <p:sldId id="268" r:id="rId24"/>
    <p:sldId id="295" r:id="rId25"/>
    <p:sldId id="298" r:id="rId26"/>
    <p:sldId id="272" r:id="rId27"/>
    <p:sldId id="275" r:id="rId28"/>
    <p:sldId id="300" r:id="rId29"/>
    <p:sldId id="301" r:id="rId30"/>
    <p:sldId id="302" r:id="rId31"/>
    <p:sldId id="303" r:id="rId32"/>
    <p:sldId id="261" r:id="rId33"/>
    <p:sldId id="305" r:id="rId34"/>
    <p:sldId id="306" r:id="rId35"/>
    <p:sldId id="307" r:id="rId36"/>
    <p:sldId id="3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76590-2CA3-4825-A006-2B286114DA4B}" v="34" dt="2020-07-06T22:04:20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4C51-C5B5-45C1-91A4-1928E1058388}" type="datetimeFigureOut">
              <a:rPr lang="es-ES" smtClean="0"/>
              <a:t>06/07/2020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7BC0-EDA2-46B0-9065-549EE38FA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99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F727-3B28-4891-BC0A-25CC839AD3A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3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89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963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360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8435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923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8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7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1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875212"/>
            <a:ext cx="11220993" cy="1306286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Unidad: “el origen del hombre y las grandes civilizaciones”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3553097"/>
            <a:ext cx="9713926" cy="291301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Presentación síntesis unidad</a:t>
            </a:r>
          </a:p>
          <a:p>
            <a:r>
              <a:rPr lang="es-CL" dirty="0">
                <a:solidFill>
                  <a:schemeClr val="tx1"/>
                </a:solidFill>
              </a:rPr>
              <a:t>Profesora Joana Martínez D.</a:t>
            </a:r>
          </a:p>
          <a:p>
            <a:r>
              <a:rPr lang="es-CL" dirty="0">
                <a:solidFill>
                  <a:schemeClr val="tx1"/>
                </a:solidFill>
              </a:rPr>
              <a:t>Liceo Andrés Bello </a:t>
            </a:r>
          </a:p>
          <a:p>
            <a:r>
              <a:rPr lang="es-CL" dirty="0">
                <a:solidFill>
                  <a:schemeClr val="tx1"/>
                </a:solidFill>
              </a:rPr>
              <a:t> Séptimo Básico</a:t>
            </a:r>
          </a:p>
          <a:p>
            <a:r>
              <a:rPr lang="es-CL" dirty="0">
                <a:solidFill>
                  <a:schemeClr val="tx1"/>
                </a:solidFill>
              </a:rPr>
              <a:t>Asignatura: Historia Geografía y Ciencias Sociales</a:t>
            </a:r>
          </a:p>
          <a:p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0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1" y="90950"/>
            <a:ext cx="12064229" cy="67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0"/>
            <a:ext cx="11834947" cy="966651"/>
          </a:xfrm>
        </p:spPr>
        <p:txBody>
          <a:bodyPr/>
          <a:lstStyle/>
          <a:p>
            <a:r>
              <a:rPr lang="es-CL" dirty="0"/>
              <a:t>Características de las primeras civilizaciones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96"/>
            <a:ext cx="12192000" cy="62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91544" y="620688"/>
            <a:ext cx="748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Las Primeras civilizaciones se asentaron junto a grandes ríos como el Nilo, el Tigris o Éufrates. El aprovechamiento del agua permitió el </a:t>
            </a:r>
            <a:r>
              <a:rPr lang="es-ES" sz="2400" b="1" dirty="0"/>
              <a:t>desarrollo del regadío</a:t>
            </a:r>
            <a:endParaRPr lang="es-ES" sz="2400" dirty="0"/>
          </a:p>
          <a:p>
            <a:pPr algn="just"/>
            <a:r>
              <a:rPr lang="es-ES" sz="2400" dirty="0"/>
              <a:t>y el aumento de la población, dando origen a las </a:t>
            </a:r>
            <a:r>
              <a:rPr lang="es-ES" sz="2400" b="1" dirty="0"/>
              <a:t>ciudades.</a:t>
            </a:r>
          </a:p>
          <a:p>
            <a:pPr algn="just"/>
            <a:r>
              <a:rPr lang="es-ES" sz="2400" dirty="0"/>
              <a:t>La sociedad era </a:t>
            </a:r>
            <a:r>
              <a:rPr lang="es-ES" sz="2400" b="1" dirty="0"/>
              <a:t>jerarquizada , </a:t>
            </a:r>
            <a:r>
              <a:rPr lang="es-ES" sz="2400" dirty="0"/>
              <a:t>y una minoría privilegiada (altos funcionarios, sacerdotes...) se impuso a la mayor parte de la población, formada por agricultores , ganaderos y artesanos.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341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Ubicación espacial</a:t>
            </a:r>
          </a:p>
        </p:txBody>
      </p:sp>
      <p:pic>
        <p:nvPicPr>
          <p:cNvPr id="2050" name="Picture 2" descr="C:\Users\CQ40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556792"/>
            <a:ext cx="6720428" cy="486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4000" b="1" u="sng" dirty="0"/>
              <a:t>Mesopotami</a:t>
            </a:r>
            <a:r>
              <a:rPr lang="es-ES" b="1" u="sng" dirty="0"/>
              <a:t>a</a:t>
            </a:r>
          </a:p>
        </p:txBody>
      </p:sp>
      <p:pic>
        <p:nvPicPr>
          <p:cNvPr id="3074" name="Picture 2" descr="C:\Users\CQ40\Desktop\imagesCAVDIW5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196753"/>
            <a:ext cx="3168352" cy="28852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19536" y="105273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La primera civilización urbana apareció hacia el  siglo IV milenio </a:t>
            </a:r>
            <a:r>
              <a:rPr lang="es-ES" b="1" dirty="0" err="1"/>
              <a:t>a.C</a:t>
            </a:r>
            <a:r>
              <a:rPr lang="es-ES" b="1" dirty="0"/>
              <a:t> en la Baja Mesopotamia, en Sumer. Allí surgieron las primeras ciudades-estados (</a:t>
            </a:r>
            <a:r>
              <a:rPr lang="es-ES" b="1" dirty="0" err="1"/>
              <a:t>Ur</a:t>
            </a:r>
            <a:r>
              <a:rPr lang="es-ES" b="1" dirty="0"/>
              <a:t>, </a:t>
            </a:r>
            <a:r>
              <a:rPr lang="es-ES" b="1" dirty="0" err="1"/>
              <a:t>Uruk</a:t>
            </a:r>
            <a:r>
              <a:rPr lang="es-ES" b="1" dirty="0"/>
              <a:t>, </a:t>
            </a:r>
            <a:r>
              <a:rPr lang="es-ES" b="1" dirty="0" err="1"/>
              <a:t>Lagash</a:t>
            </a:r>
            <a:r>
              <a:rPr lang="es-ES" b="1" dirty="0"/>
              <a:t> y </a:t>
            </a:r>
            <a:r>
              <a:rPr lang="es-ES" b="1" dirty="0" err="1"/>
              <a:t>Eridu</a:t>
            </a:r>
            <a:r>
              <a:rPr lang="es-ES" b="1" dirty="0"/>
              <a:t>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La mayoría de sus habitantes eran agricultores y pastores.</a:t>
            </a:r>
          </a:p>
        </p:txBody>
      </p:sp>
      <p:pic>
        <p:nvPicPr>
          <p:cNvPr id="3075" name="Picture 3" descr="C:\Users\CQ40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3933056"/>
            <a:ext cx="3782116" cy="273630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672064" y="450912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En el centro de la ciudad se encontraba el zigurat.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Organización política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47528" y="170080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Cada ciudad constituía un Estado, tenía su propio gobierno, leyes  y ejercito.</a:t>
            </a:r>
          </a:p>
          <a:p>
            <a:pPr algn="just"/>
            <a:r>
              <a:rPr lang="es-ES" sz="2400" dirty="0"/>
              <a:t>La autoridad máxima era el rey que ejercía poder en representación de sus dioses</a:t>
            </a:r>
            <a:r>
              <a:rPr lang="es-ES" dirty="0"/>
              <a:t>.</a:t>
            </a:r>
          </a:p>
        </p:txBody>
      </p:sp>
      <p:pic>
        <p:nvPicPr>
          <p:cNvPr id="3074" name="Picture 2" descr="C:\Users\CQ40\Desktop\fotobabiloni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556792"/>
            <a:ext cx="2736304" cy="307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Q40\Desktop\sociedad_mesopotam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476672"/>
            <a:ext cx="8266389" cy="460851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359696" y="55172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 sociedad era jerárquica y estratificada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83169CC2-DB6E-40B9-BC03-AB156A465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557213"/>
            <a:ext cx="4183062" cy="5162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Religión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B31B606A-AFF5-43AC-9A38-36018E23C787}"/>
              </a:ext>
            </a:extLst>
          </p:cNvPr>
          <p:cNvSpPr txBox="1">
            <a:spLocks/>
          </p:cNvSpPr>
          <p:nvPr/>
        </p:nvSpPr>
        <p:spPr>
          <a:xfrm>
            <a:off x="458093" y="1308653"/>
            <a:ext cx="44028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3" charset="2"/>
              <a:buNone/>
            </a:pPr>
            <a:r>
              <a:rPr lang="es-ES" dirty="0"/>
              <a:t>Los sumerios eran politeístas; es decir, creían en muchos dioses.</a:t>
            </a:r>
          </a:p>
          <a:p>
            <a:pPr algn="just">
              <a:buFont typeface="Wingdings 3" charset="2"/>
              <a:buNone/>
            </a:pPr>
            <a:r>
              <a:rPr lang="es-ES" dirty="0"/>
              <a:t>Los principales eran:</a:t>
            </a:r>
          </a:p>
          <a:p>
            <a:pPr algn="just">
              <a:buFont typeface="Wingdings 3" charset="2"/>
              <a:buNone/>
            </a:pPr>
            <a:r>
              <a:rPr lang="es-ES" dirty="0" err="1"/>
              <a:t>Anu:Dios</a:t>
            </a:r>
            <a:r>
              <a:rPr lang="es-ES" dirty="0"/>
              <a:t> del cielo.</a:t>
            </a:r>
          </a:p>
          <a:p>
            <a:pPr algn="just">
              <a:buFont typeface="Wingdings 3" charset="2"/>
              <a:buNone/>
            </a:pPr>
            <a:r>
              <a:rPr lang="es-ES" dirty="0" err="1"/>
              <a:t>Kishar</a:t>
            </a:r>
            <a:r>
              <a:rPr lang="es-ES" dirty="0"/>
              <a:t>: Padre de la tierra.</a:t>
            </a:r>
          </a:p>
          <a:p>
            <a:pPr algn="just">
              <a:buFont typeface="Wingdings 3" charset="2"/>
              <a:buNone/>
            </a:pPr>
            <a:r>
              <a:rPr lang="es-ES" dirty="0"/>
              <a:t>Enlil: Dios del clima y las tormentas</a:t>
            </a:r>
          </a:p>
          <a:p>
            <a:pPr algn="just">
              <a:buFont typeface="Wingdings 3" charset="2"/>
              <a:buNone/>
            </a:pPr>
            <a:r>
              <a:rPr lang="es-ES" dirty="0" err="1"/>
              <a:t>Enkimdu</a:t>
            </a:r>
            <a:r>
              <a:rPr lang="es-ES" dirty="0"/>
              <a:t>: Dios de los ríos y canales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16ED2ABC-53D3-46A2-BFC6-97C926B11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525" y="557213"/>
            <a:ext cx="4184650" cy="5162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Desarrollo cultural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F247D6B7-08C2-4323-A5F8-67D7B7B7DA76}"/>
              </a:ext>
            </a:extLst>
          </p:cNvPr>
          <p:cNvSpPr txBox="1">
            <a:spLocks/>
          </p:cNvSpPr>
          <p:nvPr/>
        </p:nvSpPr>
        <p:spPr>
          <a:xfrm>
            <a:off x="5089525" y="1308652"/>
            <a:ext cx="45448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/>
              <a:t>Sistema de contabilidad.</a:t>
            </a:r>
          </a:p>
          <a:p>
            <a:r>
              <a:rPr lang="es-ES" sz="2800"/>
              <a:t>Invención de la escritura. (escritura cuneiforme).</a:t>
            </a:r>
          </a:p>
          <a:p>
            <a:r>
              <a:rPr lang="es-ES" sz="2800"/>
              <a:t>Astronomía y matemáticas.</a:t>
            </a:r>
          </a:p>
          <a:p>
            <a:r>
              <a:rPr lang="es-ES" sz="2800"/>
              <a:t>Creación del sistema sexagesimal</a:t>
            </a:r>
          </a:p>
          <a:p>
            <a:r>
              <a:rPr lang="es-ES" sz="2800"/>
              <a:t>Creación del Código de Hamurabi (ley del talión)</a:t>
            </a:r>
            <a:endParaRPr lang="es-ES" sz="2800" dirty="0"/>
          </a:p>
        </p:txBody>
      </p:sp>
      <p:pic>
        <p:nvPicPr>
          <p:cNvPr id="11" name="Picture 2" descr="C:\Users\CQ40\Desktop\untitled.png">
            <a:extLst>
              <a:ext uri="{FF2B5EF4-FFF2-40B4-BE49-F238E27FC236}">
                <a16:creationId xmlns:a16="http://schemas.microsoft.com/office/drawing/2014/main" id="{C70C729C-AF2A-43AF-AC22-868583DC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110" y="1895061"/>
            <a:ext cx="2155918" cy="2926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1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u="sng" dirty="0"/>
              <a:t>Egipto</a:t>
            </a:r>
            <a:r>
              <a:rPr lang="es-ES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1628801"/>
            <a:ext cx="389877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	Egipto se ubica en África en torno al río Nilo, el cual proporcionaba un légamo fertilizante.</a:t>
            </a:r>
          </a:p>
          <a:p>
            <a:pPr algn="just">
              <a:buNone/>
            </a:pPr>
            <a:r>
              <a:rPr lang="es-ES" dirty="0"/>
              <a:t>	Dos grandes unidades geográficas:</a:t>
            </a:r>
          </a:p>
          <a:p>
            <a:pPr algn="just">
              <a:buNone/>
            </a:pPr>
            <a:r>
              <a:rPr lang="es-ES" dirty="0"/>
              <a:t>	Bajo Egipto: Delta del río.</a:t>
            </a:r>
          </a:p>
          <a:p>
            <a:pPr algn="just">
              <a:buNone/>
            </a:pPr>
            <a:r>
              <a:rPr lang="es-ES" dirty="0"/>
              <a:t>	Alto Egipto: Más al sur.</a:t>
            </a:r>
          </a:p>
          <a:p>
            <a:pPr algn="just">
              <a:buNone/>
            </a:pPr>
            <a:r>
              <a:rPr lang="es-ES" dirty="0"/>
              <a:t>	Ambas regiones fueron unificadas por </a:t>
            </a:r>
            <a:r>
              <a:rPr lang="es-ES" dirty="0" err="1"/>
              <a:t>Namer</a:t>
            </a:r>
            <a:r>
              <a:rPr lang="es-ES" dirty="0"/>
              <a:t>.</a:t>
            </a:r>
          </a:p>
        </p:txBody>
      </p:sp>
      <p:pic>
        <p:nvPicPr>
          <p:cNvPr id="1026" name="Picture 2" descr="C:\Users\CQ40\Desktop\imagesCAHZYC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7" y="2204864"/>
            <a:ext cx="3299983" cy="4104456"/>
          </a:xfrm>
          <a:prstGeom prst="rect">
            <a:avLst/>
          </a:prstGeom>
          <a:noFill/>
        </p:spPr>
      </p:pic>
      <p:pic>
        <p:nvPicPr>
          <p:cNvPr id="1027" name="Picture 3" descr="C:\Users\CQ40\Desktop\imagesCAPPTS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332657"/>
            <a:ext cx="2133600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E0FA9-E400-4D49-B090-9286DCFA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OBJETIVOS: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44452-B2A9-4FCA-BC0C-2F94D424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rgbClr val="002060"/>
                </a:solidFill>
              </a:rPr>
              <a:t>Conocer las principales características de las primeras civilizaciones que surgieron en la antigüedad </a:t>
            </a:r>
          </a:p>
          <a:p>
            <a:pPr marL="0" indent="0" algn="just">
              <a:buNone/>
            </a:pPr>
            <a:r>
              <a:rPr lang="es-ES" sz="2800" dirty="0">
                <a:solidFill>
                  <a:srgbClr val="002060"/>
                </a:solidFill>
              </a:rPr>
              <a:t>Comprender los factores que hicieron posible el surgimiento de las primeras civilizaciones.</a:t>
            </a:r>
          </a:p>
        </p:txBody>
      </p:sp>
    </p:spTree>
    <p:extLst>
      <p:ext uri="{BB962C8B-B14F-4D97-AF65-F5344CB8AC3E}">
        <p14:creationId xmlns:p14="http://schemas.microsoft.com/office/powerpoint/2010/main" val="125871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Organización política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1340769"/>
            <a:ext cx="4762872" cy="4353347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800" dirty="0"/>
              <a:t>Estaba centralizada en un gobierno de poder absoluto: el faraón que era considerado como un Dios.</a:t>
            </a:r>
          </a:p>
          <a:p>
            <a:pPr algn="just"/>
            <a:r>
              <a:rPr lang="es-ES" sz="2800" dirty="0"/>
              <a:t>Contaba con ministros y funcionarios para poder gobernar su imperio.</a:t>
            </a:r>
          </a:p>
          <a:p>
            <a:pPr algn="just"/>
            <a:r>
              <a:rPr lang="es-ES" sz="2800" dirty="0"/>
              <a:t>El visir siempre estaba junto al faraón como una especie de primer ministros.</a:t>
            </a:r>
          </a:p>
        </p:txBody>
      </p:sp>
      <p:pic>
        <p:nvPicPr>
          <p:cNvPr id="2050" name="Picture 2" descr="C:\Users\CQ40\Desktop\fara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5" y="1556792"/>
            <a:ext cx="2970331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Organización social</a:t>
            </a:r>
          </a:p>
        </p:txBody>
      </p:sp>
      <p:pic>
        <p:nvPicPr>
          <p:cNvPr id="3074" name="Picture 2" descr="C:\Users\CQ40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340768"/>
            <a:ext cx="765742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572" y="182556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u="sng" dirty="0"/>
              <a:t>Economía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572" y="816638"/>
            <a:ext cx="8596668" cy="1268411"/>
          </a:xfrm>
        </p:spPr>
        <p:txBody>
          <a:bodyPr/>
          <a:lstStyle/>
          <a:p>
            <a:r>
              <a:rPr lang="es-ES" dirty="0"/>
              <a:t>La principal actividad era la agricultura(trigo y cebada)</a:t>
            </a:r>
          </a:p>
          <a:p>
            <a:r>
              <a:rPr lang="es-ES" dirty="0"/>
              <a:t>Los excedentes alimenticios les permitieron configurar un importante comercio, destacando la exportación de lino y papiro.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499906-FC5B-4FC0-8792-2689E5A066F5}"/>
              </a:ext>
            </a:extLst>
          </p:cNvPr>
          <p:cNvSpPr txBox="1">
            <a:spLocks/>
          </p:cNvSpPr>
          <p:nvPr/>
        </p:nvSpPr>
        <p:spPr>
          <a:xfrm>
            <a:off x="112644" y="2015814"/>
            <a:ext cx="8229600" cy="850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Religión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0D71BD-21D3-4F5F-A464-79C3BA76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60"/>
          <a:stretch/>
        </p:blipFill>
        <p:spPr>
          <a:xfrm>
            <a:off x="360218" y="3175672"/>
            <a:ext cx="6830291" cy="1597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Q40\Desktop\untitled.png"/>
          <p:cNvPicPr>
            <a:picLocks noChangeAspect="1" noChangeArrowheads="1"/>
          </p:cNvPicPr>
          <p:nvPr/>
        </p:nvPicPr>
        <p:blipFill rotWithShape="1">
          <a:blip r:embed="rId2" cstate="print"/>
          <a:srcRect t="9380" r="1" b="539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/>
              <a:t>Desarrollo cultural</a:t>
            </a:r>
          </a:p>
        </p:txBody>
      </p:sp>
      <p:pic>
        <p:nvPicPr>
          <p:cNvPr id="6147" name="Picture 3" descr="C:\Users\CQ40\Desktop\untitled.png"/>
          <p:cNvPicPr>
            <a:picLocks noChangeAspect="1" noChangeArrowheads="1"/>
          </p:cNvPicPr>
          <p:nvPr/>
        </p:nvPicPr>
        <p:blipFill rotWithShape="1">
          <a:blip r:embed="rId3" cstate="print"/>
          <a:srcRect t="15618" r="1" b="14689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s-ES"/>
              <a:t>Escritura Jeroglífica</a:t>
            </a:r>
          </a:p>
          <a:p>
            <a:r>
              <a:rPr lang="es-ES"/>
              <a:t>Desarrollaron el arte y la arquitectura.</a:t>
            </a:r>
          </a:p>
          <a:p>
            <a:r>
              <a:rPr lang="es-ES"/>
              <a:t>Elaboraron un calendario de 365 días con 12 meses de 30 días, más 5 días adicionales.</a:t>
            </a:r>
          </a:p>
          <a:p>
            <a:r>
              <a:rPr lang="es-ES"/>
              <a:t>Matemáticas aplicadas a la arquitectura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837" y="163802"/>
            <a:ext cx="8229600" cy="778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Civilización de la India</a:t>
            </a:r>
          </a:p>
        </p:txBody>
      </p:sp>
      <p:pic>
        <p:nvPicPr>
          <p:cNvPr id="7170" name="Picture 2" descr="C:\Users\CQ40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378" y="116632"/>
            <a:ext cx="3120129" cy="30243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7256" y="120197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Ubicación: Alrededor del año 2.500 a. C se desarrolló en la fértil llanura del río Indo.</a:t>
            </a:r>
          </a:p>
          <a:p>
            <a:pPr algn="just"/>
            <a:r>
              <a:rPr lang="es-ES" sz="2400" dirty="0"/>
              <a:t>Sur de Asia.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75314B38-84DD-4ABD-B0F2-8EFBC9AA7AC6}"/>
              </a:ext>
            </a:extLst>
          </p:cNvPr>
          <p:cNvSpPr txBox="1"/>
          <p:nvPr/>
        </p:nvSpPr>
        <p:spPr>
          <a:xfrm>
            <a:off x="287256" y="3193813"/>
            <a:ext cx="62646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Sociedad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84647C4A-010E-49DC-858B-9469ED4FFA3D}"/>
              </a:ext>
            </a:extLst>
          </p:cNvPr>
          <p:cNvSpPr txBox="1"/>
          <p:nvPr/>
        </p:nvSpPr>
        <p:spPr>
          <a:xfrm>
            <a:off x="331982" y="3901698"/>
            <a:ext cx="259228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Sociedad de castas</a:t>
            </a:r>
          </a:p>
          <a:p>
            <a:pPr algn="just"/>
            <a:r>
              <a:rPr lang="es-ES" b="1" i="1" dirty="0"/>
              <a:t>Son grupos cerrados y no hay movilidad social y está estructurada por la religión.</a:t>
            </a:r>
          </a:p>
        </p:txBody>
      </p:sp>
      <p:pic>
        <p:nvPicPr>
          <p:cNvPr id="4" name="Imagen 3" descr="Imagen que contiene tarjeta de presentación, texto&#10;&#10;Descripción generada automáticamente">
            <a:extLst>
              <a:ext uri="{FF2B5EF4-FFF2-40B4-BE49-F238E27FC236}">
                <a16:creationId xmlns:a16="http://schemas.microsoft.com/office/drawing/2014/main" id="{D86CDFBA-1143-46B4-85D5-96579984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41" y="3632949"/>
            <a:ext cx="3948695" cy="32123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C64A3CA6-2824-498B-89FA-524926A9A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595313"/>
            <a:ext cx="4183062" cy="5708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u="sng" dirty="0"/>
              <a:t>Economía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FF5C8CD1-C5D8-4052-919E-DC2E05F8AEB0}"/>
              </a:ext>
            </a:extLst>
          </p:cNvPr>
          <p:cNvSpPr txBox="1">
            <a:spLocks/>
          </p:cNvSpPr>
          <p:nvPr/>
        </p:nvSpPr>
        <p:spPr>
          <a:xfrm>
            <a:off x="677863" y="1515399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3" charset="2"/>
              <a:buNone/>
            </a:pPr>
            <a:r>
              <a:rPr lang="es-ES" sz="2400"/>
              <a:t>	La población de la se sustenta en la agricultura.</a:t>
            </a:r>
          </a:p>
          <a:p>
            <a:pPr algn="just">
              <a:buFont typeface="Wingdings 3" charset="2"/>
              <a:buNone/>
            </a:pPr>
            <a:r>
              <a:rPr lang="es-ES" sz="2400"/>
              <a:t>	Además se generan actividades comerciales relacionadas con productos como algodón, armas y metales preciosos.</a:t>
            </a:r>
            <a:endParaRPr lang="es-ES" sz="2400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45B5B0B7-AE83-4B16-877A-04249D79C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525" y="595313"/>
            <a:ext cx="4184650" cy="5708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u="sng" dirty="0"/>
              <a:t>Religión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454A9F12-3728-4BB6-B0FF-31E930422116}"/>
              </a:ext>
            </a:extLst>
          </p:cNvPr>
          <p:cNvSpPr txBox="1">
            <a:spLocks/>
          </p:cNvSpPr>
          <p:nvPr/>
        </p:nvSpPr>
        <p:spPr>
          <a:xfrm>
            <a:off x="5201478" y="1515399"/>
            <a:ext cx="2890664" cy="276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3" charset="2"/>
              <a:buNone/>
            </a:pPr>
            <a:r>
              <a:rPr lang="es-ES" sz="2800"/>
              <a:t>	Las principales religiones de la India fueron el Brahamanismo y budismo</a:t>
            </a:r>
            <a:r>
              <a:rPr lang="es-ES"/>
              <a:t>.</a:t>
            </a:r>
            <a:endParaRPr lang="es-ES" dirty="0"/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072E43D-EC4C-4A74-A78D-9394499B5C8D}"/>
              </a:ext>
            </a:extLst>
          </p:cNvPr>
          <p:cNvSpPr txBox="1"/>
          <p:nvPr/>
        </p:nvSpPr>
        <p:spPr>
          <a:xfrm>
            <a:off x="5201478" y="4287036"/>
            <a:ext cx="374441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i="1" dirty="0"/>
              <a:t>En estas religiones el núcleo doctrinario se funda en la filosofía de la vida, que fundamenta un código de conducta y una forma de convivencia social.</a:t>
            </a:r>
          </a:p>
        </p:txBody>
      </p:sp>
    </p:spTree>
    <p:extLst>
      <p:ext uri="{BB962C8B-B14F-4D97-AF65-F5344CB8AC3E}">
        <p14:creationId xmlns:p14="http://schemas.microsoft.com/office/powerpoint/2010/main" val="3263652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u="sng" dirty="0"/>
              <a:t>Civilización China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3682752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sz="2800" dirty="0"/>
              <a:t>	Se ubica en Asia Oriental.</a:t>
            </a:r>
          </a:p>
          <a:p>
            <a:pPr algn="just">
              <a:buNone/>
            </a:pPr>
            <a:r>
              <a:rPr lang="es-ES" sz="2800" dirty="0"/>
              <a:t>    Las primeras ciudades surgen a orillas del río Amarillo y </a:t>
            </a:r>
            <a:r>
              <a:rPr lang="es-ES" sz="2800" dirty="0" err="1"/>
              <a:t>Azúl</a:t>
            </a:r>
            <a:r>
              <a:rPr lang="es-ES" sz="2800" dirty="0"/>
              <a:t>.</a:t>
            </a:r>
          </a:p>
          <a:p>
            <a:pPr algn="just">
              <a:buNone/>
            </a:pPr>
            <a:r>
              <a:rPr lang="es-ES" sz="2800" dirty="0"/>
              <a:t>	Clima cálido propicio para el cultivo del arroz que es la principal actividad económica.</a:t>
            </a:r>
          </a:p>
        </p:txBody>
      </p:sp>
      <p:pic>
        <p:nvPicPr>
          <p:cNvPr id="1027" name="Picture 3" descr="C:\Users\CQ40\Desktop\ch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628800"/>
            <a:ext cx="362999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165" y="195125"/>
            <a:ext cx="4684644" cy="4900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dirty="0"/>
              <a:t>Organización política.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274" y="913990"/>
            <a:ext cx="4176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El gobierno se encontraba en manos del emperador que ejercía su autoridad de forma absoluta.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La sociedad fue jerárquica, en la cima se encontraba el poder imperial, le seguían los mandarines y a continuación los grandes propietarios de la tierra.</a:t>
            </a:r>
          </a:p>
          <a:p>
            <a:pPr>
              <a:buNone/>
            </a:pPr>
            <a:r>
              <a:rPr lang="es-ES" dirty="0"/>
              <a:t>En la base de la pirámide se encontraban los artesanos, pequeños y comerciantes y campesinos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B9DEC07A-5DDD-4324-8AB9-37187DC3E332}"/>
              </a:ext>
            </a:extLst>
          </p:cNvPr>
          <p:cNvSpPr txBox="1">
            <a:spLocks/>
          </p:cNvSpPr>
          <p:nvPr/>
        </p:nvSpPr>
        <p:spPr>
          <a:xfrm>
            <a:off x="5864087" y="135892"/>
            <a:ext cx="5559287" cy="7780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Religión</a:t>
            </a:r>
            <a:endParaRPr lang="es-ES" dirty="0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921DE3BE-0C92-45A5-A337-CA3FD1E800B0}"/>
              </a:ext>
            </a:extLst>
          </p:cNvPr>
          <p:cNvSpPr txBox="1">
            <a:spLocks/>
          </p:cNvSpPr>
          <p:nvPr/>
        </p:nvSpPr>
        <p:spPr>
          <a:xfrm>
            <a:off x="5864086" y="1140872"/>
            <a:ext cx="4429065" cy="1363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es-ES" sz="2800"/>
              <a:t>Es influida por dos grandes pensadores: Lao-Tse y Confucio.</a:t>
            </a:r>
            <a:endParaRPr lang="es-ES" sz="2800" dirty="0"/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30EE94F8-B21D-4347-A6DB-A1A0F3EA45BB}"/>
              </a:ext>
            </a:extLst>
          </p:cNvPr>
          <p:cNvSpPr txBox="1"/>
          <p:nvPr/>
        </p:nvSpPr>
        <p:spPr>
          <a:xfrm>
            <a:off x="6096000" y="250567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Doctrina que procura la moderación, la rectitud y el equilibrio en la conducta humana.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4B676CBA-047F-430C-8DB9-DA77929D1009}"/>
              </a:ext>
            </a:extLst>
          </p:cNvPr>
          <p:cNvSpPr txBox="1"/>
          <p:nvPr/>
        </p:nvSpPr>
        <p:spPr>
          <a:xfrm>
            <a:off x="6096000" y="3753175"/>
            <a:ext cx="343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i="1" dirty="0"/>
              <a:t>Fundó el taoísmo doctrina y practicas religiosas cuya base es la convivencia armónica del ser humano con la naturaleza.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uheNlUAGBA8/S2y278MuoUI/AAAAAAAACKY/FtWmzUJ1E8o/s320/cultura-olmeca.png">
            <a:extLst>
              <a:ext uri="{FF2B5EF4-FFF2-40B4-BE49-F238E27FC236}">
                <a16:creationId xmlns:a16="http://schemas.microsoft.com/office/drawing/2014/main" id="{48D16213-048C-40F3-A68C-BA101950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329" y="1518793"/>
            <a:ext cx="39821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D702E8A2-2366-46AD-ABA5-3515D246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639"/>
            <a:ext cx="9688856" cy="1186137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CULTURA OLMECA</a:t>
            </a:r>
            <a:br>
              <a:rPr lang="es-ES_tradnl" b="1" dirty="0">
                <a:solidFill>
                  <a:schemeClr val="tx1"/>
                </a:solidFill>
              </a:rPr>
            </a:br>
            <a:br>
              <a:rPr lang="es-ES_tradnl" b="1" dirty="0">
                <a:solidFill>
                  <a:schemeClr val="tx1"/>
                </a:solidFill>
              </a:rPr>
            </a:b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172" name="2 Marcador de contenido">
            <a:extLst>
              <a:ext uri="{FF2B5EF4-FFF2-40B4-BE49-F238E27FC236}">
                <a16:creationId xmlns:a16="http://schemas.microsoft.com/office/drawing/2014/main" id="{5F607B3C-C410-4E01-8172-195AC66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882775"/>
            <a:ext cx="4103688" cy="4572000"/>
          </a:xfrm>
        </p:spPr>
        <p:txBody>
          <a:bodyPr/>
          <a:lstStyle/>
          <a:p>
            <a:pPr eaLnBrk="1" hangingPunct="1"/>
            <a:r>
              <a:rPr lang="es-ES" altLang="es-EC" sz="2600">
                <a:solidFill>
                  <a:srgbClr val="002060"/>
                </a:solidFill>
              </a:rPr>
              <a:t>1500 a. C.-100 a. C</a:t>
            </a:r>
          </a:p>
          <a:p>
            <a:pPr eaLnBrk="1" hangingPunct="1"/>
            <a:endParaRPr lang="es-ES_tradnl" altLang="es-EC" sz="2600">
              <a:solidFill>
                <a:srgbClr val="002060"/>
              </a:solidFill>
            </a:endParaRPr>
          </a:p>
          <a:p>
            <a:pPr eaLnBrk="1" hangingPunct="1"/>
            <a:r>
              <a:rPr lang="es-ES_tradnl" altLang="es-EC" sz="2600">
                <a:solidFill>
                  <a:srgbClr val="002060"/>
                </a:solidFill>
              </a:rPr>
              <a:t>Floreció en </a:t>
            </a:r>
            <a:r>
              <a:rPr lang="es-ES" altLang="es-EC" sz="2600">
                <a:solidFill>
                  <a:srgbClr val="002060"/>
                </a:solidFill>
              </a:rPr>
              <a:t>los estados de Veracruz y tabasco.</a:t>
            </a:r>
          </a:p>
          <a:p>
            <a:pPr eaLnBrk="1" hangingPunct="1"/>
            <a:r>
              <a:rPr lang="es-ES_tradnl" altLang="es-EC" sz="2600">
                <a:solidFill>
                  <a:srgbClr val="002060"/>
                </a:solidFill>
              </a:rPr>
              <a:t>Ocupo la zona por el Golfo de México al sur de las Sierras de Chiapas </a:t>
            </a:r>
            <a:r>
              <a:rPr lang="es-ES" altLang="es-EC" sz="2600">
                <a:solidFill>
                  <a:srgbClr val="002060"/>
                </a:solidFill>
              </a:rPr>
              <a:t>ocupando un territorio de más de 1600km2.</a:t>
            </a:r>
          </a:p>
          <a:p>
            <a:pPr eaLnBrk="1" hangingPunct="1"/>
            <a:endParaRPr lang="es-ES_tradnl" altLang="es-EC"/>
          </a:p>
          <a:p>
            <a:pPr eaLnBrk="1" hangingPunct="1"/>
            <a:endParaRPr lang="es-ES" altLang="es-EC"/>
          </a:p>
        </p:txBody>
      </p:sp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ejandraquevedo24.files.wordpress.com/2011/10/ubicacion_de_cultura_olmeca.png">
            <a:extLst>
              <a:ext uri="{FF2B5EF4-FFF2-40B4-BE49-F238E27FC236}">
                <a16:creationId xmlns:a16="http://schemas.microsoft.com/office/drawing/2014/main" id="{0827CDE3-F0B8-4ED8-9FFD-78A90DB6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6" y="2492376"/>
            <a:ext cx="4721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3 Imagen" descr="http://3.bp.blogspot.com/_hSvYeo8TSjw/SegEgd7DkJI/AAAAAAAADSA/bKl41B569XE/s400/olmeca+mapa.JPG">
            <a:extLst>
              <a:ext uri="{FF2B5EF4-FFF2-40B4-BE49-F238E27FC236}">
                <a16:creationId xmlns:a16="http://schemas.microsoft.com/office/drawing/2014/main" id="{31DCC0D2-E974-4F6F-9C07-FBB63857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05038"/>
            <a:ext cx="38528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>
            <a:extLst>
              <a:ext uri="{FF2B5EF4-FFF2-40B4-BE49-F238E27FC236}">
                <a16:creationId xmlns:a16="http://schemas.microsoft.com/office/drawing/2014/main" id="{B1404BB5-6B73-40A3-90A8-2FC61D22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s-ES_tradnl" dirty="0">
                <a:solidFill>
                  <a:schemeClr val="tx1"/>
                </a:solidFill>
              </a:rPr>
              <a:t>Ubicación de los Olmecas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567"/>
            <a:ext cx="12192000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>
            <a:extLst>
              <a:ext uri="{FF2B5EF4-FFF2-40B4-BE49-F238E27FC236}">
                <a16:creationId xmlns:a16="http://schemas.microsoft.com/office/drawing/2014/main" id="{7F64D8FD-5693-43AD-B817-5AF24046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9" y="263319"/>
            <a:ext cx="7634287" cy="958180"/>
          </a:xfrm>
        </p:spPr>
        <p:txBody>
          <a:bodyPr/>
          <a:lstStyle/>
          <a:p>
            <a:pPr marL="484632">
              <a:defRPr/>
            </a:pPr>
            <a:r>
              <a:rPr lang="es-ES_tradnl" dirty="0">
                <a:solidFill>
                  <a:schemeClr val="tx1"/>
                </a:solidFill>
              </a:rPr>
              <a:t>GRUPOS SOCIALES</a:t>
            </a:r>
            <a:r>
              <a:rPr lang="es-ES_tradn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BD705306-6D40-4CFB-A928-D586D84C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83" y="1021702"/>
            <a:ext cx="7221537" cy="1429950"/>
          </a:xfrm>
        </p:spPr>
        <p:txBody>
          <a:bodyPr/>
          <a:lstStyle/>
          <a:p>
            <a:pPr eaLnBrk="1" hangingPunct="1"/>
            <a:r>
              <a:rPr lang="es-ES" altLang="es-EC" dirty="0"/>
              <a:t>Las castas sociales superiores, formadas por gobernantes,        sacerdotes, sabios, artistas, comerciantes.</a:t>
            </a:r>
          </a:p>
          <a:p>
            <a:pPr eaLnBrk="1" hangingPunct="1"/>
            <a:r>
              <a:rPr lang="es-ES" altLang="es-EC" dirty="0"/>
              <a:t> las castas sociales inferiores, integradas por agrícolas artesanos, constructores y sirvientes, Vivian dispersas.</a:t>
            </a:r>
            <a:endParaRPr lang="es-AR" altLang="es-EC" dirty="0"/>
          </a:p>
        </p:txBody>
      </p:sp>
      <p:pic>
        <p:nvPicPr>
          <p:cNvPr id="4" name="3 Imagen" descr="http://www.vmig.sulinet.hu/archivum/0506/12A/reyes-sarkadik/09-ClasesSociales%20Mayas.jpg">
            <a:extLst>
              <a:ext uri="{FF2B5EF4-FFF2-40B4-BE49-F238E27FC236}">
                <a16:creationId xmlns:a16="http://schemas.microsoft.com/office/drawing/2014/main" id="{7FB014AD-447F-482A-845A-A9527EAF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451652"/>
            <a:ext cx="4956379" cy="419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721C220-5C05-407F-808B-CFF704E1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814011" cy="596900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es-ES_tradnl" dirty="0">
                <a:solidFill>
                  <a:schemeClr val="tx1"/>
                </a:solidFill>
              </a:rPr>
              <a:t>ECONOMÍA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315" name="2 Marcador de contenido">
            <a:extLst>
              <a:ext uri="{FF2B5EF4-FFF2-40B4-BE49-F238E27FC236}">
                <a16:creationId xmlns:a16="http://schemas.microsoft.com/office/drawing/2014/main" id="{A8E4D366-FE04-40CA-A344-73BA4862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42" y="1206500"/>
            <a:ext cx="7942263" cy="4859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altLang="es-EC" dirty="0"/>
              <a:t> La economía estaba basada en los productos agrícolas, con los que comerciaban, tanto entre ellos como con otros pueblos vecinos, sobre todo con los pueblos nómadas, o con pueblos tan alejados geográficamente de ellos como pueden ser pueblos del país de Guatemala o de México central.</a:t>
            </a:r>
          </a:p>
          <a:p>
            <a:pPr eaLnBrk="1" hangingPunct="1">
              <a:defRPr/>
            </a:pPr>
            <a:endParaRPr lang="es-ES" altLang="es-EC" dirty="0"/>
          </a:p>
        </p:txBody>
      </p:sp>
      <p:pic>
        <p:nvPicPr>
          <p:cNvPr id="13316" name="Picture 2" descr="http://web.educastur.princast.es/proyectos/grupotecne/archivos/investiga/111foto.jpg">
            <a:extLst>
              <a:ext uri="{FF2B5EF4-FFF2-40B4-BE49-F238E27FC236}">
                <a16:creationId xmlns:a16="http://schemas.microsoft.com/office/drawing/2014/main" id="{6634EABB-80AE-4900-8D9D-3A9382DB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820"/>
          <a:stretch>
            <a:fillRect/>
          </a:stretch>
        </p:blipFill>
        <p:spPr bwMode="auto">
          <a:xfrm>
            <a:off x="383332" y="2425556"/>
            <a:ext cx="34020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1487DDD8-36C8-4374-9CCC-D80C9117CB68}"/>
              </a:ext>
            </a:extLst>
          </p:cNvPr>
          <p:cNvSpPr txBox="1">
            <a:spLocks/>
          </p:cNvSpPr>
          <p:nvPr/>
        </p:nvSpPr>
        <p:spPr>
          <a:xfrm>
            <a:off x="3971721" y="3038980"/>
            <a:ext cx="5967410" cy="278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82588">
              <a:buFont typeface="Wingdings 2" panose="05020102010507070707" pitchFamily="18" charset="2"/>
              <a:buChar char=""/>
              <a:defRPr/>
            </a:pPr>
            <a:r>
              <a:rPr lang="es-ES" altLang="es-ES"/>
              <a:t>También se dedicaban a la caza, pesca y recolección.</a:t>
            </a:r>
          </a:p>
          <a:p>
            <a:pPr marL="447675" indent="-382588">
              <a:buFont typeface="Wingdings 2" panose="05020102010507070707" pitchFamily="18" charset="2"/>
              <a:buChar char=""/>
              <a:defRPr/>
            </a:pPr>
            <a:r>
              <a:rPr lang="es-ES" altLang="es-ES"/>
              <a:t>El comercio con otros pueblos permitió a los Olmecas llevar su cultura a otras regiones y esta se esparció en toda el área de mesó América por lo que se le conoce como cultura madre. </a:t>
            </a:r>
            <a:endParaRPr lang="es-AR" altLang="es-ES" dirty="0"/>
          </a:p>
        </p:txBody>
      </p:sp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E444B9-6AA3-4E62-AC9D-DB8E4C28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225970" cy="675861"/>
          </a:xfrm>
        </p:spPr>
        <p:txBody>
          <a:bodyPr>
            <a:normAutofit/>
          </a:bodyPr>
          <a:lstStyle/>
          <a:p>
            <a:pPr marL="484632">
              <a:defRPr/>
            </a:pPr>
            <a:r>
              <a:rPr lang="es-ES" sz="2800" dirty="0">
                <a:solidFill>
                  <a:schemeClr val="tx1"/>
                </a:solidFill>
              </a:rPr>
              <a:t>Organización Política</a:t>
            </a:r>
            <a:endParaRPr lang="es-AR" sz="2800" dirty="0">
              <a:solidFill>
                <a:schemeClr val="tx1"/>
              </a:solidFill>
            </a:endParaRPr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FE98BB9F-95F0-4C57-B327-84536C6A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371744" cy="3880773"/>
          </a:xfrm>
        </p:spPr>
        <p:txBody>
          <a:bodyPr/>
          <a:lstStyle/>
          <a:p>
            <a:pPr marL="447675" indent="-382588">
              <a:buFont typeface="Wingdings 2" panose="05020102010507070707" pitchFamily="18" charset="2"/>
              <a:buChar char=""/>
            </a:pPr>
            <a:r>
              <a:rPr lang="es-ES" altLang="es-ES" dirty="0"/>
              <a:t>Su organización política era teocrática, es decir todo giraba en torno a algún dios.</a:t>
            </a:r>
          </a:p>
          <a:p>
            <a:pPr marL="447675" indent="-382588">
              <a:buFont typeface="Wingdings 2" panose="05020102010507070707" pitchFamily="18" charset="2"/>
              <a:buChar char=""/>
            </a:pPr>
            <a:r>
              <a:rPr lang="es-ES" altLang="es-ES" dirty="0"/>
              <a:t>Los olmecas estaban organizados en tribus dirigidas por un solo jefe llamado </a:t>
            </a:r>
            <a:r>
              <a:rPr lang="es-ES" altLang="es-ES" dirty="0" err="1"/>
              <a:t>Chichimecatl</a:t>
            </a:r>
            <a:r>
              <a:rPr lang="es-ES" altLang="es-ES" dirty="0"/>
              <a:t>.</a:t>
            </a:r>
          </a:p>
          <a:p>
            <a:pPr marL="447675" indent="-382588">
              <a:buFont typeface="Wingdings 2" panose="05020102010507070707" pitchFamily="18" charset="2"/>
              <a:buChar char=""/>
            </a:pPr>
            <a:r>
              <a:rPr lang="es-ES" altLang="es-ES" dirty="0"/>
              <a:t>Tenían un tipo de organización comunitario conocido como "ciudad dispersa", en la que cada comunidad o granja estaba dirigida por un rey o sacerdote y en ella vivían algunas familias</a:t>
            </a:r>
            <a:endParaRPr lang="es-AR" altLang="es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559ED90B-32C5-4F70-86BA-EF25C9F4E927}"/>
              </a:ext>
            </a:extLst>
          </p:cNvPr>
          <p:cNvSpPr txBox="1">
            <a:spLocks/>
          </p:cNvSpPr>
          <p:nvPr/>
        </p:nvSpPr>
        <p:spPr>
          <a:xfrm>
            <a:off x="6096000" y="609600"/>
            <a:ext cx="2844730" cy="954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84632">
              <a:defRPr/>
            </a:pPr>
            <a:r>
              <a:rPr lang="es-AR" b="1">
                <a:solidFill>
                  <a:schemeClr val="tx1"/>
                </a:solidFill>
              </a:rPr>
              <a:t>Religión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618CE98C-4650-4451-A90A-6BA2A3773BF1}"/>
              </a:ext>
            </a:extLst>
          </p:cNvPr>
          <p:cNvSpPr txBox="1">
            <a:spLocks/>
          </p:cNvSpPr>
          <p:nvPr/>
        </p:nvSpPr>
        <p:spPr>
          <a:xfrm>
            <a:off x="5698435" y="1268413"/>
            <a:ext cx="422597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C"/>
              <a:t>tenía como deidad principal al jaguar, que representaba a los antecedentes totémicos de los espíritus de la naturaleza que tomaban forma de hombres-jaguares.</a:t>
            </a:r>
            <a:endParaRPr lang="es-AR" altLang="es-EC"/>
          </a:p>
          <a:p>
            <a:r>
              <a:rPr lang="es-ES" altLang="es-EC"/>
              <a:t>concibieron al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ES" altLang="es-EC"/>
              <a:t>    jaguar como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ES" altLang="es-EC"/>
              <a:t>    sinónimo de la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s-AR" altLang="es-EC"/>
              <a:t>    Tierra.</a:t>
            </a:r>
            <a:endParaRPr lang="es-AR" altLang="es-EC" dirty="0"/>
          </a:p>
        </p:txBody>
      </p:sp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CULTURA CHAVÍN: Ubicación geográfica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55313"/>
            <a:ext cx="3423353" cy="4424279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La cultura de Chavín influenció un área que cubre la mayoría del norte del Perú, las alturas y las áreas costeñas. </a:t>
            </a: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68" y="1455313"/>
            <a:ext cx="4984124" cy="49919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13646" y="3858939"/>
            <a:ext cx="43144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La cultura Chavín se extendió por gran parte de la región andina abarcando por el norte hasta los actuales departamentos peruanos de Lambayeque y Cajamarca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96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sociopolítica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506829"/>
            <a:ext cx="10178322" cy="43727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De acuerdo a algunas teorías, en el estado teocrático chavín los más hábiles por sus</a:t>
            </a:r>
          </a:p>
          <a:p>
            <a:pPr marL="0" indent="0">
              <a:buNone/>
            </a:pPr>
            <a:r>
              <a:rPr lang="es-ES" dirty="0"/>
              <a:t>conocimientos astronómicos, ambientales del tiempo y del clima se destacaron en su</a:t>
            </a:r>
          </a:p>
          <a:p>
            <a:pPr marL="0" indent="0">
              <a:buNone/>
            </a:pPr>
            <a:r>
              <a:rPr lang="es-ES" dirty="0"/>
              <a:t>comunidad y terminaron convirtiéndose en sacerdotes y jefes. Se distinguen dos clases</a:t>
            </a:r>
          </a:p>
          <a:p>
            <a:pPr marL="0" indent="0">
              <a:buNone/>
            </a:pPr>
            <a:r>
              <a:rPr lang="es-ES" dirty="0"/>
              <a:t>bien diferenciadas: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30" r="4592" b="10905"/>
          <a:stretch/>
        </p:blipFill>
        <p:spPr>
          <a:xfrm>
            <a:off x="978796" y="3364807"/>
            <a:ext cx="10032642" cy="33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7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económicas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011" y="1539026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Desarrollaron notablemente la agricultura, la ganadería, la pesca y el comercio a base de trueques entre los pueblos serranos, costeños y posiblemente con los pueblos amazónicos.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02536" y="255458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u="sng" dirty="0">
                <a:solidFill>
                  <a:srgbClr val="C00000"/>
                </a:solidFill>
              </a:rPr>
              <a:t>Agricultura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El maíz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 papa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Tubérculos: camote, </a:t>
            </a:r>
            <a:r>
              <a:rPr lang="es-ES" dirty="0" err="1"/>
              <a:t>mashua</a:t>
            </a:r>
            <a:r>
              <a:rPr lang="es-ES" dirty="0"/>
              <a:t>, oca, olluco</a:t>
            </a:r>
          </a:p>
          <a:p>
            <a:r>
              <a:rPr lang="es-ES" dirty="0"/>
              <a:t>Leguminosas: frijoles, pallares</a:t>
            </a:r>
          </a:p>
          <a:p>
            <a:r>
              <a:rPr lang="es-ES" dirty="0"/>
              <a:t>Oleaginosas: maní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Condimentos: achote, ajíes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12676" y="46658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Ganadería</a:t>
            </a:r>
          </a:p>
          <a:p>
            <a:r>
              <a:rPr lang="es-ES" dirty="0"/>
              <a:t>Desarrollaron la ganadería a base de los camélidos sudamericanos (llamas y alpacas), así</a:t>
            </a:r>
          </a:p>
          <a:p>
            <a:r>
              <a:rPr lang="es-ES" dirty="0"/>
              <a:t>como la crianza de cuyes.</a:t>
            </a:r>
          </a:p>
        </p:txBody>
      </p:sp>
    </p:spTree>
    <p:extLst>
      <p:ext uri="{BB962C8B-B14F-4D97-AF65-F5344CB8AC3E}">
        <p14:creationId xmlns:p14="http://schemas.microsoft.com/office/powerpoint/2010/main" val="683348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Religión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09859"/>
            <a:ext cx="10178322" cy="426973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pueblo chavín fue al parecer politeísta y adoró a dioses terroríficos.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Adoran a seres sobrenaturales, con rasgos </a:t>
            </a:r>
            <a:r>
              <a:rPr lang="es-ES" dirty="0" err="1"/>
              <a:t>felínicos</a:t>
            </a:r>
            <a:r>
              <a:rPr lang="es-ES" dirty="0"/>
              <a:t> como del jaguar o puma, caimanes, serpientes y diversas aves andinas como el cóndor y el halcón, o amazónicas como el águila harpía. </a:t>
            </a:r>
          </a:p>
          <a:p>
            <a:pPr marL="0" indent="0">
              <a:buNone/>
            </a:pPr>
            <a:r>
              <a:rPr lang="es-ES" dirty="0"/>
              <a:t>El culto chavín se estimuló debido al progreso técnico alcanzado en la producción agrícola, en el desarrollo textil, en la pesquería (uso de grandes redes de pesca), en la orfebrería y la metalurgia del cobre.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30" y="3962798"/>
            <a:ext cx="4584276" cy="2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8319099-22E5-4A38-8D2D-2B1BE43FF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583097"/>
            <a:ext cx="4183062" cy="5458265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30F2DE8-E42E-4FC5-922F-D4273942A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9664"/>
          <a:stretch/>
        </p:blipFill>
        <p:spPr>
          <a:xfrm>
            <a:off x="5573971" y="384314"/>
            <a:ext cx="4183062" cy="56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8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92777"/>
          </a:xfrm>
        </p:spPr>
        <p:txBody>
          <a:bodyPr>
            <a:normAutofit/>
          </a:bodyPr>
          <a:lstStyle/>
          <a:p>
            <a:r>
              <a:rPr lang="es-CL" dirty="0"/>
              <a:t>Expansión del ser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954"/>
            <a:ext cx="12192000" cy="62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83771"/>
          </a:xfrm>
        </p:spPr>
        <p:txBody>
          <a:bodyPr/>
          <a:lstStyle/>
          <a:p>
            <a:r>
              <a:rPr lang="es-CL" dirty="0"/>
              <a:t>La Revolución del </a:t>
            </a:r>
            <a:r>
              <a:rPr lang="es-CL" dirty="0" err="1"/>
              <a:t>Neolitico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1"/>
            <a:ext cx="12192000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62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1314</Words>
  <Application>Microsoft Office PowerPoint</Application>
  <PresentationFormat>Panorámica</PresentationFormat>
  <Paragraphs>134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2</vt:lpstr>
      <vt:lpstr>Wingdings 3</vt:lpstr>
      <vt:lpstr>Faceta</vt:lpstr>
      <vt:lpstr>Unidad: “el origen del hombre y las grandes civilizaciones”</vt:lpstr>
      <vt:lpstr>OBJETIVOS:</vt:lpstr>
      <vt:lpstr>Presentación de PowerPoint</vt:lpstr>
      <vt:lpstr>Presentación de PowerPoint</vt:lpstr>
      <vt:lpstr>Presentación de PowerPoint</vt:lpstr>
      <vt:lpstr>Presentación de PowerPoint</vt:lpstr>
      <vt:lpstr>Expansión del ser humano</vt:lpstr>
      <vt:lpstr>La Revolución del Neolitico</vt:lpstr>
      <vt:lpstr>Presentación de PowerPoint</vt:lpstr>
      <vt:lpstr>Presentación de PowerPoint</vt:lpstr>
      <vt:lpstr>Presentación de PowerPoint</vt:lpstr>
      <vt:lpstr>Características de las primeras civilizaciones</vt:lpstr>
      <vt:lpstr>Presentación de PowerPoint</vt:lpstr>
      <vt:lpstr>Ubicación espacial</vt:lpstr>
      <vt:lpstr>Mesopotamia</vt:lpstr>
      <vt:lpstr>Organización política</vt:lpstr>
      <vt:lpstr>Presentación de PowerPoint</vt:lpstr>
      <vt:lpstr>Presentación de PowerPoint</vt:lpstr>
      <vt:lpstr>Egipto </vt:lpstr>
      <vt:lpstr>Organización política</vt:lpstr>
      <vt:lpstr>Organización social</vt:lpstr>
      <vt:lpstr>Economía</vt:lpstr>
      <vt:lpstr>Desarrollo cultural</vt:lpstr>
      <vt:lpstr>Civilización de la India</vt:lpstr>
      <vt:lpstr>Presentación de PowerPoint</vt:lpstr>
      <vt:lpstr>Civilización China</vt:lpstr>
      <vt:lpstr>Organización política.</vt:lpstr>
      <vt:lpstr>CULTURA OLMECA  </vt:lpstr>
      <vt:lpstr>Ubicación de los Olmecas</vt:lpstr>
      <vt:lpstr>GRUPOS SOCIALES:</vt:lpstr>
      <vt:lpstr>ECONOMÍA</vt:lpstr>
      <vt:lpstr>Organización Política</vt:lpstr>
      <vt:lpstr>CULTURA CHAVÍN: Ubicación geográfica</vt:lpstr>
      <vt:lpstr>Organización sociopolítica </vt:lpstr>
      <vt:lpstr>Actividades económicas</vt:lpstr>
      <vt:lpstr>Religión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“el origen del hombre y las grandes civilizaciones”</dc:title>
  <dc:creator>Jo Andre</dc:creator>
  <cp:lastModifiedBy>Jo Andre</cp:lastModifiedBy>
  <cp:revision>1</cp:revision>
  <dcterms:created xsi:type="dcterms:W3CDTF">2020-07-06T21:39:51Z</dcterms:created>
  <dcterms:modified xsi:type="dcterms:W3CDTF">2020-07-06T22:05:41Z</dcterms:modified>
</cp:coreProperties>
</file>