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270" r:id="rId4"/>
    <p:sldId id="271" r:id="rId5"/>
    <p:sldId id="317" r:id="rId6"/>
    <p:sldId id="340" r:id="rId7"/>
    <p:sldId id="281" r:id="rId8"/>
    <p:sldId id="314" r:id="rId9"/>
    <p:sldId id="296" r:id="rId10"/>
    <p:sldId id="343" r:id="rId11"/>
    <p:sldId id="341" r:id="rId12"/>
    <p:sldId id="342" r:id="rId13"/>
    <p:sldId id="305" r:id="rId14"/>
    <p:sldId id="344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720" y="84"/>
      </p:cViewPr>
      <p:guideLst>
        <p:guide orient="horz" pos="23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2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5B47D6-DAD7-40A6-BD10-CD2FABB13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09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8E24A2BE-80CE-4B79-BF31-91FA62C0442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160665"/>
            <a:ext cx="12192000" cy="2502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F51014-6E90-4769-BCD9-A06A9FC17AC8}"/>
              </a:ext>
            </a:extLst>
          </p:cNvPr>
          <p:cNvSpPr/>
          <p:nvPr userDrawn="1"/>
        </p:nvSpPr>
        <p:spPr>
          <a:xfrm>
            <a:off x="0" y="2026940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BC926F-7282-4E00-BF8A-8D24B274039B}"/>
              </a:ext>
            </a:extLst>
          </p:cNvPr>
          <p:cNvSpPr/>
          <p:nvPr userDrawn="1"/>
        </p:nvSpPr>
        <p:spPr>
          <a:xfrm>
            <a:off x="0" y="4725144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5033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A7A44CD1-8791-4411-9DCF-BE8F9EB9E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458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C24402-8447-448E-89E3-183EBB1DA00D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E4CF9D97-FAE0-4B0A-A30C-8936E46C66B2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xmlns="" id="{A665FA86-6430-4D7E-ABCB-4F8C3E52E09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53DAFBD2-84EC-4D6B-80BE-DA211850906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xmlns="" id="{78866A3A-5A93-49E6-8DE2-C98FC661D4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xmlns="" id="{EB10029A-074D-4812-8AB6-62EF3ED7357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xmlns="" id="{BE572564-2A3A-45E0-93B7-2FB78757998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242F8FDE-91AA-45DB-A05E-7507C27F30F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8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7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2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9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69" r:id="rId4"/>
    <p:sldLayoutId id="2147483675" r:id="rId5"/>
    <p:sldLayoutId id="2147483671" r:id="rId6"/>
    <p:sldLayoutId id="2147483672" r:id="rId7"/>
    <p:sldLayoutId id="2147483673" r:id="rId8"/>
    <p:sldLayoutId id="2147483674" r:id="rId9"/>
    <p:sldLayoutId id="2147483676" r:id="rId10"/>
    <p:sldLayoutId id="2147483665" r:id="rId11"/>
    <p:sldLayoutId id="2147483677" r:id="rId12"/>
    <p:sldLayoutId id="2147483681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E2BF505-7DE6-4F49-BE53-8357C3CFAD67}"/>
              </a:ext>
            </a:extLst>
          </p:cNvPr>
          <p:cNvGrpSpPr/>
          <p:nvPr/>
        </p:nvGrpSpPr>
        <p:grpSpPr>
          <a:xfrm>
            <a:off x="10046387" y="194480"/>
            <a:ext cx="1684599" cy="413563"/>
            <a:chOff x="864753" y="5755727"/>
            <a:chExt cx="1544830" cy="413563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xmlns="" id="{76510AC1-6796-4AAE-826B-82E3C6C83F08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1AA9B7A6-AA04-48A1-8F03-8478DA0AB4E2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B1FA3CF-9802-4908-BF1F-FFF6919AFED7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D67BCD5F-023B-4928-A8BA-960BE01DD3FA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9E83D94-2B8F-4267-A14B-28F4B1D232E9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09FB9A1-EA5C-4B9A-9354-78F7C28542B6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AEA043-746F-4334-A00A-A4587B060237}"/>
              </a:ext>
            </a:extLst>
          </p:cNvPr>
          <p:cNvSpPr txBox="1"/>
          <p:nvPr/>
        </p:nvSpPr>
        <p:spPr>
          <a:xfrm>
            <a:off x="6903174" y="1957079"/>
            <a:ext cx="5008441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 dirty="0" smtClean="0">
                <a:solidFill>
                  <a:schemeClr val="bg1"/>
                </a:solidFill>
                <a:latin typeface="+mj-lt"/>
              </a:rPr>
              <a:t>Unit 2 – Technology and its effects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C83D12-1353-440F-A5DC-1ACD4C118187}"/>
              </a:ext>
            </a:extLst>
          </p:cNvPr>
          <p:cNvSpPr txBox="1"/>
          <p:nvPr/>
        </p:nvSpPr>
        <p:spPr>
          <a:xfrm>
            <a:off x="7004774" y="4752036"/>
            <a:ext cx="5008380" cy="954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 err="1" smtClean="0">
                <a:solidFill>
                  <a:schemeClr val="bg1"/>
                </a:solidFill>
                <a:cs typeface="Arial" pitchFamily="34" charset="0"/>
              </a:rPr>
              <a:t>Liceo</a:t>
            </a:r>
            <a:r>
              <a:rPr lang="en-US" altLang="ko-KR" sz="1867" dirty="0" smtClean="0">
                <a:solidFill>
                  <a:schemeClr val="bg1"/>
                </a:solidFill>
                <a:cs typeface="Arial" pitchFamily="34" charset="0"/>
              </a:rPr>
              <a:t> Andrés Bello</a:t>
            </a:r>
          </a:p>
          <a:p>
            <a:pPr algn="r"/>
            <a:r>
              <a:rPr lang="en-US" altLang="ko-KR" sz="1867" dirty="0" smtClean="0">
                <a:solidFill>
                  <a:schemeClr val="bg1"/>
                </a:solidFill>
                <a:cs typeface="Arial" pitchFamily="34" charset="0"/>
              </a:rPr>
              <a:t>English Department</a:t>
            </a:r>
          </a:p>
          <a:p>
            <a:pPr algn="r"/>
            <a:r>
              <a:rPr lang="en-US" altLang="ko-KR" sz="1867" dirty="0" smtClean="0">
                <a:solidFill>
                  <a:schemeClr val="bg1"/>
                </a:solidFill>
                <a:cs typeface="Arial" pitchFamily="34" charset="0"/>
              </a:rPr>
              <a:t>Mr. </a:t>
            </a:r>
            <a:r>
              <a:rPr lang="en-US" altLang="ko-KR" sz="1867" dirty="0" err="1" smtClean="0">
                <a:solidFill>
                  <a:schemeClr val="bg1"/>
                </a:solidFill>
                <a:cs typeface="Arial" pitchFamily="34" charset="0"/>
              </a:rPr>
              <a:t>Díaz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0700" y="152400"/>
            <a:ext cx="3759200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Examples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30200" y="749300"/>
            <a:ext cx="6908800" cy="544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Strong Opinion</a:t>
            </a:r>
            <a:r>
              <a:rPr lang="en-GB" dirty="0" smtClean="0">
                <a:sym typeface="Wingdings" panose="05000000000000000000" pitchFamily="2" charset="2"/>
              </a:rPr>
              <a:t> I </a:t>
            </a:r>
            <a:r>
              <a:rPr lang="en-GB" u="sng" dirty="0" smtClean="0">
                <a:sym typeface="Wingdings" panose="05000000000000000000" pitchFamily="2" charset="2"/>
              </a:rPr>
              <a:t>strongly believe</a:t>
            </a:r>
            <a:r>
              <a:rPr lang="en-GB" dirty="0" smtClean="0">
                <a:sym typeface="Wingdings" panose="05000000000000000000" pitchFamily="2" charset="2"/>
              </a:rPr>
              <a:t>, new technological advances could carry lots of amazing benefits to our daily routines, such as at our workplace.  </a:t>
            </a:r>
          </a:p>
          <a:p>
            <a:pPr algn="ctr"/>
            <a:endParaRPr lang="en-GB" dirty="0">
              <a:sym typeface="Wingdings" panose="05000000000000000000" pitchFamily="2" charset="2"/>
            </a:endParaRPr>
          </a:p>
          <a:p>
            <a:pPr algn="ctr"/>
            <a:endParaRPr lang="en-GB" dirty="0" smtClean="0">
              <a:sym typeface="Wingdings" panose="05000000000000000000" pitchFamily="2" charset="2"/>
            </a:endParaRP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Neutral Opinion  I </a:t>
            </a:r>
            <a:r>
              <a:rPr lang="en-GB" u="sng" dirty="0" smtClean="0">
                <a:sym typeface="Wingdings" panose="05000000000000000000" pitchFamily="2" charset="2"/>
              </a:rPr>
              <a:t>can say</a:t>
            </a:r>
            <a:r>
              <a:rPr lang="en-GB" dirty="0" smtClean="0">
                <a:sym typeface="Wingdings" panose="05000000000000000000" pitchFamily="2" charset="2"/>
              </a:rPr>
              <a:t>, 5G networks are ok if they give us what we need for communicating. </a:t>
            </a:r>
          </a:p>
          <a:p>
            <a:pPr algn="ctr"/>
            <a:endParaRPr lang="en-GB" dirty="0">
              <a:sym typeface="Wingdings" panose="05000000000000000000" pitchFamily="2" charset="2"/>
            </a:endParaRP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Subjective  </a:t>
            </a:r>
            <a:r>
              <a:rPr lang="en-GB" u="sng" dirty="0" smtClean="0">
                <a:sym typeface="Wingdings" panose="05000000000000000000" pitchFamily="2" charset="2"/>
              </a:rPr>
              <a:t>From my point of view</a:t>
            </a:r>
            <a:r>
              <a:rPr lang="en-GB" dirty="0" smtClean="0">
                <a:sym typeface="Wingdings" panose="05000000000000000000" pitchFamily="2" charset="2"/>
              </a:rPr>
              <a:t>, the new versions of phone devices could bring the best in the industry. State-of-the-art products 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40BAA7C-8637-461D-A6A8-7914F0904273}"/>
              </a:ext>
            </a:extLst>
          </p:cNvPr>
          <p:cNvGrpSpPr/>
          <p:nvPr/>
        </p:nvGrpSpPr>
        <p:grpSpPr>
          <a:xfrm rot="1388330">
            <a:off x="9575799" y="1249403"/>
            <a:ext cx="1576073" cy="2598698"/>
            <a:chOff x="3501573" y="3178068"/>
            <a:chExt cx="1340594" cy="2737840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xmlns="" id="{A3097157-648F-457C-9FDB-BAFEFE437F67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xmlns="" id="{557C26D5-5DB6-40F2-9243-CF745572BE45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:a16="http://schemas.microsoft.com/office/drawing/2014/main" xmlns="" id="{7FBFE6CF-3D1D-41A3-9B62-ED07E3DC5693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3">
              <a:extLst>
                <a:ext uri="{FF2B5EF4-FFF2-40B4-BE49-F238E27FC236}">
                  <a16:creationId xmlns:a16="http://schemas.microsoft.com/office/drawing/2014/main" xmlns="" id="{5BA0EE19-9FF0-478A-B275-B814417B74F5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xmlns="" id="{947CAFC5-9B11-4470-937C-E3BA9F0CFECC}"/>
                </a:ext>
              </a:extLst>
            </p:cNvPr>
            <p:cNvSpPr/>
            <p:nvPr/>
          </p:nvSpPr>
          <p:spPr>
            <a:xfrm>
              <a:off x="3529897" y="3190651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xmlns="" id="{FF27A98E-ABEB-4BA4-9204-27F363840D21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5C76FAE-B9C9-45F1-A081-D4451C94F65A}"/>
                </a:ext>
              </a:extLst>
            </p:cNvPr>
            <p:cNvGrpSpPr/>
            <p:nvPr/>
          </p:nvGrpSpPr>
          <p:grpSpPr>
            <a:xfrm>
              <a:off x="4092761" y="5635852"/>
              <a:ext cx="164520" cy="173080"/>
              <a:chOff x="6772303" y="6038214"/>
              <a:chExt cx="140650" cy="1479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A38A34F2-502C-4713-9A09-24DDF9A4CB0C}"/>
                  </a:ext>
                </a:extLst>
              </p:cNvPr>
              <p:cNvSpPr/>
              <p:nvPr/>
            </p:nvSpPr>
            <p:spPr>
              <a:xfrm>
                <a:off x="6772303" y="6038214"/>
                <a:ext cx="140650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5648016-DCBA-45FF-AB98-83C7CAE0A909}"/>
                  </a:ext>
                </a:extLst>
              </p:cNvPr>
              <p:cNvSpPr/>
              <p:nvPr/>
            </p:nvSpPr>
            <p:spPr>
              <a:xfrm>
                <a:off x="6807465" y="6071635"/>
                <a:ext cx="70326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xmlns="" id="{D1A5628E-C674-47B2-A2F7-9700144FA16D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8">
              <a:extLst>
                <a:ext uri="{FF2B5EF4-FFF2-40B4-BE49-F238E27FC236}">
                  <a16:creationId xmlns:a16="http://schemas.microsoft.com/office/drawing/2014/main" xmlns="" id="{CD6F97D0-A8F7-4FDC-8AAF-85A2996A8882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91FF37E-DD5F-4349-8C8B-B64F2A444C51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BE2E201-9550-43D9-AA3B-26570C5D2379}"/>
              </a:ext>
            </a:extLst>
          </p:cNvPr>
          <p:cNvGrpSpPr/>
          <p:nvPr/>
        </p:nvGrpSpPr>
        <p:grpSpPr>
          <a:xfrm rot="20354439">
            <a:off x="8265932" y="3522800"/>
            <a:ext cx="1942837" cy="1407932"/>
            <a:chOff x="4477067" y="3197243"/>
            <a:chExt cx="1130986" cy="8196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F5B5FD5-25F2-4AB8-A265-4B31E8FEC56E}"/>
                </a:ext>
              </a:extLst>
            </p:cNvPr>
            <p:cNvGrpSpPr/>
            <p:nvPr/>
          </p:nvGrpSpPr>
          <p:grpSpPr>
            <a:xfrm>
              <a:off x="5122819" y="3642094"/>
              <a:ext cx="485234" cy="374750"/>
              <a:chOff x="5122819" y="3605542"/>
              <a:chExt cx="485234" cy="374750"/>
            </a:xfrm>
          </p:grpSpPr>
          <p:cxnSp>
            <p:nvCxnSpPr>
              <p:cNvPr id="24" name="Connector: Elbow 55">
                <a:extLst>
                  <a:ext uri="{FF2B5EF4-FFF2-40B4-BE49-F238E27FC236}">
                    <a16:creationId xmlns:a16="http://schemas.microsoft.com/office/drawing/2014/main" xmlns="" id="{9602D157-3064-448A-9777-A554129D2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2631" y="3642094"/>
                <a:ext cx="285611" cy="232747"/>
              </a:xfrm>
              <a:prstGeom prst="bentConnector3">
                <a:avLst>
                  <a:gd name="adj1" fmla="val 745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or: Elbow 56">
                <a:extLst>
                  <a:ext uri="{FF2B5EF4-FFF2-40B4-BE49-F238E27FC236}">
                    <a16:creationId xmlns:a16="http://schemas.microsoft.com/office/drawing/2014/main" xmlns="" id="{7FDF3E4C-AC8F-445C-9A51-D4C7A2CEF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819" y="3605542"/>
                <a:ext cx="485234" cy="374750"/>
              </a:xfrm>
              <a:prstGeom prst="bentConnector3">
                <a:avLst>
                  <a:gd name="adj1" fmla="val 2889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4E09D94-2719-4EFC-992F-D97AE07AAAD8}"/>
                </a:ext>
              </a:extLst>
            </p:cNvPr>
            <p:cNvCxnSpPr>
              <a:cxnSpLocks/>
            </p:cNvCxnSpPr>
            <p:nvPr/>
          </p:nvCxnSpPr>
          <p:spPr>
            <a:xfrm>
              <a:off x="5037112" y="3576272"/>
              <a:ext cx="10895" cy="440572"/>
            </a:xfrm>
            <a:prstGeom prst="line">
              <a:avLst/>
            </a:prstGeom>
            <a:ln w="1905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3C5F1057-AC29-4963-9B88-AA467070A7C8}"/>
                </a:ext>
              </a:extLst>
            </p:cNvPr>
            <p:cNvGrpSpPr/>
            <p:nvPr/>
          </p:nvGrpSpPr>
          <p:grpSpPr>
            <a:xfrm flipH="1">
              <a:off x="4477067" y="3642094"/>
              <a:ext cx="485234" cy="374750"/>
              <a:chOff x="5122819" y="3605542"/>
              <a:chExt cx="485234" cy="374750"/>
            </a:xfrm>
          </p:grpSpPr>
          <p:cxnSp>
            <p:nvCxnSpPr>
              <p:cNvPr id="22" name="Connector: Elbow 53">
                <a:extLst>
                  <a:ext uri="{FF2B5EF4-FFF2-40B4-BE49-F238E27FC236}">
                    <a16:creationId xmlns:a16="http://schemas.microsoft.com/office/drawing/2014/main" xmlns="" id="{EC6327C7-FAEF-41D9-9673-D83AD1294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2631" y="3642094"/>
                <a:ext cx="285611" cy="232747"/>
              </a:xfrm>
              <a:prstGeom prst="bentConnector3">
                <a:avLst>
                  <a:gd name="adj1" fmla="val 745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54">
                <a:extLst>
                  <a:ext uri="{FF2B5EF4-FFF2-40B4-BE49-F238E27FC236}">
                    <a16:creationId xmlns:a16="http://schemas.microsoft.com/office/drawing/2014/main" xmlns="" id="{3A197383-40B3-412E-A3F2-5CFB6B85A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819" y="3605542"/>
                <a:ext cx="485234" cy="374750"/>
              </a:xfrm>
              <a:prstGeom prst="bentConnector3">
                <a:avLst>
                  <a:gd name="adj1" fmla="val 2889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83EA2F85-141C-4C26-A857-39D3A47B887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54" y="3197243"/>
              <a:ext cx="936188" cy="504402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00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Question Time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F33360-0433-4AF3-A64E-A88A5635CE2E}"/>
              </a:ext>
            </a:extLst>
          </p:cNvPr>
          <p:cNvSpPr/>
          <p:nvPr/>
        </p:nvSpPr>
        <p:spPr>
          <a:xfrm>
            <a:off x="5618753" y="1794327"/>
            <a:ext cx="972000" cy="9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781734-3D78-4BCA-9444-78DA5A28371E}"/>
              </a:ext>
            </a:extLst>
          </p:cNvPr>
          <p:cNvSpPr/>
          <p:nvPr/>
        </p:nvSpPr>
        <p:spPr>
          <a:xfrm>
            <a:off x="903622" y="5031013"/>
            <a:ext cx="972000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15F007-3D0A-4148-8906-B28DFD68B8FC}"/>
              </a:ext>
            </a:extLst>
          </p:cNvPr>
          <p:cNvSpPr/>
          <p:nvPr/>
        </p:nvSpPr>
        <p:spPr>
          <a:xfrm>
            <a:off x="1965358" y="5031013"/>
            <a:ext cx="8268434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altLang="ko-KR" sz="2700" dirty="0" err="1" smtClean="0"/>
              <a:t>When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giving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opinions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about</a:t>
            </a:r>
            <a:r>
              <a:rPr lang="es-CL" altLang="ko-KR" sz="2700" dirty="0" smtClean="0"/>
              <a:t> new </a:t>
            </a:r>
            <a:r>
              <a:rPr lang="es-CL" altLang="ko-KR" sz="2700" dirty="0" err="1" smtClean="0"/>
              <a:t>advances</a:t>
            </a:r>
            <a:r>
              <a:rPr lang="es-CL" altLang="ko-KR" sz="2700" dirty="0" smtClean="0"/>
              <a:t>, </a:t>
            </a:r>
            <a:r>
              <a:rPr lang="es-CL" altLang="ko-KR" sz="2700" dirty="0" err="1" smtClean="0"/>
              <a:t>how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many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ways</a:t>
            </a:r>
            <a:r>
              <a:rPr lang="es-CL" altLang="ko-KR" sz="2700" dirty="0"/>
              <a:t> </a:t>
            </a:r>
            <a:r>
              <a:rPr lang="es-CL" altLang="ko-KR" sz="2700" dirty="0" smtClean="0"/>
              <a:t>are </a:t>
            </a:r>
            <a:r>
              <a:rPr lang="es-CL" altLang="ko-KR" sz="2700" dirty="0" err="1" smtClean="0"/>
              <a:t>there</a:t>
            </a:r>
            <a:r>
              <a:rPr lang="es-CL" altLang="ko-KR" sz="2700" dirty="0" smtClean="0"/>
              <a:t>?  </a:t>
            </a:r>
            <a:endParaRPr lang="ko-KR" altLang="en-US" sz="2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DB0DC9-5EAB-4BD4-9316-7A777A0DD76E}"/>
              </a:ext>
            </a:extLst>
          </p:cNvPr>
          <p:cNvSpPr/>
          <p:nvPr/>
        </p:nvSpPr>
        <p:spPr>
          <a:xfrm>
            <a:off x="10313338" y="5031013"/>
            <a:ext cx="972000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3622F4-714F-481E-9006-2413544A99CF}"/>
              </a:ext>
            </a:extLst>
          </p:cNvPr>
          <p:cNvSpPr/>
          <p:nvPr/>
        </p:nvSpPr>
        <p:spPr>
          <a:xfrm>
            <a:off x="1065359" y="5255405"/>
            <a:ext cx="638175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dirty="0"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5A7D5A-FA80-4CA3-9E74-B5C006267795}"/>
              </a:ext>
            </a:extLst>
          </p:cNvPr>
          <p:cNvSpPr txBox="1"/>
          <p:nvPr/>
        </p:nvSpPr>
        <p:spPr>
          <a:xfrm>
            <a:off x="2547991" y="5410803"/>
            <a:ext cx="7103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D22E29-20D8-4946-BD08-FC672D3E1266}"/>
              </a:ext>
            </a:extLst>
          </p:cNvPr>
          <p:cNvSpPr/>
          <p:nvPr/>
        </p:nvSpPr>
        <p:spPr>
          <a:xfrm>
            <a:off x="1875971" y="3952117"/>
            <a:ext cx="972000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2DCC6D-DC86-46A2-8ED5-DCCE56C025A4}"/>
              </a:ext>
            </a:extLst>
          </p:cNvPr>
          <p:cNvSpPr/>
          <p:nvPr/>
        </p:nvSpPr>
        <p:spPr>
          <a:xfrm>
            <a:off x="2937707" y="3952117"/>
            <a:ext cx="6323736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altLang="ko-KR" sz="2700" dirty="0" err="1" smtClean="0"/>
              <a:t>These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advances</a:t>
            </a:r>
            <a:r>
              <a:rPr lang="es-CL" altLang="ko-KR" sz="2700" dirty="0" smtClean="0"/>
              <a:t> can </a:t>
            </a:r>
            <a:r>
              <a:rPr lang="es-CL" altLang="ko-KR" sz="2700" dirty="0" err="1" smtClean="0"/>
              <a:t>only</a:t>
            </a:r>
            <a:r>
              <a:rPr lang="es-CL" altLang="ko-KR" sz="2700" dirty="0" smtClean="0"/>
              <a:t> </a:t>
            </a:r>
            <a:r>
              <a:rPr lang="es-CL" altLang="ko-KR" sz="2700" dirty="0" err="1" smtClean="0"/>
              <a:t>carry</a:t>
            </a:r>
            <a:r>
              <a:rPr lang="es-CL" altLang="ko-KR" sz="2700" dirty="0" smtClean="0"/>
              <a:t> positive </a:t>
            </a:r>
            <a:r>
              <a:rPr lang="es-CL" altLang="ko-KR" sz="2700" dirty="0" err="1" smtClean="0"/>
              <a:t>effects</a:t>
            </a:r>
            <a:r>
              <a:rPr lang="es-CL" altLang="ko-KR" sz="2700" dirty="0" smtClean="0"/>
              <a:t>? </a:t>
            </a:r>
            <a:endParaRPr lang="ko-KR" altLang="en-US" sz="2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CD4970-ADD3-40DC-BAEC-2F612DEC7435}"/>
              </a:ext>
            </a:extLst>
          </p:cNvPr>
          <p:cNvSpPr/>
          <p:nvPr/>
        </p:nvSpPr>
        <p:spPr>
          <a:xfrm>
            <a:off x="9340988" y="3952117"/>
            <a:ext cx="972000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59B40F-49C4-43A1-B1C4-1AF3B2501193}"/>
              </a:ext>
            </a:extLst>
          </p:cNvPr>
          <p:cNvSpPr/>
          <p:nvPr/>
        </p:nvSpPr>
        <p:spPr>
          <a:xfrm>
            <a:off x="2037708" y="4176509"/>
            <a:ext cx="638175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dirty="0"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9B02AC-22AE-40A6-B401-A9801DADDAF5}"/>
              </a:ext>
            </a:extLst>
          </p:cNvPr>
          <p:cNvSpPr/>
          <p:nvPr/>
        </p:nvSpPr>
        <p:spPr>
          <a:xfrm>
            <a:off x="2865971" y="2873222"/>
            <a:ext cx="972000" cy="9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9695D53-A289-49C1-8444-6FC8EE3D5068}"/>
              </a:ext>
            </a:extLst>
          </p:cNvPr>
          <p:cNvSpPr/>
          <p:nvPr/>
        </p:nvSpPr>
        <p:spPr>
          <a:xfrm>
            <a:off x="3939850" y="2873222"/>
            <a:ext cx="4319450" cy="9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altLang="ko-KR" sz="2700" dirty="0" err="1" smtClean="0"/>
              <a:t>What</a:t>
            </a:r>
            <a:r>
              <a:rPr lang="es-CL" altLang="ko-KR" sz="2700" dirty="0" smtClean="0"/>
              <a:t> new </a:t>
            </a:r>
            <a:r>
              <a:rPr lang="es-CL" altLang="ko-KR" sz="2700" dirty="0" err="1" smtClean="0"/>
              <a:t>advances</a:t>
            </a:r>
            <a:r>
              <a:rPr lang="es-CL" altLang="ko-KR" sz="2700" dirty="0" smtClean="0"/>
              <a:t> are </a:t>
            </a:r>
            <a:r>
              <a:rPr lang="es-CL" altLang="ko-KR" sz="2700" dirty="0" err="1" smtClean="0"/>
              <a:t>there</a:t>
            </a:r>
            <a:r>
              <a:rPr lang="es-CL" altLang="ko-KR" sz="2700" dirty="0" smtClean="0"/>
              <a:t>?</a:t>
            </a:r>
            <a:endParaRPr lang="ko-KR" altLang="en-US" sz="27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EE314B-8419-4CA5-BCB0-03852763E672}"/>
              </a:ext>
            </a:extLst>
          </p:cNvPr>
          <p:cNvSpPr/>
          <p:nvPr/>
        </p:nvSpPr>
        <p:spPr>
          <a:xfrm>
            <a:off x="8350988" y="2873222"/>
            <a:ext cx="972000" cy="9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BF3C6F-3682-4EF3-8F6E-6A64421E53C4}"/>
              </a:ext>
            </a:extLst>
          </p:cNvPr>
          <p:cNvSpPr/>
          <p:nvPr/>
        </p:nvSpPr>
        <p:spPr>
          <a:xfrm>
            <a:off x="3027708" y="3097613"/>
            <a:ext cx="638175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dirty="0">
              <a:cs typeface="Arial" pitchFamily="34" charset="0"/>
            </a:endParaRPr>
          </a:p>
        </p:txBody>
      </p:sp>
      <p:cxnSp>
        <p:nvCxnSpPr>
          <p:cNvPr id="25" name="Elbow Connector 61">
            <a:extLst>
              <a:ext uri="{FF2B5EF4-FFF2-40B4-BE49-F238E27FC236}">
                <a16:creationId xmlns:a16="http://schemas.microsoft.com/office/drawing/2014/main" xmlns="" id="{9DA89D9B-17D4-4ABF-A06D-A68CC220E612}"/>
              </a:ext>
            </a:extLst>
          </p:cNvPr>
          <p:cNvCxnSpPr/>
          <p:nvPr/>
        </p:nvCxnSpPr>
        <p:spPr>
          <a:xfrm flipV="1">
            <a:off x="1359269" y="4508176"/>
            <a:ext cx="468000" cy="468000"/>
          </a:xfrm>
          <a:prstGeom prst="bentConnector3">
            <a:avLst>
              <a:gd name="adj1" fmla="val -2917"/>
            </a:avLst>
          </a:prstGeom>
          <a:ln w="2857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62">
            <a:extLst>
              <a:ext uri="{FF2B5EF4-FFF2-40B4-BE49-F238E27FC236}">
                <a16:creationId xmlns:a16="http://schemas.microsoft.com/office/drawing/2014/main" xmlns="" id="{84F7426D-6267-43CA-9B7C-7B263AD043AD}"/>
              </a:ext>
            </a:extLst>
          </p:cNvPr>
          <p:cNvCxnSpPr/>
          <p:nvPr/>
        </p:nvCxnSpPr>
        <p:spPr>
          <a:xfrm flipV="1">
            <a:off x="2360584" y="3432744"/>
            <a:ext cx="468000" cy="468000"/>
          </a:xfrm>
          <a:prstGeom prst="bentConnector3">
            <a:avLst>
              <a:gd name="adj1" fmla="val -2917"/>
            </a:avLst>
          </a:prstGeom>
          <a:ln w="2857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63">
            <a:extLst>
              <a:ext uri="{FF2B5EF4-FFF2-40B4-BE49-F238E27FC236}">
                <a16:creationId xmlns:a16="http://schemas.microsoft.com/office/drawing/2014/main" xmlns="" id="{E3F6BB6A-1B6A-4369-9754-9ABD1CDD40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41065" y="1456400"/>
            <a:ext cx="612000" cy="2160000"/>
          </a:xfrm>
          <a:prstGeom prst="bentConnector2">
            <a:avLst/>
          </a:prstGeom>
          <a:ln w="28575">
            <a:solidFill>
              <a:schemeClr val="accent3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64">
            <a:extLst>
              <a:ext uri="{FF2B5EF4-FFF2-40B4-BE49-F238E27FC236}">
                <a16:creationId xmlns:a16="http://schemas.microsoft.com/office/drawing/2014/main" xmlns="" id="{8251829D-F188-47DF-ABA4-86743C63ECF2}"/>
              </a:ext>
            </a:extLst>
          </p:cNvPr>
          <p:cNvCxnSpPr/>
          <p:nvPr/>
        </p:nvCxnSpPr>
        <p:spPr>
          <a:xfrm flipH="1" flipV="1">
            <a:off x="10352261" y="4508176"/>
            <a:ext cx="468000" cy="468000"/>
          </a:xfrm>
          <a:prstGeom prst="bentConnector3">
            <a:avLst>
              <a:gd name="adj1" fmla="val -2917"/>
            </a:avLst>
          </a:prstGeom>
          <a:ln w="2857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65">
            <a:extLst>
              <a:ext uri="{FF2B5EF4-FFF2-40B4-BE49-F238E27FC236}">
                <a16:creationId xmlns:a16="http://schemas.microsoft.com/office/drawing/2014/main" xmlns="" id="{231F709F-3D5E-464A-AAE9-22DBDD8F8607}"/>
              </a:ext>
            </a:extLst>
          </p:cNvPr>
          <p:cNvCxnSpPr/>
          <p:nvPr/>
        </p:nvCxnSpPr>
        <p:spPr>
          <a:xfrm flipH="1" flipV="1">
            <a:off x="9334624" y="3432744"/>
            <a:ext cx="468000" cy="468000"/>
          </a:xfrm>
          <a:prstGeom prst="bentConnector3">
            <a:avLst>
              <a:gd name="adj1" fmla="val -2917"/>
            </a:avLst>
          </a:prstGeom>
          <a:ln w="2857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66">
            <a:extLst>
              <a:ext uri="{FF2B5EF4-FFF2-40B4-BE49-F238E27FC236}">
                <a16:creationId xmlns:a16="http://schemas.microsoft.com/office/drawing/2014/main" xmlns="" id="{EEA45C16-8978-4655-A217-37D0250D1D0A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38936" y="1456400"/>
            <a:ext cx="612000" cy="2160000"/>
          </a:xfrm>
          <a:prstGeom prst="bentConnector2">
            <a:avLst/>
          </a:prstGeom>
          <a:ln w="28575">
            <a:solidFill>
              <a:schemeClr val="accent3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xmlns="" id="{30E4E21C-EEF5-489E-BFC9-AAA2C41EB383}"/>
              </a:ext>
            </a:extLst>
          </p:cNvPr>
          <p:cNvSpPr/>
          <p:nvPr/>
        </p:nvSpPr>
        <p:spPr>
          <a:xfrm rot="2700000">
            <a:off x="8674110" y="3094092"/>
            <a:ext cx="294439" cy="52787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xmlns="" id="{152443B7-B497-440B-A2D1-655EE743CB80}"/>
              </a:ext>
            </a:extLst>
          </p:cNvPr>
          <p:cNvSpPr/>
          <p:nvPr/>
        </p:nvSpPr>
        <p:spPr>
          <a:xfrm>
            <a:off x="5931269" y="2097835"/>
            <a:ext cx="364797" cy="34148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Rectangle 36">
            <a:extLst>
              <a:ext uri="{FF2B5EF4-FFF2-40B4-BE49-F238E27FC236}">
                <a16:creationId xmlns:a16="http://schemas.microsoft.com/office/drawing/2014/main" xmlns="" id="{C81D472F-FAC4-422C-AF6B-2DFBCDF05567}"/>
              </a:ext>
            </a:extLst>
          </p:cNvPr>
          <p:cNvSpPr/>
          <p:nvPr/>
        </p:nvSpPr>
        <p:spPr>
          <a:xfrm>
            <a:off x="9622860" y="4242860"/>
            <a:ext cx="431129" cy="360389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xmlns="" id="{248C7865-4E36-4B8A-8315-797C339C3E6A}"/>
              </a:ext>
            </a:extLst>
          </p:cNvPr>
          <p:cNvSpPr/>
          <p:nvPr/>
        </p:nvSpPr>
        <p:spPr>
          <a:xfrm>
            <a:off x="10598232" y="5380289"/>
            <a:ext cx="436386" cy="273449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474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228600"/>
            <a:ext cx="34036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Activity 1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873500" y="228600"/>
            <a:ext cx="7772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Using the information given, set three opinions according to any of the concepts worked. 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213994"/>
              </p:ext>
            </p:extLst>
          </p:nvPr>
        </p:nvGraphicFramePr>
        <p:xfrm>
          <a:off x="584200" y="1278466"/>
          <a:ext cx="11061700" cy="4893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700"/>
                <a:gridCol w="8382000"/>
              </a:tblGrid>
              <a:tr h="444997">
                <a:tc>
                  <a:txBody>
                    <a:bodyPr/>
                    <a:lstStyle/>
                    <a:p>
                      <a:r>
                        <a:rPr lang="en-GB" dirty="0" smtClean="0"/>
                        <a:t>CRITERIA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OPINION</a:t>
                      </a:r>
                      <a:endParaRPr lang="en-GB" dirty="0"/>
                    </a:p>
                  </a:txBody>
                  <a:tcPr/>
                </a:tc>
              </a:tr>
              <a:tr h="1482912">
                <a:tc>
                  <a:txBody>
                    <a:bodyPr/>
                    <a:lstStyle/>
                    <a:p>
                      <a:r>
                        <a:rPr lang="en-GB" dirty="0" smtClean="0"/>
                        <a:t>STRONG OPINION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482912">
                <a:tc>
                  <a:txBody>
                    <a:bodyPr/>
                    <a:lstStyle/>
                    <a:p>
                      <a:r>
                        <a:rPr lang="en-GB" dirty="0" smtClean="0"/>
                        <a:t>NEUTRAL OPINION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482912">
                <a:tc>
                  <a:txBody>
                    <a:bodyPr/>
                    <a:lstStyle/>
                    <a:p>
                      <a:r>
                        <a:rPr lang="en-GB" dirty="0" smtClean="0"/>
                        <a:t>SUBJECTIVE OPINION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1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241300"/>
            <a:ext cx="2743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ACTIVITY 2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594100" y="241300"/>
            <a:ext cx="7975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Regarding the following video, answer the questions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92100" y="14605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 </a:t>
            </a:r>
            <a:endParaRPr lang="en-GB" dirty="0"/>
          </a:p>
        </p:txBody>
      </p:sp>
      <p:pic>
        <p:nvPicPr>
          <p:cNvPr id="5" name="Cambridge in Numb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0" y="1160060"/>
            <a:ext cx="5215004" cy="321280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98862"/>
              </p:ext>
            </p:extLst>
          </p:nvPr>
        </p:nvGraphicFramePr>
        <p:xfrm>
          <a:off x="512669" y="1160060"/>
          <a:ext cx="5977031" cy="534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931"/>
                <a:gridCol w="3594100"/>
              </a:tblGrid>
              <a:tr h="429000">
                <a:tc>
                  <a:txBody>
                    <a:bodyPr/>
                    <a:lstStyle/>
                    <a:p>
                      <a:r>
                        <a:rPr lang="en-GB" dirty="0" smtClean="0"/>
                        <a:t>QUESTION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ANSWER</a:t>
                      </a:r>
                      <a:endParaRPr lang="en-GB" dirty="0"/>
                    </a:p>
                  </a:txBody>
                  <a:tcPr/>
                </a:tc>
              </a:tr>
              <a:tr h="9826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What</a:t>
                      </a:r>
                      <a:r>
                        <a:rPr lang="en-GB" sz="1400" baseline="0" dirty="0" smtClean="0"/>
                        <a:t> advances has the </a:t>
                      </a:r>
                      <a:r>
                        <a:rPr lang="en-GB" sz="1400" baseline="0" dirty="0" err="1" smtClean="0"/>
                        <a:t>UoC</a:t>
                      </a:r>
                      <a:r>
                        <a:rPr lang="en-GB" sz="1400" baseline="0" dirty="0" smtClean="0"/>
                        <a:t> done considering the applicants?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826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 their 800 years of history, have they developed new technologies? Give</a:t>
                      </a:r>
                      <a:r>
                        <a:rPr lang="en-GB" sz="1400" baseline="0" dirty="0" smtClean="0"/>
                        <a:t> an example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826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What tech. advance</a:t>
                      </a:r>
                      <a:r>
                        <a:rPr lang="en-GB" sz="1400" baseline="0" dirty="0" smtClean="0"/>
                        <a:t> have they used for making the video?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826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</a:t>
                      </a:r>
                      <a:r>
                        <a:rPr lang="en-GB" sz="1400" baseline="0" dirty="0" smtClean="0"/>
                        <a:t> what area of technology is this video based?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826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What opinion do you have about the information and tech. devices used on the video?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4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EACE2C-F0BB-4B26-BDA0-E1B66FC049A7}"/>
              </a:ext>
            </a:extLst>
          </p:cNvPr>
          <p:cNvSpPr txBox="1"/>
          <p:nvPr/>
        </p:nvSpPr>
        <p:spPr>
          <a:xfrm>
            <a:off x="7293314" y="2945553"/>
            <a:ext cx="47771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Objective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CD60F-31E5-47BD-825E-DF5FFB019C06}"/>
              </a:ext>
            </a:extLst>
          </p:cNvPr>
          <p:cNvSpPr txBox="1"/>
          <p:nvPr/>
        </p:nvSpPr>
        <p:spPr>
          <a:xfrm>
            <a:off x="7122963" y="3903916"/>
            <a:ext cx="4777096" cy="954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 smtClean="0">
                <a:solidFill>
                  <a:schemeClr val="bg1"/>
                </a:solidFill>
                <a:cs typeface="Arial" pitchFamily="34" charset="0"/>
              </a:rPr>
              <a:t>Comprehend the effects of technology in new scientific advances in communicative contexts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3499E92-50A7-4680-90CB-41532F4FC718}"/>
              </a:ext>
            </a:extLst>
          </p:cNvPr>
          <p:cNvSpPr/>
          <p:nvPr/>
        </p:nvSpPr>
        <p:spPr>
          <a:xfrm>
            <a:off x="6106651" y="293611"/>
            <a:ext cx="5636534" cy="6270778"/>
          </a:xfrm>
          <a:prstGeom prst="roundRect">
            <a:avLst>
              <a:gd name="adj" fmla="val 128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DA86C59-34F4-4919-9F69-A6D243DD90AF}"/>
              </a:ext>
            </a:extLst>
          </p:cNvPr>
          <p:cNvGrpSpPr/>
          <p:nvPr/>
        </p:nvGrpSpPr>
        <p:grpSpPr>
          <a:xfrm>
            <a:off x="6305942" y="1681595"/>
            <a:ext cx="5419664" cy="777510"/>
            <a:chOff x="6102442" y="1483456"/>
            <a:chExt cx="5419664" cy="7775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91A18A-7559-4485-BC2C-6ACBBA9F87DF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Technological  advances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5E3BD7D-EEC6-41FC-867D-95F2B71346B3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E7642E-CD93-4445-B49C-21F1CF8B80D1}"/>
              </a:ext>
            </a:extLst>
          </p:cNvPr>
          <p:cNvGrpSpPr/>
          <p:nvPr/>
        </p:nvGrpSpPr>
        <p:grpSpPr>
          <a:xfrm>
            <a:off x="6305942" y="2820587"/>
            <a:ext cx="5419664" cy="777510"/>
            <a:chOff x="6102442" y="1483456"/>
            <a:chExt cx="5419664" cy="777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C79CA3D-1245-4812-BE2C-A17717D31459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Positive effects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27DDE9-FE7C-4B7E-A047-E092B6A88859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D3E30DF-4F9D-4D5B-9110-CB46BA5063F2}"/>
              </a:ext>
            </a:extLst>
          </p:cNvPr>
          <p:cNvGrpSpPr/>
          <p:nvPr/>
        </p:nvGrpSpPr>
        <p:grpSpPr>
          <a:xfrm>
            <a:off x="6305942" y="3959579"/>
            <a:ext cx="5419664" cy="777510"/>
            <a:chOff x="6102442" y="1483456"/>
            <a:chExt cx="5419664" cy="7775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A5757E4-1723-4073-9FC5-1D351F20A151}"/>
                </a:ext>
              </a:extLst>
            </p:cNvPr>
            <p:cNvSpPr txBox="1"/>
            <p:nvPr/>
          </p:nvSpPr>
          <p:spPr>
            <a:xfrm>
              <a:off x="6860266" y="1678152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Opinions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7B9AF74-CA02-49F9-88D7-98D77F70D10F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42C12F7-AE9B-40D2-A6C4-2F1B6BC860EE}"/>
              </a:ext>
            </a:extLst>
          </p:cNvPr>
          <p:cNvSpPr txBox="1"/>
          <p:nvPr/>
        </p:nvSpPr>
        <p:spPr>
          <a:xfrm>
            <a:off x="6420242" y="391190"/>
            <a:ext cx="498989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Concepts 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0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742950"/>
            <a:ext cx="6507162" cy="4061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816600" y="5168900"/>
            <a:ext cx="56007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 </a:t>
            </a:r>
            <a:r>
              <a:rPr lang="en-GB" sz="3200" dirty="0" smtClean="0"/>
              <a:t>DAILY CONTEXT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0181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885998A-6041-49BE-90FA-586136FDB22E}"/>
              </a:ext>
            </a:extLst>
          </p:cNvPr>
          <p:cNvGrpSpPr/>
          <p:nvPr/>
        </p:nvGrpSpPr>
        <p:grpSpPr>
          <a:xfrm>
            <a:off x="673100" y="2379366"/>
            <a:ext cx="4889499" cy="3717551"/>
            <a:chOff x="-2166576" y="354876"/>
            <a:chExt cx="4889499" cy="37175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63C60C7-31E3-451F-BBAC-B4FFEC011450}"/>
                </a:ext>
              </a:extLst>
            </p:cNvPr>
            <p:cNvSpPr/>
            <p:nvPr/>
          </p:nvSpPr>
          <p:spPr>
            <a:xfrm>
              <a:off x="-318244" y="1772810"/>
              <a:ext cx="3041167" cy="22996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Autonomous Driving</a:t>
              </a:r>
              <a:endParaRPr lang="en-US" sz="3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5B29D82-6A98-463D-A002-35875D32DB85}"/>
                </a:ext>
              </a:extLst>
            </p:cNvPr>
            <p:cNvSpPr/>
            <p:nvPr/>
          </p:nvSpPr>
          <p:spPr>
            <a:xfrm>
              <a:off x="-2166576" y="354876"/>
              <a:ext cx="2992076" cy="169475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Personalised</a:t>
              </a:r>
              <a:r>
                <a:rPr lang="en-US" sz="2400" dirty="0" smtClean="0"/>
                <a:t> and Predictive Medicine </a:t>
              </a:r>
              <a:endParaRPr lang="en-US" sz="24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352E615-AF19-4E1B-B7D5-05E689EC3B54}"/>
              </a:ext>
            </a:extLst>
          </p:cNvPr>
          <p:cNvGrpSpPr/>
          <p:nvPr/>
        </p:nvGrpSpPr>
        <p:grpSpPr>
          <a:xfrm>
            <a:off x="3478817" y="491592"/>
            <a:ext cx="6127032" cy="2810196"/>
            <a:chOff x="5958722" y="2892767"/>
            <a:chExt cx="6127032" cy="28101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1424E76-DB0B-44E0-951A-219996937979}"/>
                </a:ext>
              </a:extLst>
            </p:cNvPr>
            <p:cNvSpPr txBox="1"/>
            <p:nvPr/>
          </p:nvSpPr>
          <p:spPr>
            <a:xfrm>
              <a:off x="9679442" y="2892767"/>
              <a:ext cx="2406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04823C5-AAD3-4FB3-A25D-C238181A022C}"/>
                </a:ext>
              </a:extLst>
            </p:cNvPr>
            <p:cNvSpPr/>
            <p:nvPr/>
          </p:nvSpPr>
          <p:spPr>
            <a:xfrm>
              <a:off x="5958722" y="3673334"/>
              <a:ext cx="2860943" cy="2029629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5G Data Networks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9C1B5F-C69F-4D54-848C-986E7863A7C5}"/>
              </a:ext>
            </a:extLst>
          </p:cNvPr>
          <p:cNvSpPr/>
          <p:nvPr/>
        </p:nvSpPr>
        <p:spPr>
          <a:xfrm>
            <a:off x="5272921" y="3301788"/>
            <a:ext cx="2162908" cy="158261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Extended Reality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153A9F-2C4A-45AC-A502-A09FD356C802}"/>
              </a:ext>
            </a:extLst>
          </p:cNvPr>
          <p:cNvSpPr txBox="1"/>
          <p:nvPr/>
        </p:nvSpPr>
        <p:spPr>
          <a:xfrm>
            <a:off x="239420" y="410223"/>
            <a:ext cx="3002006" cy="135421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altLang="ko-KR" sz="4400" dirty="0" smtClean="0">
                <a:latin typeface="+mj-lt"/>
              </a:rPr>
              <a:t>Tech. Advances</a:t>
            </a:r>
            <a:endParaRPr lang="ko-KR" altLang="en-US" sz="4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94586"/>
            <a:ext cx="2860675" cy="15199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504" y="1272159"/>
            <a:ext cx="2934496" cy="14183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37" y="2508144"/>
            <a:ext cx="2790824" cy="19911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512" y="4318000"/>
            <a:ext cx="2821845" cy="15872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43786"/>
            <a:ext cx="2860675" cy="15199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504" y="1221359"/>
            <a:ext cx="2934496" cy="14183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37" y="2457344"/>
            <a:ext cx="2790824" cy="19911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512" y="4267200"/>
            <a:ext cx="2821845" cy="15872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4135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7DFE8D0-ECF9-41FB-B7B9-FB5C1A7B7E6E}"/>
              </a:ext>
            </a:extLst>
          </p:cNvPr>
          <p:cNvSpPr/>
          <p:nvPr/>
        </p:nvSpPr>
        <p:spPr>
          <a:xfrm>
            <a:off x="257175" y="245269"/>
            <a:ext cx="11677650" cy="6367462"/>
          </a:xfrm>
          <a:prstGeom prst="roundRect">
            <a:avLst>
              <a:gd name="adj" fmla="val 1203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xmlns="" id="{CCFF808D-EDF7-432E-A2FB-2D2699968C69}"/>
              </a:ext>
            </a:extLst>
          </p:cNvPr>
          <p:cNvSpPr txBox="1">
            <a:spLocks/>
          </p:cNvSpPr>
          <p:nvPr/>
        </p:nvSpPr>
        <p:spPr>
          <a:xfrm>
            <a:off x="498454" y="4564110"/>
            <a:ext cx="3644922" cy="180022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4800" b="1" dirty="0" smtClean="0">
                <a:solidFill>
                  <a:schemeClr val="bg1"/>
                </a:solidFill>
                <a:cs typeface="Arial" pitchFamily="34" charset="0"/>
              </a:rPr>
              <a:t>Areas in Technology</a:t>
            </a:r>
            <a:endParaRPr lang="en-US" altLang="ko-KR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647700" y="71566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ICT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203450" y="1742654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TRANSPORT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848100" y="2769642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MEDICINE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8896350" y="5848005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LEISURE AND GAMES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7264400" y="482912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COMMUNICATION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5314950" y="3799384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EDUCATION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625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168FC88-6BD0-4F20-8A0F-D671A12EDB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C56C1B7C-E68E-40AD-90C6-F08CEDAD2873}"/>
              </a:ext>
            </a:extLst>
          </p:cNvPr>
          <p:cNvSpPr/>
          <p:nvPr/>
        </p:nvSpPr>
        <p:spPr>
          <a:xfrm>
            <a:off x="361951" y="2597826"/>
            <a:ext cx="4119327" cy="4298274"/>
          </a:xfrm>
          <a:prstGeom prst="upArrow">
            <a:avLst>
              <a:gd name="adj1" fmla="val 50000"/>
              <a:gd name="adj2" fmla="val 4164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4F668AF-5C44-4824-939C-C7D9C00C0EBA}"/>
              </a:ext>
            </a:extLst>
          </p:cNvPr>
          <p:cNvGrpSpPr/>
          <p:nvPr/>
        </p:nvGrpSpPr>
        <p:grpSpPr>
          <a:xfrm>
            <a:off x="1264077" y="4174491"/>
            <a:ext cx="2312445" cy="1270532"/>
            <a:chOff x="-548507" y="477868"/>
            <a:chExt cx="11570449" cy="63571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D9B67A0-59A0-4BB8-91CD-CBF713EDE34A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1E70C7A-DCE5-4643-9D83-6A772396E7B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8B3C22A-6AF4-4906-9B0F-03FED8264ECD}"/>
                </a:ext>
              </a:extLst>
            </p:cNvPr>
            <p:cNvSpPr/>
            <p:nvPr/>
          </p:nvSpPr>
          <p:spPr>
            <a:xfrm>
              <a:off x="1088452" y="839450"/>
              <a:ext cx="8283388" cy="5062072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196002F-55E8-47C1-A1D5-C8F07AA15280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85CED65A-B580-4DBA-ABDF-B33DEA3BB98F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E576AA0-A828-4AB9-9469-3468BF54365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D7208111-1E06-4D17-A18D-133F6B7AD43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CD422425-6960-4B4B-99A3-763864F6916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9577889-15FD-4760-8A72-837E78580F07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7A2BD1E6-CEE5-4E53-BCC9-C45130A308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22ECD51F-6B4C-42C5-9347-0D8DCE5B041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DD64C93-43D5-4F81-A571-B29D14700FB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0" name="Rectangle 1">
            <a:extLst>
              <a:ext uri="{FF2B5EF4-FFF2-40B4-BE49-F238E27FC236}">
                <a16:creationId xmlns:a16="http://schemas.microsoft.com/office/drawing/2014/main" xmlns="" id="{5E37D609-2B5C-4580-B61A-4663B411CAD3}"/>
              </a:ext>
            </a:extLst>
          </p:cNvPr>
          <p:cNvSpPr>
            <a:spLocks noChangeAspect="1"/>
          </p:cNvSpPr>
          <p:nvPr/>
        </p:nvSpPr>
        <p:spPr>
          <a:xfrm>
            <a:off x="2040140" y="4371348"/>
            <a:ext cx="760321" cy="757502"/>
          </a:xfrm>
          <a:custGeom>
            <a:avLst/>
            <a:gdLst/>
            <a:ahLst/>
            <a:cxnLst/>
            <a:rect l="l" t="t" r="r" b="b"/>
            <a:pathLst>
              <a:path w="3960000" h="3945309">
                <a:moveTo>
                  <a:pt x="466104" y="2636906"/>
                </a:moveTo>
                <a:lnTo>
                  <a:pt x="466104" y="2780922"/>
                </a:lnTo>
                <a:lnTo>
                  <a:pt x="2050104" y="2780922"/>
                </a:lnTo>
                <a:lnTo>
                  <a:pt x="2050104" y="2636906"/>
                </a:lnTo>
                <a:close/>
                <a:moveTo>
                  <a:pt x="466104" y="2407894"/>
                </a:moveTo>
                <a:lnTo>
                  <a:pt x="466104" y="2551910"/>
                </a:lnTo>
                <a:lnTo>
                  <a:pt x="2050104" y="2551910"/>
                </a:lnTo>
                <a:lnTo>
                  <a:pt x="2050104" y="2407894"/>
                </a:lnTo>
                <a:close/>
                <a:moveTo>
                  <a:pt x="466104" y="2178881"/>
                </a:moveTo>
                <a:lnTo>
                  <a:pt x="466104" y="2322897"/>
                </a:lnTo>
                <a:lnTo>
                  <a:pt x="2050104" y="2322897"/>
                </a:lnTo>
                <a:lnTo>
                  <a:pt x="2050104" y="2178881"/>
                </a:lnTo>
                <a:close/>
                <a:moveTo>
                  <a:pt x="3358993" y="2178880"/>
                </a:moveTo>
                <a:cubicBezTo>
                  <a:pt x="3299346" y="2178880"/>
                  <a:pt x="3250993" y="2227233"/>
                  <a:pt x="3250993" y="2286880"/>
                </a:cubicBezTo>
                <a:cubicBezTo>
                  <a:pt x="3250993" y="2346527"/>
                  <a:pt x="3299346" y="2394880"/>
                  <a:pt x="3358993" y="2394880"/>
                </a:cubicBezTo>
                <a:cubicBezTo>
                  <a:pt x="3418640" y="2394880"/>
                  <a:pt x="3466993" y="2346527"/>
                  <a:pt x="3466993" y="2286880"/>
                </a:cubicBezTo>
                <a:cubicBezTo>
                  <a:pt x="3466993" y="2227233"/>
                  <a:pt x="3418640" y="2178880"/>
                  <a:pt x="3358993" y="2178880"/>
                </a:cubicBezTo>
                <a:close/>
                <a:moveTo>
                  <a:pt x="2962949" y="2178880"/>
                </a:moveTo>
                <a:cubicBezTo>
                  <a:pt x="2903302" y="2178880"/>
                  <a:pt x="2854949" y="2227233"/>
                  <a:pt x="2854949" y="2286880"/>
                </a:cubicBezTo>
                <a:cubicBezTo>
                  <a:pt x="2854949" y="2346527"/>
                  <a:pt x="2903302" y="2394880"/>
                  <a:pt x="2962949" y="2394880"/>
                </a:cubicBezTo>
                <a:cubicBezTo>
                  <a:pt x="3022596" y="2394880"/>
                  <a:pt x="3070949" y="2346527"/>
                  <a:pt x="3070949" y="2286880"/>
                </a:cubicBezTo>
                <a:cubicBezTo>
                  <a:pt x="3070949" y="2227233"/>
                  <a:pt x="3022596" y="2178880"/>
                  <a:pt x="2962949" y="2178880"/>
                </a:cubicBezTo>
                <a:close/>
                <a:moveTo>
                  <a:pt x="2566905" y="2178880"/>
                </a:moveTo>
                <a:cubicBezTo>
                  <a:pt x="2507258" y="2178880"/>
                  <a:pt x="2458905" y="2227233"/>
                  <a:pt x="2458905" y="2286880"/>
                </a:cubicBezTo>
                <a:cubicBezTo>
                  <a:pt x="2458905" y="2346527"/>
                  <a:pt x="2507258" y="2394880"/>
                  <a:pt x="2566905" y="2394880"/>
                </a:cubicBezTo>
                <a:cubicBezTo>
                  <a:pt x="2626552" y="2394880"/>
                  <a:pt x="2674905" y="2346527"/>
                  <a:pt x="2674905" y="2286880"/>
                </a:cubicBezTo>
                <a:cubicBezTo>
                  <a:pt x="2674905" y="2227233"/>
                  <a:pt x="2626552" y="2178880"/>
                  <a:pt x="2566905" y="2178880"/>
                </a:cubicBezTo>
                <a:close/>
                <a:moveTo>
                  <a:pt x="154649" y="2155901"/>
                </a:moveTo>
                <a:lnTo>
                  <a:pt x="154649" y="2803901"/>
                </a:lnTo>
                <a:lnTo>
                  <a:pt x="298665" y="2803901"/>
                </a:lnTo>
                <a:lnTo>
                  <a:pt x="298665" y="2155901"/>
                </a:lnTo>
                <a:close/>
                <a:moveTo>
                  <a:pt x="3645310" y="2153519"/>
                </a:moveTo>
                <a:lnTo>
                  <a:pt x="3645310" y="2801519"/>
                </a:lnTo>
                <a:lnTo>
                  <a:pt x="3789326" y="2801519"/>
                </a:lnTo>
                <a:lnTo>
                  <a:pt x="3789326" y="2153519"/>
                </a:lnTo>
                <a:close/>
                <a:moveTo>
                  <a:pt x="0" y="2032992"/>
                </a:moveTo>
                <a:lnTo>
                  <a:pt x="3960000" y="2032992"/>
                </a:lnTo>
                <a:lnTo>
                  <a:pt x="3960000" y="2897088"/>
                </a:lnTo>
                <a:lnTo>
                  <a:pt x="2124016" y="2897088"/>
                </a:lnTo>
                <a:lnTo>
                  <a:pt x="2124016" y="3513261"/>
                </a:lnTo>
                <a:lnTo>
                  <a:pt x="2268032" y="3513261"/>
                </a:lnTo>
                <a:cubicBezTo>
                  <a:pt x="2331437" y="3513261"/>
                  <a:pt x="2388462" y="3540577"/>
                  <a:pt x="2426674" y="3585269"/>
                </a:cubicBezTo>
                <a:lnTo>
                  <a:pt x="3960000" y="3585269"/>
                </a:lnTo>
                <a:lnTo>
                  <a:pt x="3960000" y="3873301"/>
                </a:lnTo>
                <a:lnTo>
                  <a:pt x="2426674" y="3873301"/>
                </a:lnTo>
                <a:cubicBezTo>
                  <a:pt x="2388462" y="3917993"/>
                  <a:pt x="2331437" y="3945309"/>
                  <a:pt x="2268032" y="3945309"/>
                </a:cubicBezTo>
                <a:lnTo>
                  <a:pt x="1691968" y="3945309"/>
                </a:lnTo>
                <a:cubicBezTo>
                  <a:pt x="1628563" y="3945309"/>
                  <a:pt x="1571538" y="3917993"/>
                  <a:pt x="1533326" y="3873301"/>
                </a:cubicBezTo>
                <a:lnTo>
                  <a:pt x="0" y="3873301"/>
                </a:lnTo>
                <a:lnTo>
                  <a:pt x="0" y="3585269"/>
                </a:lnTo>
                <a:lnTo>
                  <a:pt x="1533326" y="3585269"/>
                </a:lnTo>
                <a:cubicBezTo>
                  <a:pt x="1571538" y="3540577"/>
                  <a:pt x="1628563" y="3513261"/>
                  <a:pt x="1691968" y="3513261"/>
                </a:cubicBezTo>
                <a:lnTo>
                  <a:pt x="1835984" y="3513261"/>
                </a:lnTo>
                <a:lnTo>
                  <a:pt x="1835984" y="2897088"/>
                </a:lnTo>
                <a:lnTo>
                  <a:pt x="0" y="2897088"/>
                </a:lnTo>
                <a:close/>
                <a:moveTo>
                  <a:pt x="466104" y="1620410"/>
                </a:moveTo>
                <a:lnTo>
                  <a:pt x="466104" y="1764426"/>
                </a:lnTo>
                <a:lnTo>
                  <a:pt x="2050104" y="1764426"/>
                </a:lnTo>
                <a:lnTo>
                  <a:pt x="2050104" y="1620410"/>
                </a:lnTo>
                <a:close/>
                <a:moveTo>
                  <a:pt x="466104" y="1391398"/>
                </a:moveTo>
                <a:lnTo>
                  <a:pt x="466104" y="1535414"/>
                </a:lnTo>
                <a:lnTo>
                  <a:pt x="2050104" y="1535414"/>
                </a:lnTo>
                <a:lnTo>
                  <a:pt x="2050104" y="1391398"/>
                </a:lnTo>
                <a:close/>
                <a:moveTo>
                  <a:pt x="466104" y="1162385"/>
                </a:moveTo>
                <a:lnTo>
                  <a:pt x="466104" y="1306401"/>
                </a:lnTo>
                <a:lnTo>
                  <a:pt x="2050104" y="1306401"/>
                </a:lnTo>
                <a:lnTo>
                  <a:pt x="2050104" y="1162385"/>
                </a:lnTo>
                <a:close/>
                <a:moveTo>
                  <a:pt x="3358993" y="1162384"/>
                </a:moveTo>
                <a:cubicBezTo>
                  <a:pt x="3299346" y="1162384"/>
                  <a:pt x="3250993" y="1210737"/>
                  <a:pt x="3250993" y="1270384"/>
                </a:cubicBezTo>
                <a:cubicBezTo>
                  <a:pt x="3250993" y="1330031"/>
                  <a:pt x="3299346" y="1378384"/>
                  <a:pt x="3358993" y="1378384"/>
                </a:cubicBezTo>
                <a:cubicBezTo>
                  <a:pt x="3418640" y="1378384"/>
                  <a:pt x="3466993" y="1330031"/>
                  <a:pt x="3466993" y="1270384"/>
                </a:cubicBezTo>
                <a:cubicBezTo>
                  <a:pt x="3466993" y="1210737"/>
                  <a:pt x="3418640" y="1162384"/>
                  <a:pt x="3358993" y="1162384"/>
                </a:cubicBezTo>
                <a:close/>
                <a:moveTo>
                  <a:pt x="2962949" y="1162384"/>
                </a:moveTo>
                <a:cubicBezTo>
                  <a:pt x="2903302" y="1162384"/>
                  <a:pt x="2854949" y="1210737"/>
                  <a:pt x="2854949" y="1270384"/>
                </a:cubicBezTo>
                <a:cubicBezTo>
                  <a:pt x="2854949" y="1330031"/>
                  <a:pt x="2903302" y="1378384"/>
                  <a:pt x="2962949" y="1378384"/>
                </a:cubicBezTo>
                <a:cubicBezTo>
                  <a:pt x="3022596" y="1378384"/>
                  <a:pt x="3070949" y="1330031"/>
                  <a:pt x="3070949" y="1270384"/>
                </a:cubicBezTo>
                <a:cubicBezTo>
                  <a:pt x="3070949" y="1210737"/>
                  <a:pt x="3022596" y="1162384"/>
                  <a:pt x="2962949" y="1162384"/>
                </a:cubicBezTo>
                <a:close/>
                <a:moveTo>
                  <a:pt x="2566905" y="1162384"/>
                </a:moveTo>
                <a:cubicBezTo>
                  <a:pt x="2507258" y="1162384"/>
                  <a:pt x="2458905" y="1210737"/>
                  <a:pt x="2458905" y="1270384"/>
                </a:cubicBezTo>
                <a:cubicBezTo>
                  <a:pt x="2458905" y="1330031"/>
                  <a:pt x="2507258" y="1378384"/>
                  <a:pt x="2566905" y="1378384"/>
                </a:cubicBezTo>
                <a:cubicBezTo>
                  <a:pt x="2626552" y="1378384"/>
                  <a:pt x="2674905" y="1330031"/>
                  <a:pt x="2674905" y="1270384"/>
                </a:cubicBezTo>
                <a:cubicBezTo>
                  <a:pt x="2674905" y="1210737"/>
                  <a:pt x="2626552" y="1162384"/>
                  <a:pt x="2566905" y="1162384"/>
                </a:cubicBezTo>
                <a:close/>
                <a:moveTo>
                  <a:pt x="154649" y="1139405"/>
                </a:moveTo>
                <a:lnTo>
                  <a:pt x="154649" y="1787405"/>
                </a:lnTo>
                <a:lnTo>
                  <a:pt x="298665" y="1787405"/>
                </a:lnTo>
                <a:lnTo>
                  <a:pt x="298665" y="1139405"/>
                </a:lnTo>
                <a:close/>
                <a:moveTo>
                  <a:pt x="3645310" y="1137023"/>
                </a:moveTo>
                <a:lnTo>
                  <a:pt x="3645310" y="1785023"/>
                </a:lnTo>
                <a:lnTo>
                  <a:pt x="3789326" y="1785023"/>
                </a:lnTo>
                <a:lnTo>
                  <a:pt x="3789326" y="1137023"/>
                </a:lnTo>
                <a:close/>
                <a:moveTo>
                  <a:pt x="0" y="1016496"/>
                </a:moveTo>
                <a:lnTo>
                  <a:pt x="3960000" y="1016496"/>
                </a:lnTo>
                <a:lnTo>
                  <a:pt x="3960000" y="1880592"/>
                </a:lnTo>
                <a:lnTo>
                  <a:pt x="0" y="1880592"/>
                </a:lnTo>
                <a:close/>
                <a:moveTo>
                  <a:pt x="466104" y="603914"/>
                </a:moveTo>
                <a:lnTo>
                  <a:pt x="466104" y="747930"/>
                </a:lnTo>
                <a:lnTo>
                  <a:pt x="2050104" y="747930"/>
                </a:lnTo>
                <a:lnTo>
                  <a:pt x="2050104" y="603914"/>
                </a:lnTo>
                <a:close/>
                <a:moveTo>
                  <a:pt x="466104" y="374902"/>
                </a:moveTo>
                <a:lnTo>
                  <a:pt x="466104" y="518918"/>
                </a:lnTo>
                <a:lnTo>
                  <a:pt x="2050104" y="518918"/>
                </a:lnTo>
                <a:lnTo>
                  <a:pt x="2050104" y="374902"/>
                </a:lnTo>
                <a:close/>
                <a:moveTo>
                  <a:pt x="466104" y="145889"/>
                </a:moveTo>
                <a:lnTo>
                  <a:pt x="466104" y="289905"/>
                </a:lnTo>
                <a:lnTo>
                  <a:pt x="2050104" y="289905"/>
                </a:lnTo>
                <a:lnTo>
                  <a:pt x="2050104" y="145889"/>
                </a:lnTo>
                <a:close/>
                <a:moveTo>
                  <a:pt x="3358993" y="145888"/>
                </a:moveTo>
                <a:cubicBezTo>
                  <a:pt x="3299346" y="145888"/>
                  <a:pt x="3250993" y="194241"/>
                  <a:pt x="3250993" y="253888"/>
                </a:cubicBezTo>
                <a:cubicBezTo>
                  <a:pt x="3250993" y="313535"/>
                  <a:pt x="3299346" y="361888"/>
                  <a:pt x="3358993" y="361888"/>
                </a:cubicBezTo>
                <a:cubicBezTo>
                  <a:pt x="3418640" y="361888"/>
                  <a:pt x="3466993" y="313535"/>
                  <a:pt x="3466993" y="253888"/>
                </a:cubicBezTo>
                <a:cubicBezTo>
                  <a:pt x="3466993" y="194241"/>
                  <a:pt x="3418640" y="145888"/>
                  <a:pt x="3358993" y="145888"/>
                </a:cubicBezTo>
                <a:close/>
                <a:moveTo>
                  <a:pt x="2962949" y="145888"/>
                </a:moveTo>
                <a:cubicBezTo>
                  <a:pt x="2903302" y="145888"/>
                  <a:pt x="2854949" y="194241"/>
                  <a:pt x="2854949" y="253888"/>
                </a:cubicBezTo>
                <a:cubicBezTo>
                  <a:pt x="2854949" y="313535"/>
                  <a:pt x="2903302" y="361888"/>
                  <a:pt x="2962949" y="361888"/>
                </a:cubicBezTo>
                <a:cubicBezTo>
                  <a:pt x="3022596" y="361888"/>
                  <a:pt x="3070949" y="313535"/>
                  <a:pt x="3070949" y="253888"/>
                </a:cubicBezTo>
                <a:cubicBezTo>
                  <a:pt x="3070949" y="194241"/>
                  <a:pt x="3022596" y="145888"/>
                  <a:pt x="2962949" y="145888"/>
                </a:cubicBezTo>
                <a:close/>
                <a:moveTo>
                  <a:pt x="2566905" y="145888"/>
                </a:moveTo>
                <a:cubicBezTo>
                  <a:pt x="2507258" y="145888"/>
                  <a:pt x="2458905" y="194241"/>
                  <a:pt x="2458905" y="253888"/>
                </a:cubicBezTo>
                <a:cubicBezTo>
                  <a:pt x="2458905" y="313535"/>
                  <a:pt x="2507258" y="361888"/>
                  <a:pt x="2566905" y="361888"/>
                </a:cubicBezTo>
                <a:cubicBezTo>
                  <a:pt x="2626552" y="361888"/>
                  <a:pt x="2674905" y="313535"/>
                  <a:pt x="2674905" y="253888"/>
                </a:cubicBezTo>
                <a:cubicBezTo>
                  <a:pt x="2674905" y="194241"/>
                  <a:pt x="2626552" y="145888"/>
                  <a:pt x="2566905" y="145888"/>
                </a:cubicBezTo>
                <a:close/>
                <a:moveTo>
                  <a:pt x="154649" y="122909"/>
                </a:moveTo>
                <a:lnTo>
                  <a:pt x="154649" y="770909"/>
                </a:lnTo>
                <a:lnTo>
                  <a:pt x="298665" y="770909"/>
                </a:lnTo>
                <a:lnTo>
                  <a:pt x="298665" y="122909"/>
                </a:lnTo>
                <a:close/>
                <a:moveTo>
                  <a:pt x="3645310" y="120527"/>
                </a:moveTo>
                <a:lnTo>
                  <a:pt x="3645310" y="768527"/>
                </a:lnTo>
                <a:lnTo>
                  <a:pt x="3789326" y="768527"/>
                </a:lnTo>
                <a:lnTo>
                  <a:pt x="3789326" y="120527"/>
                </a:lnTo>
                <a:close/>
                <a:moveTo>
                  <a:pt x="0" y="0"/>
                </a:moveTo>
                <a:lnTo>
                  <a:pt x="3960000" y="0"/>
                </a:lnTo>
                <a:lnTo>
                  <a:pt x="3960000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BE6EA8E-8182-4397-B3A7-3970A1BDDB24}"/>
              </a:ext>
            </a:extLst>
          </p:cNvPr>
          <p:cNvSpPr txBox="1"/>
          <p:nvPr/>
        </p:nvSpPr>
        <p:spPr>
          <a:xfrm>
            <a:off x="7726783" y="5445023"/>
            <a:ext cx="419842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POSITIVE</a:t>
            </a:r>
            <a:endParaRPr lang="en-US" altLang="ko-KR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9CA2500-5BA5-407C-8D42-8809D7A9B150}"/>
              </a:ext>
            </a:extLst>
          </p:cNvPr>
          <p:cNvSpPr txBox="1"/>
          <p:nvPr/>
        </p:nvSpPr>
        <p:spPr>
          <a:xfrm>
            <a:off x="7726783" y="6092185"/>
            <a:ext cx="41984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 smtClean="0">
                <a:solidFill>
                  <a:schemeClr val="bg1"/>
                </a:solidFill>
                <a:cs typeface="Arial" pitchFamily="34" charset="0"/>
              </a:rPr>
              <a:t>EFFECTS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9C1B5F-C69F-4D54-848C-986E7863A7C5}"/>
              </a:ext>
            </a:extLst>
          </p:cNvPr>
          <p:cNvSpPr/>
          <p:nvPr/>
        </p:nvSpPr>
        <p:spPr>
          <a:xfrm>
            <a:off x="528633" y="507606"/>
            <a:ext cx="3248779" cy="158261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Opportunities for connection</a:t>
            </a:r>
            <a:endParaRPr lang="en-US" sz="3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39C1B5F-C69F-4D54-848C-986E7863A7C5}"/>
              </a:ext>
            </a:extLst>
          </p:cNvPr>
          <p:cNvSpPr/>
          <p:nvPr/>
        </p:nvSpPr>
        <p:spPr>
          <a:xfrm>
            <a:off x="3885552" y="1015211"/>
            <a:ext cx="3248779" cy="158261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Improvement of devices</a:t>
            </a:r>
            <a:endParaRPr lang="en-US" sz="3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39C1B5F-C69F-4D54-848C-986E7863A7C5}"/>
              </a:ext>
            </a:extLst>
          </p:cNvPr>
          <p:cNvSpPr/>
          <p:nvPr/>
        </p:nvSpPr>
        <p:spPr>
          <a:xfrm>
            <a:off x="7242471" y="1801784"/>
            <a:ext cx="3248779" cy="158261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Job Trading</a:t>
            </a:r>
            <a:endParaRPr lang="en-US" sz="3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39C1B5F-C69F-4D54-848C-986E7863A7C5}"/>
              </a:ext>
            </a:extLst>
          </p:cNvPr>
          <p:cNvSpPr/>
          <p:nvPr/>
        </p:nvSpPr>
        <p:spPr>
          <a:xfrm>
            <a:off x="8866860" y="3459631"/>
            <a:ext cx="3248779" cy="158261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Mobility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88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000" y="279400"/>
            <a:ext cx="9766300" cy="1041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What is the importance of the new tech. advances? 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54000" y="163006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Innovation (state-of-the-art) 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54000" y="269051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Development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54000" y="371921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Progress 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54000" y="474791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Breakthrough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254000" y="5776616"/>
            <a:ext cx="31115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Razzmatazz 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492500" y="1622774"/>
            <a:ext cx="80518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self-driving car is the latest </a:t>
            </a:r>
            <a:r>
              <a:rPr lang="en-US" sz="2400" u="sng" dirty="0" smtClean="0"/>
              <a:t>innovation </a:t>
            </a:r>
            <a:r>
              <a:rPr lang="en-US" sz="2400" dirty="0" smtClean="0"/>
              <a:t>for some companies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492500" y="2690516"/>
            <a:ext cx="80518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</a:t>
            </a:r>
            <a:r>
              <a:rPr lang="en-US" sz="2400" u="sng" dirty="0" smtClean="0"/>
              <a:t>developmen</a:t>
            </a:r>
            <a:r>
              <a:rPr lang="en-US" sz="2400" dirty="0" smtClean="0"/>
              <a:t>t of new devices for education depends on the impact it would take away. 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492500" y="3758258"/>
            <a:ext cx="80518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Regarding the process and </a:t>
            </a:r>
            <a:r>
              <a:rPr lang="en-US" sz="2400" u="sng" dirty="0" smtClean="0"/>
              <a:t>progress</a:t>
            </a:r>
            <a:r>
              <a:rPr lang="en-US" sz="2400" dirty="0" smtClean="0"/>
              <a:t> of 5G networks, we would see if it is possible for new connections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492500" y="4826000"/>
            <a:ext cx="80518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new </a:t>
            </a:r>
            <a:r>
              <a:rPr lang="en-US" sz="2400" u="sng" dirty="0" smtClean="0"/>
              <a:t>breakthrough</a:t>
            </a:r>
            <a:r>
              <a:rPr lang="en-US" sz="2400" dirty="0" smtClean="0"/>
              <a:t> of the microchip for the brain, will impact positively to the medicine area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B29D82-6A98-463D-A002-35875D32DB85}"/>
              </a:ext>
            </a:extLst>
          </p:cNvPr>
          <p:cNvSpPr/>
          <p:nvPr/>
        </p:nvSpPr>
        <p:spPr>
          <a:xfrm>
            <a:off x="3492500" y="5794724"/>
            <a:ext cx="8051800" cy="8972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fashion industry is </a:t>
            </a:r>
            <a:r>
              <a:rPr lang="en-US" sz="2400" u="sng" dirty="0" smtClean="0"/>
              <a:t>showing razzmatazz </a:t>
            </a:r>
            <a:r>
              <a:rPr lang="en-US" sz="2400" dirty="0" smtClean="0"/>
              <a:t>using drones and 4D images for their shows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353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400" y="302294"/>
            <a:ext cx="5003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27381" y="356659"/>
            <a:ext cx="7248128" cy="631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dirty="0" smtClean="0">
                <a:solidFill>
                  <a:schemeClr val="bg1"/>
                </a:solidFill>
              </a:rPr>
              <a:t>What’s your opinion?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009" y="1419854"/>
            <a:ext cx="4632391" cy="100584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endParaRPr lang="es-CL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POINT OF VIEW</a:t>
            </a:r>
            <a:endParaRPr lang="es-CL" sz="2400" dirty="0"/>
          </a:p>
        </p:txBody>
      </p:sp>
      <p:sp>
        <p:nvSpPr>
          <p:cNvPr id="5" name="Rectangle 4"/>
          <p:cNvSpPr/>
          <p:nvPr/>
        </p:nvSpPr>
        <p:spPr>
          <a:xfrm>
            <a:off x="7441737" y="817224"/>
            <a:ext cx="3010364" cy="17152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err="1">
                <a:solidFill>
                  <a:schemeClr val="tx1"/>
                </a:solidFill>
              </a:rPr>
              <a:t>Strong</a:t>
            </a:r>
            <a:endParaRPr lang="es-CL" sz="2400" dirty="0">
              <a:solidFill>
                <a:schemeClr val="tx1"/>
              </a:solidFill>
            </a:endParaRPr>
          </a:p>
          <a:p>
            <a:pPr algn="ctr"/>
            <a:r>
              <a:rPr lang="es-CL" sz="2400" dirty="0">
                <a:solidFill>
                  <a:schemeClr val="tx1"/>
                </a:solidFill>
              </a:rPr>
              <a:t>Neutral</a:t>
            </a:r>
          </a:p>
          <a:p>
            <a:pPr algn="ctr"/>
            <a:r>
              <a:rPr lang="es-CL" sz="2400" dirty="0" err="1">
                <a:solidFill>
                  <a:schemeClr val="tx1"/>
                </a:solidFill>
              </a:rPr>
              <a:t>Subjective</a:t>
            </a:r>
            <a:endParaRPr lang="es-CL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485" y="2828801"/>
            <a:ext cx="9793088" cy="1056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67" dirty="0">
                <a:solidFill>
                  <a:schemeClr val="tx1"/>
                </a:solidFill>
              </a:rPr>
              <a:t>** The general opinion means you involve all the characteristics of something as a whole.</a:t>
            </a:r>
            <a:endParaRPr lang="es-CL" sz="1867" dirty="0">
              <a:solidFill>
                <a:schemeClr val="tx1"/>
              </a:solidFill>
            </a:endParaRPr>
          </a:p>
          <a:p>
            <a:r>
              <a:rPr lang="en-GB" sz="1867" dirty="0">
                <a:solidFill>
                  <a:schemeClr val="tx1"/>
                </a:solidFill>
              </a:rPr>
              <a:t>**Personal point of view, as it is set, it is personal and can be divided in three ways: </a:t>
            </a:r>
            <a:endParaRPr lang="es-CL" sz="1867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400" y="4076940"/>
            <a:ext cx="11760629" cy="2592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400" dirty="0">
                <a:solidFill>
                  <a:schemeClr val="tx1"/>
                </a:solidFill>
              </a:rPr>
              <a:t>Strong Opinion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chemeClr val="tx1"/>
                </a:solidFill>
              </a:rPr>
              <a:t> you are </a:t>
            </a:r>
            <a:r>
              <a:rPr lang="en-GB" sz="2400" u="sng" dirty="0">
                <a:solidFill>
                  <a:schemeClr val="tx1"/>
                </a:solidFill>
              </a:rPr>
              <a:t>completely</a:t>
            </a:r>
            <a:r>
              <a:rPr lang="en-GB" sz="2400" dirty="0">
                <a:solidFill>
                  <a:schemeClr val="tx1"/>
                </a:solidFill>
              </a:rPr>
              <a:t> sure of what you are going to say. </a:t>
            </a:r>
            <a:endParaRPr lang="es-CL" sz="2400" dirty="0">
              <a:solidFill>
                <a:schemeClr val="tx1"/>
              </a:solidFill>
            </a:endParaRPr>
          </a:p>
          <a:p>
            <a:pPr lvl="0"/>
            <a:r>
              <a:rPr lang="en-GB" sz="2400" dirty="0">
                <a:solidFill>
                  <a:schemeClr val="tx1"/>
                </a:solidFill>
              </a:rPr>
              <a:t>Neutral Opinion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chemeClr val="tx1"/>
                </a:solidFill>
              </a:rPr>
              <a:t> you think but not sure</a:t>
            </a:r>
            <a:endParaRPr lang="es-CL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Subjective Opinion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sz="2400" dirty="0">
                <a:solidFill>
                  <a:schemeClr val="tx1"/>
                </a:solidFill>
              </a:rPr>
              <a:t> It is an opinion in accordance with an experience or event you have lived</a:t>
            </a:r>
          </a:p>
          <a:p>
            <a:r>
              <a:rPr lang="en-GB" sz="1600" b="1" i="1" dirty="0"/>
              <a:t> </a:t>
            </a:r>
          </a:p>
          <a:p>
            <a:r>
              <a:rPr lang="en-GB" sz="1600" b="1" i="1" dirty="0">
                <a:solidFill>
                  <a:schemeClr val="tx1"/>
                </a:solidFill>
              </a:rPr>
              <a:t>Introductory phrases: I think / I believe /In my opinion / I strongly believe / I am convinced / From my experience / From my point of view</a:t>
            </a:r>
            <a:endParaRPr lang="es-CL" sz="1600" dirty="0">
              <a:solidFill>
                <a:schemeClr val="tx1"/>
              </a:solidFill>
            </a:endParaRPr>
          </a:p>
          <a:p>
            <a:endParaRPr lang="es-C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7135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503</Words>
  <Application>Microsoft Office PowerPoint</Application>
  <PresentationFormat>Widescreen</PresentationFormat>
  <Paragraphs>87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 Unicode MS</vt:lpstr>
      <vt:lpstr>Arial</vt:lpstr>
      <vt:lpstr>Calibri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Sergio</cp:lastModifiedBy>
  <cp:revision>135</cp:revision>
  <dcterms:created xsi:type="dcterms:W3CDTF">2019-01-14T06:35:35Z</dcterms:created>
  <dcterms:modified xsi:type="dcterms:W3CDTF">2020-08-16T22:17:45Z</dcterms:modified>
</cp:coreProperties>
</file>