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61" r:id="rId2"/>
    <p:sldId id="287" r:id="rId3"/>
    <p:sldId id="263" r:id="rId4"/>
    <p:sldId id="264" r:id="rId5"/>
    <p:sldId id="266" r:id="rId6"/>
    <p:sldId id="267" r:id="rId7"/>
    <p:sldId id="268" r:id="rId8"/>
    <p:sldId id="269" r:id="rId9"/>
    <p:sldId id="278" r:id="rId10"/>
    <p:sldId id="270" r:id="rId11"/>
    <p:sldId id="271" r:id="rId12"/>
    <p:sldId id="288" r:id="rId13"/>
    <p:sldId id="289" r:id="rId14"/>
    <p:sldId id="290" r:id="rId15"/>
    <p:sldId id="272" r:id="rId16"/>
    <p:sldId id="273" r:id="rId17"/>
    <p:sldId id="274" r:id="rId18"/>
    <p:sldId id="275" r:id="rId19"/>
    <p:sldId id="276" r:id="rId20"/>
    <p:sldId id="291" r:id="rId21"/>
    <p:sldId id="277" r:id="rId22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E0ABE9-DF25-4E81-80D9-2ECA84186180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367AF4CA-F372-4873-93B4-493F68CA84F9}">
      <dgm:prSet phldrT="[Texto]"/>
      <dgm:spPr/>
      <dgm:t>
        <a:bodyPr/>
        <a:lstStyle/>
        <a:p>
          <a:r>
            <a:rPr lang="es-CL" b="1" dirty="0"/>
            <a:t>DIRECCIÓN</a:t>
          </a:r>
        </a:p>
      </dgm:t>
    </dgm:pt>
    <dgm:pt modelId="{D9560B97-05B4-4C6C-8C73-7E6AED358607}" type="parTrans" cxnId="{32ABCB80-F84A-48E2-9095-61243F75E382}">
      <dgm:prSet/>
      <dgm:spPr/>
      <dgm:t>
        <a:bodyPr/>
        <a:lstStyle/>
        <a:p>
          <a:endParaRPr lang="es-CL"/>
        </a:p>
      </dgm:t>
    </dgm:pt>
    <dgm:pt modelId="{5B31D6FA-B28D-4C24-8333-E2C3CCE384F2}" type="sibTrans" cxnId="{32ABCB80-F84A-48E2-9095-61243F75E382}">
      <dgm:prSet/>
      <dgm:spPr/>
      <dgm:t>
        <a:bodyPr/>
        <a:lstStyle/>
        <a:p>
          <a:endParaRPr lang="es-CL"/>
        </a:p>
      </dgm:t>
    </dgm:pt>
    <dgm:pt modelId="{9F57C64C-7CC6-4948-8292-3FA6FE773ED8}">
      <dgm:prSet phldrT="[Texto]"/>
      <dgm:spPr/>
      <dgm:t>
        <a:bodyPr/>
        <a:lstStyle/>
        <a:p>
          <a:r>
            <a:rPr lang="es-CL" b="1" dirty="0"/>
            <a:t>FERNANDO MIRANDA CERDA</a:t>
          </a:r>
        </a:p>
      </dgm:t>
    </dgm:pt>
    <dgm:pt modelId="{034D04A1-69FD-4779-A6AA-86B592084CED}" type="parTrans" cxnId="{A1C497B4-9780-4E24-9AB8-18743DBD12FC}">
      <dgm:prSet/>
      <dgm:spPr/>
      <dgm:t>
        <a:bodyPr/>
        <a:lstStyle/>
        <a:p>
          <a:endParaRPr lang="es-CL"/>
        </a:p>
      </dgm:t>
    </dgm:pt>
    <dgm:pt modelId="{A2A5E079-16BC-41BF-82C2-DF46586AEBF1}" type="sibTrans" cxnId="{A1C497B4-9780-4E24-9AB8-18743DBD12FC}">
      <dgm:prSet/>
      <dgm:spPr/>
      <dgm:t>
        <a:bodyPr/>
        <a:lstStyle/>
        <a:p>
          <a:endParaRPr lang="es-CL"/>
        </a:p>
      </dgm:t>
    </dgm:pt>
    <dgm:pt modelId="{198B43A4-270A-4E31-836E-884E3039B403}">
      <dgm:prSet phldrT="[Texto]" custT="1"/>
      <dgm:spPr/>
      <dgm:t>
        <a:bodyPr/>
        <a:lstStyle/>
        <a:p>
          <a:r>
            <a:rPr lang="es-CL" sz="1500" b="1" dirty="0"/>
            <a:t>INSPECTORÍA  GENERAL </a:t>
          </a:r>
        </a:p>
      </dgm:t>
    </dgm:pt>
    <dgm:pt modelId="{2E0F6A21-18AF-4368-B929-908E7BF9756E}" type="parTrans" cxnId="{99CB4200-ED42-4DD1-AEE0-9DD25B2F0E32}">
      <dgm:prSet/>
      <dgm:spPr/>
      <dgm:t>
        <a:bodyPr/>
        <a:lstStyle/>
        <a:p>
          <a:endParaRPr lang="es-CL"/>
        </a:p>
      </dgm:t>
    </dgm:pt>
    <dgm:pt modelId="{5226F77F-258A-4757-B561-90E791D57600}" type="sibTrans" cxnId="{99CB4200-ED42-4DD1-AEE0-9DD25B2F0E32}">
      <dgm:prSet/>
      <dgm:spPr/>
      <dgm:t>
        <a:bodyPr/>
        <a:lstStyle/>
        <a:p>
          <a:endParaRPr lang="es-CL"/>
        </a:p>
      </dgm:t>
    </dgm:pt>
    <dgm:pt modelId="{B66891E6-1965-4D73-A722-D04725D4171A}">
      <dgm:prSet phldrT="[Texto]"/>
      <dgm:spPr/>
      <dgm:t>
        <a:bodyPr/>
        <a:lstStyle/>
        <a:p>
          <a:r>
            <a:rPr lang="es-CL" b="1" dirty="0"/>
            <a:t>RODRIGO  BRIONES  NAVARRO</a:t>
          </a:r>
        </a:p>
      </dgm:t>
    </dgm:pt>
    <dgm:pt modelId="{F3AFE972-A063-4433-AE79-1D74ABB6C967}" type="parTrans" cxnId="{07392FC4-0713-418B-98D7-0D35D3F1E5B3}">
      <dgm:prSet/>
      <dgm:spPr/>
      <dgm:t>
        <a:bodyPr/>
        <a:lstStyle/>
        <a:p>
          <a:endParaRPr lang="es-CL"/>
        </a:p>
      </dgm:t>
    </dgm:pt>
    <dgm:pt modelId="{74535DDD-E17D-4C6B-B1AB-C8E69B8C87C8}" type="sibTrans" cxnId="{07392FC4-0713-418B-98D7-0D35D3F1E5B3}">
      <dgm:prSet/>
      <dgm:spPr/>
      <dgm:t>
        <a:bodyPr/>
        <a:lstStyle/>
        <a:p>
          <a:endParaRPr lang="es-CL"/>
        </a:p>
      </dgm:t>
    </dgm:pt>
    <dgm:pt modelId="{514C6718-AC5A-40D2-871B-470EF86B644F}" type="pres">
      <dgm:prSet presAssocID="{43E0ABE9-DF25-4E81-80D9-2ECA84186180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D7552BD-E5FB-4D3B-B2A8-7C38AA6567F2}" type="pres">
      <dgm:prSet presAssocID="{367AF4CA-F372-4873-93B4-493F68CA84F9}" presName="linNode" presStyleCnt="0"/>
      <dgm:spPr/>
    </dgm:pt>
    <dgm:pt modelId="{1A96A91A-E124-45E3-8099-12E7D8B15139}" type="pres">
      <dgm:prSet presAssocID="{367AF4CA-F372-4873-93B4-493F68CA84F9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5890D16-50E0-4073-87A9-71413EEA0F3C}" type="pres">
      <dgm:prSet presAssocID="{367AF4CA-F372-4873-93B4-493F68CA84F9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A98B412-8120-4DB9-B8FB-E51BF0BC0704}" type="pres">
      <dgm:prSet presAssocID="{5B31D6FA-B28D-4C24-8333-E2C3CCE384F2}" presName="spacing" presStyleCnt="0"/>
      <dgm:spPr/>
    </dgm:pt>
    <dgm:pt modelId="{B816B69E-B4D2-4082-A588-76FC85CCA2A6}" type="pres">
      <dgm:prSet presAssocID="{198B43A4-270A-4E31-836E-884E3039B403}" presName="linNode" presStyleCnt="0"/>
      <dgm:spPr/>
    </dgm:pt>
    <dgm:pt modelId="{D4142476-E9C3-40F3-8CFF-2E82F603448B}" type="pres">
      <dgm:prSet presAssocID="{198B43A4-270A-4E31-836E-884E3039B403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2295062-E40A-40B7-9586-09AC025FC770}" type="pres">
      <dgm:prSet presAssocID="{198B43A4-270A-4E31-836E-884E3039B403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2ABCB80-F84A-48E2-9095-61243F75E382}" srcId="{43E0ABE9-DF25-4E81-80D9-2ECA84186180}" destId="{367AF4CA-F372-4873-93B4-493F68CA84F9}" srcOrd="0" destOrd="0" parTransId="{D9560B97-05B4-4C6C-8C73-7E6AED358607}" sibTransId="{5B31D6FA-B28D-4C24-8333-E2C3CCE384F2}"/>
    <dgm:cxn modelId="{99CB4200-ED42-4DD1-AEE0-9DD25B2F0E32}" srcId="{43E0ABE9-DF25-4E81-80D9-2ECA84186180}" destId="{198B43A4-270A-4E31-836E-884E3039B403}" srcOrd="1" destOrd="0" parTransId="{2E0F6A21-18AF-4368-B929-908E7BF9756E}" sibTransId="{5226F77F-258A-4757-B561-90E791D57600}"/>
    <dgm:cxn modelId="{07392FC4-0713-418B-98D7-0D35D3F1E5B3}" srcId="{198B43A4-270A-4E31-836E-884E3039B403}" destId="{B66891E6-1965-4D73-A722-D04725D4171A}" srcOrd="0" destOrd="0" parTransId="{F3AFE972-A063-4433-AE79-1D74ABB6C967}" sibTransId="{74535DDD-E17D-4C6B-B1AB-C8E69B8C87C8}"/>
    <dgm:cxn modelId="{0A9AA419-764D-4B1C-BE5A-7C0FA23C01DE}" type="presOf" srcId="{43E0ABE9-DF25-4E81-80D9-2ECA84186180}" destId="{514C6718-AC5A-40D2-871B-470EF86B644F}" srcOrd="0" destOrd="0" presId="urn:microsoft.com/office/officeart/2005/8/layout/vList6"/>
    <dgm:cxn modelId="{A1C497B4-9780-4E24-9AB8-18743DBD12FC}" srcId="{367AF4CA-F372-4873-93B4-493F68CA84F9}" destId="{9F57C64C-7CC6-4948-8292-3FA6FE773ED8}" srcOrd="0" destOrd="0" parTransId="{034D04A1-69FD-4779-A6AA-86B592084CED}" sibTransId="{A2A5E079-16BC-41BF-82C2-DF46586AEBF1}"/>
    <dgm:cxn modelId="{EBA860D8-B370-47C0-B629-88A59D3C4E85}" type="presOf" srcId="{367AF4CA-F372-4873-93B4-493F68CA84F9}" destId="{1A96A91A-E124-45E3-8099-12E7D8B15139}" srcOrd="0" destOrd="0" presId="urn:microsoft.com/office/officeart/2005/8/layout/vList6"/>
    <dgm:cxn modelId="{DB584DC9-3F76-418E-8918-3F68DCEC61D7}" type="presOf" srcId="{198B43A4-270A-4E31-836E-884E3039B403}" destId="{D4142476-E9C3-40F3-8CFF-2E82F603448B}" srcOrd="0" destOrd="0" presId="urn:microsoft.com/office/officeart/2005/8/layout/vList6"/>
    <dgm:cxn modelId="{0A87F6EF-A0DA-425F-9622-B53414575BFD}" type="presOf" srcId="{9F57C64C-7CC6-4948-8292-3FA6FE773ED8}" destId="{05890D16-50E0-4073-87A9-71413EEA0F3C}" srcOrd="0" destOrd="0" presId="urn:microsoft.com/office/officeart/2005/8/layout/vList6"/>
    <dgm:cxn modelId="{EB0C2738-8F41-473E-90FB-79AB68A0B14D}" type="presOf" srcId="{B66891E6-1965-4D73-A722-D04725D4171A}" destId="{02295062-E40A-40B7-9586-09AC025FC770}" srcOrd="0" destOrd="0" presId="urn:microsoft.com/office/officeart/2005/8/layout/vList6"/>
    <dgm:cxn modelId="{D2B558D4-46EF-479A-8225-0F4B792A459C}" type="presParOf" srcId="{514C6718-AC5A-40D2-871B-470EF86B644F}" destId="{5D7552BD-E5FB-4D3B-B2A8-7C38AA6567F2}" srcOrd="0" destOrd="0" presId="urn:microsoft.com/office/officeart/2005/8/layout/vList6"/>
    <dgm:cxn modelId="{39F596C4-25CF-48D7-ACD2-6E01C5461982}" type="presParOf" srcId="{5D7552BD-E5FB-4D3B-B2A8-7C38AA6567F2}" destId="{1A96A91A-E124-45E3-8099-12E7D8B15139}" srcOrd="0" destOrd="0" presId="urn:microsoft.com/office/officeart/2005/8/layout/vList6"/>
    <dgm:cxn modelId="{7C1A45C0-A9A8-405F-86FA-627EEEC621EB}" type="presParOf" srcId="{5D7552BD-E5FB-4D3B-B2A8-7C38AA6567F2}" destId="{05890D16-50E0-4073-87A9-71413EEA0F3C}" srcOrd="1" destOrd="0" presId="urn:microsoft.com/office/officeart/2005/8/layout/vList6"/>
    <dgm:cxn modelId="{AB326160-B156-4BE5-B700-09D97430F15A}" type="presParOf" srcId="{514C6718-AC5A-40D2-871B-470EF86B644F}" destId="{AA98B412-8120-4DB9-B8FB-E51BF0BC0704}" srcOrd="1" destOrd="0" presId="urn:microsoft.com/office/officeart/2005/8/layout/vList6"/>
    <dgm:cxn modelId="{E06AF05A-8036-41DC-8FFA-BF022256E143}" type="presParOf" srcId="{514C6718-AC5A-40D2-871B-470EF86B644F}" destId="{B816B69E-B4D2-4082-A588-76FC85CCA2A6}" srcOrd="2" destOrd="0" presId="urn:microsoft.com/office/officeart/2005/8/layout/vList6"/>
    <dgm:cxn modelId="{2A84371A-1384-4A47-AC1B-75E0E145E6BF}" type="presParOf" srcId="{B816B69E-B4D2-4082-A588-76FC85CCA2A6}" destId="{D4142476-E9C3-40F3-8CFF-2E82F603448B}" srcOrd="0" destOrd="0" presId="urn:microsoft.com/office/officeart/2005/8/layout/vList6"/>
    <dgm:cxn modelId="{59718550-9F6A-42A5-A2D6-196E5AC366F3}" type="presParOf" srcId="{B816B69E-B4D2-4082-A588-76FC85CCA2A6}" destId="{02295062-E40A-40B7-9586-09AC025FC770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3E0ABE9-DF25-4E81-80D9-2ECA84186180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9F57C64C-7CC6-4948-8292-3FA6FE773ED8}">
      <dgm:prSet phldrT="[Texto]"/>
      <dgm:spPr/>
      <dgm:t>
        <a:bodyPr/>
        <a:lstStyle/>
        <a:p>
          <a:r>
            <a:rPr lang="es-CL" b="1" dirty="0" smtClean="0"/>
            <a:t>HERNÁN </a:t>
          </a:r>
          <a:r>
            <a:rPr lang="es-CL" b="1" dirty="0" smtClean="0"/>
            <a:t>PATRICIO LABRA GÓMEZ</a:t>
          </a:r>
          <a:endParaRPr lang="es-CL" b="1" dirty="0"/>
        </a:p>
      </dgm:t>
    </dgm:pt>
    <dgm:pt modelId="{A2A5E079-16BC-41BF-82C2-DF46586AEBF1}" type="sibTrans" cxnId="{A1C497B4-9780-4E24-9AB8-18743DBD12FC}">
      <dgm:prSet/>
      <dgm:spPr/>
      <dgm:t>
        <a:bodyPr/>
        <a:lstStyle/>
        <a:p>
          <a:endParaRPr lang="es-CL"/>
        </a:p>
      </dgm:t>
    </dgm:pt>
    <dgm:pt modelId="{034D04A1-69FD-4779-A6AA-86B592084CED}" type="parTrans" cxnId="{A1C497B4-9780-4E24-9AB8-18743DBD12FC}">
      <dgm:prSet/>
      <dgm:spPr/>
      <dgm:t>
        <a:bodyPr/>
        <a:lstStyle/>
        <a:p>
          <a:endParaRPr lang="es-CL"/>
        </a:p>
      </dgm:t>
    </dgm:pt>
    <dgm:pt modelId="{367AF4CA-F372-4873-93B4-493F68CA84F9}">
      <dgm:prSet phldrT="[Texto]"/>
      <dgm:spPr/>
      <dgm:t>
        <a:bodyPr/>
        <a:lstStyle/>
        <a:p>
          <a:r>
            <a:rPr lang="es-CL" b="1" dirty="0"/>
            <a:t>INSPECTORÍA  GENERAL</a:t>
          </a:r>
        </a:p>
      </dgm:t>
    </dgm:pt>
    <dgm:pt modelId="{5B31D6FA-B28D-4C24-8333-E2C3CCE384F2}" type="sibTrans" cxnId="{32ABCB80-F84A-48E2-9095-61243F75E382}">
      <dgm:prSet/>
      <dgm:spPr/>
      <dgm:t>
        <a:bodyPr/>
        <a:lstStyle/>
        <a:p>
          <a:endParaRPr lang="es-CL"/>
        </a:p>
      </dgm:t>
    </dgm:pt>
    <dgm:pt modelId="{D9560B97-05B4-4C6C-8C73-7E6AED358607}" type="parTrans" cxnId="{32ABCB80-F84A-48E2-9095-61243F75E382}">
      <dgm:prSet/>
      <dgm:spPr/>
      <dgm:t>
        <a:bodyPr/>
        <a:lstStyle/>
        <a:p>
          <a:endParaRPr lang="es-CL"/>
        </a:p>
      </dgm:t>
    </dgm:pt>
    <dgm:pt modelId="{198B43A4-270A-4E31-836E-884E3039B403}">
      <dgm:prSet phldrT="[Texto]"/>
      <dgm:spPr/>
      <dgm:t>
        <a:bodyPr/>
        <a:lstStyle/>
        <a:p>
          <a:r>
            <a:rPr lang="es-CL" b="1" dirty="0"/>
            <a:t>COORDINACIÓN ACADÉMICA</a:t>
          </a:r>
        </a:p>
      </dgm:t>
    </dgm:pt>
    <dgm:pt modelId="{5226F77F-258A-4757-B561-90E791D57600}" type="sibTrans" cxnId="{99CB4200-ED42-4DD1-AEE0-9DD25B2F0E32}">
      <dgm:prSet/>
      <dgm:spPr/>
      <dgm:t>
        <a:bodyPr/>
        <a:lstStyle/>
        <a:p>
          <a:endParaRPr lang="es-CL"/>
        </a:p>
      </dgm:t>
    </dgm:pt>
    <dgm:pt modelId="{2E0F6A21-18AF-4368-B929-908E7BF9756E}" type="parTrans" cxnId="{99CB4200-ED42-4DD1-AEE0-9DD25B2F0E32}">
      <dgm:prSet/>
      <dgm:spPr/>
      <dgm:t>
        <a:bodyPr/>
        <a:lstStyle/>
        <a:p>
          <a:endParaRPr lang="es-CL"/>
        </a:p>
      </dgm:t>
    </dgm:pt>
    <dgm:pt modelId="{0A4C0063-7E2A-490F-B3D5-665DFAB03B3E}">
      <dgm:prSet/>
      <dgm:spPr/>
      <dgm:t>
        <a:bodyPr/>
        <a:lstStyle/>
        <a:p>
          <a:r>
            <a:rPr lang="es-CL" b="1" dirty="0"/>
            <a:t>MIGUEL </a:t>
          </a:r>
          <a:r>
            <a:rPr lang="es-CL" b="1"/>
            <a:t>ÁNGEL </a:t>
          </a:r>
          <a:r>
            <a:rPr lang="es-CL" b="1" smtClean="0"/>
            <a:t>CHAVARRÍA MALDONADO</a:t>
          </a:r>
          <a:endParaRPr lang="es-CL" b="1" dirty="0"/>
        </a:p>
      </dgm:t>
    </dgm:pt>
    <dgm:pt modelId="{CA3C3912-22DE-4E87-B0CA-AEBCA7A796CB}" type="parTrans" cxnId="{93607E89-19D6-4105-8FEC-06548956F6EF}">
      <dgm:prSet/>
      <dgm:spPr/>
      <dgm:t>
        <a:bodyPr/>
        <a:lstStyle/>
        <a:p>
          <a:endParaRPr lang="es-CL"/>
        </a:p>
      </dgm:t>
    </dgm:pt>
    <dgm:pt modelId="{6DD9D02B-4278-4C10-A154-209F181BB296}" type="sibTrans" cxnId="{93607E89-19D6-4105-8FEC-06548956F6EF}">
      <dgm:prSet/>
      <dgm:spPr/>
      <dgm:t>
        <a:bodyPr/>
        <a:lstStyle/>
        <a:p>
          <a:endParaRPr lang="es-CL"/>
        </a:p>
      </dgm:t>
    </dgm:pt>
    <dgm:pt modelId="{514C6718-AC5A-40D2-871B-470EF86B644F}" type="pres">
      <dgm:prSet presAssocID="{43E0ABE9-DF25-4E81-80D9-2ECA84186180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D7552BD-E5FB-4D3B-B2A8-7C38AA6567F2}" type="pres">
      <dgm:prSet presAssocID="{367AF4CA-F372-4873-93B4-493F68CA84F9}" presName="linNode" presStyleCnt="0"/>
      <dgm:spPr/>
    </dgm:pt>
    <dgm:pt modelId="{1A96A91A-E124-45E3-8099-12E7D8B15139}" type="pres">
      <dgm:prSet presAssocID="{367AF4CA-F372-4873-93B4-493F68CA84F9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5890D16-50E0-4073-87A9-71413EEA0F3C}" type="pres">
      <dgm:prSet presAssocID="{367AF4CA-F372-4873-93B4-493F68CA84F9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A98B412-8120-4DB9-B8FB-E51BF0BC0704}" type="pres">
      <dgm:prSet presAssocID="{5B31D6FA-B28D-4C24-8333-E2C3CCE384F2}" presName="spacing" presStyleCnt="0"/>
      <dgm:spPr/>
    </dgm:pt>
    <dgm:pt modelId="{B816B69E-B4D2-4082-A588-76FC85CCA2A6}" type="pres">
      <dgm:prSet presAssocID="{198B43A4-270A-4E31-836E-884E3039B403}" presName="linNode" presStyleCnt="0"/>
      <dgm:spPr/>
    </dgm:pt>
    <dgm:pt modelId="{D4142476-E9C3-40F3-8CFF-2E82F603448B}" type="pres">
      <dgm:prSet presAssocID="{198B43A4-270A-4E31-836E-884E3039B403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2295062-E40A-40B7-9586-09AC025FC770}" type="pres">
      <dgm:prSet presAssocID="{198B43A4-270A-4E31-836E-884E3039B403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2ABCB80-F84A-48E2-9095-61243F75E382}" srcId="{43E0ABE9-DF25-4E81-80D9-2ECA84186180}" destId="{367AF4CA-F372-4873-93B4-493F68CA84F9}" srcOrd="0" destOrd="0" parTransId="{D9560B97-05B4-4C6C-8C73-7E6AED358607}" sibTransId="{5B31D6FA-B28D-4C24-8333-E2C3CCE384F2}"/>
    <dgm:cxn modelId="{99CB4200-ED42-4DD1-AEE0-9DD25B2F0E32}" srcId="{43E0ABE9-DF25-4E81-80D9-2ECA84186180}" destId="{198B43A4-270A-4E31-836E-884E3039B403}" srcOrd="1" destOrd="0" parTransId="{2E0F6A21-18AF-4368-B929-908E7BF9756E}" sibTransId="{5226F77F-258A-4757-B561-90E791D57600}"/>
    <dgm:cxn modelId="{0A9AA419-764D-4B1C-BE5A-7C0FA23C01DE}" type="presOf" srcId="{43E0ABE9-DF25-4E81-80D9-2ECA84186180}" destId="{514C6718-AC5A-40D2-871B-470EF86B644F}" srcOrd="0" destOrd="0" presId="urn:microsoft.com/office/officeart/2005/8/layout/vList6"/>
    <dgm:cxn modelId="{A1C497B4-9780-4E24-9AB8-18743DBD12FC}" srcId="{367AF4CA-F372-4873-93B4-493F68CA84F9}" destId="{9F57C64C-7CC6-4948-8292-3FA6FE773ED8}" srcOrd="0" destOrd="0" parTransId="{034D04A1-69FD-4779-A6AA-86B592084CED}" sibTransId="{A2A5E079-16BC-41BF-82C2-DF46586AEBF1}"/>
    <dgm:cxn modelId="{EBA860D8-B370-47C0-B629-88A59D3C4E85}" type="presOf" srcId="{367AF4CA-F372-4873-93B4-493F68CA84F9}" destId="{1A96A91A-E124-45E3-8099-12E7D8B15139}" srcOrd="0" destOrd="0" presId="urn:microsoft.com/office/officeart/2005/8/layout/vList6"/>
    <dgm:cxn modelId="{DB584DC9-3F76-418E-8918-3F68DCEC61D7}" type="presOf" srcId="{198B43A4-270A-4E31-836E-884E3039B403}" destId="{D4142476-E9C3-40F3-8CFF-2E82F603448B}" srcOrd="0" destOrd="0" presId="urn:microsoft.com/office/officeart/2005/8/layout/vList6"/>
    <dgm:cxn modelId="{4F463713-5C78-483A-9F21-6132FB941B4E}" type="presOf" srcId="{0A4C0063-7E2A-490F-B3D5-665DFAB03B3E}" destId="{02295062-E40A-40B7-9586-09AC025FC770}" srcOrd="0" destOrd="0" presId="urn:microsoft.com/office/officeart/2005/8/layout/vList6"/>
    <dgm:cxn modelId="{0A87F6EF-A0DA-425F-9622-B53414575BFD}" type="presOf" srcId="{9F57C64C-7CC6-4948-8292-3FA6FE773ED8}" destId="{05890D16-50E0-4073-87A9-71413EEA0F3C}" srcOrd="0" destOrd="0" presId="urn:microsoft.com/office/officeart/2005/8/layout/vList6"/>
    <dgm:cxn modelId="{93607E89-19D6-4105-8FEC-06548956F6EF}" srcId="{198B43A4-270A-4E31-836E-884E3039B403}" destId="{0A4C0063-7E2A-490F-B3D5-665DFAB03B3E}" srcOrd="0" destOrd="0" parTransId="{CA3C3912-22DE-4E87-B0CA-AEBCA7A796CB}" sibTransId="{6DD9D02B-4278-4C10-A154-209F181BB296}"/>
    <dgm:cxn modelId="{D2B558D4-46EF-479A-8225-0F4B792A459C}" type="presParOf" srcId="{514C6718-AC5A-40D2-871B-470EF86B644F}" destId="{5D7552BD-E5FB-4D3B-B2A8-7C38AA6567F2}" srcOrd="0" destOrd="0" presId="urn:microsoft.com/office/officeart/2005/8/layout/vList6"/>
    <dgm:cxn modelId="{39F596C4-25CF-48D7-ACD2-6E01C5461982}" type="presParOf" srcId="{5D7552BD-E5FB-4D3B-B2A8-7C38AA6567F2}" destId="{1A96A91A-E124-45E3-8099-12E7D8B15139}" srcOrd="0" destOrd="0" presId="urn:microsoft.com/office/officeart/2005/8/layout/vList6"/>
    <dgm:cxn modelId="{7C1A45C0-A9A8-405F-86FA-627EEEC621EB}" type="presParOf" srcId="{5D7552BD-E5FB-4D3B-B2A8-7C38AA6567F2}" destId="{05890D16-50E0-4073-87A9-71413EEA0F3C}" srcOrd="1" destOrd="0" presId="urn:microsoft.com/office/officeart/2005/8/layout/vList6"/>
    <dgm:cxn modelId="{AB326160-B156-4BE5-B700-09D97430F15A}" type="presParOf" srcId="{514C6718-AC5A-40D2-871B-470EF86B644F}" destId="{AA98B412-8120-4DB9-B8FB-E51BF0BC0704}" srcOrd="1" destOrd="0" presId="urn:microsoft.com/office/officeart/2005/8/layout/vList6"/>
    <dgm:cxn modelId="{E06AF05A-8036-41DC-8FFA-BF022256E143}" type="presParOf" srcId="{514C6718-AC5A-40D2-871B-470EF86B644F}" destId="{B816B69E-B4D2-4082-A588-76FC85CCA2A6}" srcOrd="2" destOrd="0" presId="urn:microsoft.com/office/officeart/2005/8/layout/vList6"/>
    <dgm:cxn modelId="{2A84371A-1384-4A47-AC1B-75E0E145E6BF}" type="presParOf" srcId="{B816B69E-B4D2-4082-A588-76FC85CCA2A6}" destId="{D4142476-E9C3-40F3-8CFF-2E82F603448B}" srcOrd="0" destOrd="0" presId="urn:microsoft.com/office/officeart/2005/8/layout/vList6"/>
    <dgm:cxn modelId="{59718550-9F6A-42A5-A2D6-196E5AC366F3}" type="presParOf" srcId="{B816B69E-B4D2-4082-A588-76FC85CCA2A6}" destId="{02295062-E40A-40B7-9586-09AC025FC770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3E0ABE9-DF25-4E81-80D9-2ECA84186180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367AF4CA-F372-4873-93B4-493F68CA84F9}">
      <dgm:prSet phldrT="[Texto]"/>
      <dgm:spPr/>
      <dgm:t>
        <a:bodyPr/>
        <a:lstStyle/>
        <a:p>
          <a:r>
            <a:rPr lang="es-CL" b="1" dirty="0"/>
            <a:t>CONVIVENCIA ESCOLAR</a:t>
          </a:r>
        </a:p>
      </dgm:t>
    </dgm:pt>
    <dgm:pt modelId="{D9560B97-05B4-4C6C-8C73-7E6AED358607}" type="parTrans" cxnId="{32ABCB80-F84A-48E2-9095-61243F75E382}">
      <dgm:prSet/>
      <dgm:spPr/>
      <dgm:t>
        <a:bodyPr/>
        <a:lstStyle/>
        <a:p>
          <a:endParaRPr lang="es-CL"/>
        </a:p>
      </dgm:t>
    </dgm:pt>
    <dgm:pt modelId="{5B31D6FA-B28D-4C24-8333-E2C3CCE384F2}" type="sibTrans" cxnId="{32ABCB80-F84A-48E2-9095-61243F75E382}">
      <dgm:prSet/>
      <dgm:spPr/>
      <dgm:t>
        <a:bodyPr/>
        <a:lstStyle/>
        <a:p>
          <a:endParaRPr lang="es-CL"/>
        </a:p>
      </dgm:t>
    </dgm:pt>
    <dgm:pt modelId="{9F57C64C-7CC6-4948-8292-3FA6FE773ED8}">
      <dgm:prSet phldrT="[Texto]"/>
      <dgm:spPr/>
      <dgm:t>
        <a:bodyPr/>
        <a:lstStyle/>
        <a:p>
          <a:r>
            <a:rPr lang="es-CL" b="1" dirty="0"/>
            <a:t>ANDRÉS CANEIRO PASTOR</a:t>
          </a:r>
        </a:p>
      </dgm:t>
    </dgm:pt>
    <dgm:pt modelId="{034D04A1-69FD-4779-A6AA-86B592084CED}" type="parTrans" cxnId="{A1C497B4-9780-4E24-9AB8-18743DBD12FC}">
      <dgm:prSet/>
      <dgm:spPr/>
      <dgm:t>
        <a:bodyPr/>
        <a:lstStyle/>
        <a:p>
          <a:endParaRPr lang="es-CL"/>
        </a:p>
      </dgm:t>
    </dgm:pt>
    <dgm:pt modelId="{A2A5E079-16BC-41BF-82C2-DF46586AEBF1}" type="sibTrans" cxnId="{A1C497B4-9780-4E24-9AB8-18743DBD12FC}">
      <dgm:prSet/>
      <dgm:spPr/>
      <dgm:t>
        <a:bodyPr/>
        <a:lstStyle/>
        <a:p>
          <a:endParaRPr lang="es-CL"/>
        </a:p>
      </dgm:t>
    </dgm:pt>
    <dgm:pt modelId="{198B43A4-270A-4E31-836E-884E3039B403}">
      <dgm:prSet phldrT="[Texto]"/>
      <dgm:spPr/>
      <dgm:t>
        <a:bodyPr/>
        <a:lstStyle/>
        <a:p>
          <a:r>
            <a:rPr lang="es-CL" b="1" dirty="0"/>
            <a:t>ORIENTACIÓN</a:t>
          </a:r>
        </a:p>
      </dgm:t>
    </dgm:pt>
    <dgm:pt modelId="{2E0F6A21-18AF-4368-B929-908E7BF9756E}" type="parTrans" cxnId="{99CB4200-ED42-4DD1-AEE0-9DD25B2F0E32}">
      <dgm:prSet/>
      <dgm:spPr/>
      <dgm:t>
        <a:bodyPr/>
        <a:lstStyle/>
        <a:p>
          <a:endParaRPr lang="es-CL"/>
        </a:p>
      </dgm:t>
    </dgm:pt>
    <dgm:pt modelId="{5226F77F-258A-4757-B561-90E791D57600}" type="sibTrans" cxnId="{99CB4200-ED42-4DD1-AEE0-9DD25B2F0E32}">
      <dgm:prSet/>
      <dgm:spPr/>
      <dgm:t>
        <a:bodyPr/>
        <a:lstStyle/>
        <a:p>
          <a:endParaRPr lang="es-CL"/>
        </a:p>
      </dgm:t>
    </dgm:pt>
    <dgm:pt modelId="{B66891E6-1965-4D73-A722-D04725D4171A}">
      <dgm:prSet phldrT="[Texto]"/>
      <dgm:spPr/>
      <dgm:t>
        <a:bodyPr/>
        <a:lstStyle/>
        <a:p>
          <a:r>
            <a:rPr lang="es-CL" b="1" dirty="0"/>
            <a:t>ALEJANDRA TORRES HUENUMÁN</a:t>
          </a:r>
        </a:p>
      </dgm:t>
    </dgm:pt>
    <dgm:pt modelId="{F3AFE972-A063-4433-AE79-1D74ABB6C967}" type="parTrans" cxnId="{07392FC4-0713-418B-98D7-0D35D3F1E5B3}">
      <dgm:prSet/>
      <dgm:spPr/>
      <dgm:t>
        <a:bodyPr/>
        <a:lstStyle/>
        <a:p>
          <a:endParaRPr lang="es-CL"/>
        </a:p>
      </dgm:t>
    </dgm:pt>
    <dgm:pt modelId="{74535DDD-E17D-4C6B-B1AB-C8E69B8C87C8}" type="sibTrans" cxnId="{07392FC4-0713-418B-98D7-0D35D3F1E5B3}">
      <dgm:prSet/>
      <dgm:spPr/>
      <dgm:t>
        <a:bodyPr/>
        <a:lstStyle/>
        <a:p>
          <a:endParaRPr lang="es-CL"/>
        </a:p>
      </dgm:t>
    </dgm:pt>
    <dgm:pt modelId="{514C6718-AC5A-40D2-871B-470EF86B644F}" type="pres">
      <dgm:prSet presAssocID="{43E0ABE9-DF25-4E81-80D9-2ECA84186180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D7552BD-E5FB-4D3B-B2A8-7C38AA6567F2}" type="pres">
      <dgm:prSet presAssocID="{367AF4CA-F372-4873-93B4-493F68CA84F9}" presName="linNode" presStyleCnt="0"/>
      <dgm:spPr/>
    </dgm:pt>
    <dgm:pt modelId="{1A96A91A-E124-45E3-8099-12E7D8B15139}" type="pres">
      <dgm:prSet presAssocID="{367AF4CA-F372-4873-93B4-493F68CA84F9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5890D16-50E0-4073-87A9-71413EEA0F3C}" type="pres">
      <dgm:prSet presAssocID="{367AF4CA-F372-4873-93B4-493F68CA84F9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A98B412-8120-4DB9-B8FB-E51BF0BC0704}" type="pres">
      <dgm:prSet presAssocID="{5B31D6FA-B28D-4C24-8333-E2C3CCE384F2}" presName="spacing" presStyleCnt="0"/>
      <dgm:spPr/>
    </dgm:pt>
    <dgm:pt modelId="{B816B69E-B4D2-4082-A588-76FC85CCA2A6}" type="pres">
      <dgm:prSet presAssocID="{198B43A4-270A-4E31-836E-884E3039B403}" presName="linNode" presStyleCnt="0"/>
      <dgm:spPr/>
    </dgm:pt>
    <dgm:pt modelId="{D4142476-E9C3-40F3-8CFF-2E82F603448B}" type="pres">
      <dgm:prSet presAssocID="{198B43A4-270A-4E31-836E-884E3039B403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2295062-E40A-40B7-9586-09AC025FC770}" type="pres">
      <dgm:prSet presAssocID="{198B43A4-270A-4E31-836E-884E3039B403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2ABCB80-F84A-48E2-9095-61243F75E382}" srcId="{43E0ABE9-DF25-4E81-80D9-2ECA84186180}" destId="{367AF4CA-F372-4873-93B4-493F68CA84F9}" srcOrd="0" destOrd="0" parTransId="{D9560B97-05B4-4C6C-8C73-7E6AED358607}" sibTransId="{5B31D6FA-B28D-4C24-8333-E2C3CCE384F2}"/>
    <dgm:cxn modelId="{99CB4200-ED42-4DD1-AEE0-9DD25B2F0E32}" srcId="{43E0ABE9-DF25-4E81-80D9-2ECA84186180}" destId="{198B43A4-270A-4E31-836E-884E3039B403}" srcOrd="1" destOrd="0" parTransId="{2E0F6A21-18AF-4368-B929-908E7BF9756E}" sibTransId="{5226F77F-258A-4757-B561-90E791D57600}"/>
    <dgm:cxn modelId="{07392FC4-0713-418B-98D7-0D35D3F1E5B3}" srcId="{198B43A4-270A-4E31-836E-884E3039B403}" destId="{B66891E6-1965-4D73-A722-D04725D4171A}" srcOrd="0" destOrd="0" parTransId="{F3AFE972-A063-4433-AE79-1D74ABB6C967}" sibTransId="{74535DDD-E17D-4C6B-B1AB-C8E69B8C87C8}"/>
    <dgm:cxn modelId="{0A9AA419-764D-4B1C-BE5A-7C0FA23C01DE}" type="presOf" srcId="{43E0ABE9-DF25-4E81-80D9-2ECA84186180}" destId="{514C6718-AC5A-40D2-871B-470EF86B644F}" srcOrd="0" destOrd="0" presId="urn:microsoft.com/office/officeart/2005/8/layout/vList6"/>
    <dgm:cxn modelId="{A1C497B4-9780-4E24-9AB8-18743DBD12FC}" srcId="{367AF4CA-F372-4873-93B4-493F68CA84F9}" destId="{9F57C64C-7CC6-4948-8292-3FA6FE773ED8}" srcOrd="0" destOrd="0" parTransId="{034D04A1-69FD-4779-A6AA-86B592084CED}" sibTransId="{A2A5E079-16BC-41BF-82C2-DF46586AEBF1}"/>
    <dgm:cxn modelId="{EBA860D8-B370-47C0-B629-88A59D3C4E85}" type="presOf" srcId="{367AF4CA-F372-4873-93B4-493F68CA84F9}" destId="{1A96A91A-E124-45E3-8099-12E7D8B15139}" srcOrd="0" destOrd="0" presId="urn:microsoft.com/office/officeart/2005/8/layout/vList6"/>
    <dgm:cxn modelId="{DB584DC9-3F76-418E-8918-3F68DCEC61D7}" type="presOf" srcId="{198B43A4-270A-4E31-836E-884E3039B403}" destId="{D4142476-E9C3-40F3-8CFF-2E82F603448B}" srcOrd="0" destOrd="0" presId="urn:microsoft.com/office/officeart/2005/8/layout/vList6"/>
    <dgm:cxn modelId="{0A87F6EF-A0DA-425F-9622-B53414575BFD}" type="presOf" srcId="{9F57C64C-7CC6-4948-8292-3FA6FE773ED8}" destId="{05890D16-50E0-4073-87A9-71413EEA0F3C}" srcOrd="0" destOrd="0" presId="urn:microsoft.com/office/officeart/2005/8/layout/vList6"/>
    <dgm:cxn modelId="{EB0C2738-8F41-473E-90FB-79AB68A0B14D}" type="presOf" srcId="{B66891E6-1965-4D73-A722-D04725D4171A}" destId="{02295062-E40A-40B7-9586-09AC025FC770}" srcOrd="0" destOrd="0" presId="urn:microsoft.com/office/officeart/2005/8/layout/vList6"/>
    <dgm:cxn modelId="{D2B558D4-46EF-479A-8225-0F4B792A459C}" type="presParOf" srcId="{514C6718-AC5A-40D2-871B-470EF86B644F}" destId="{5D7552BD-E5FB-4D3B-B2A8-7C38AA6567F2}" srcOrd="0" destOrd="0" presId="urn:microsoft.com/office/officeart/2005/8/layout/vList6"/>
    <dgm:cxn modelId="{39F596C4-25CF-48D7-ACD2-6E01C5461982}" type="presParOf" srcId="{5D7552BD-E5FB-4D3B-B2A8-7C38AA6567F2}" destId="{1A96A91A-E124-45E3-8099-12E7D8B15139}" srcOrd="0" destOrd="0" presId="urn:microsoft.com/office/officeart/2005/8/layout/vList6"/>
    <dgm:cxn modelId="{7C1A45C0-A9A8-405F-86FA-627EEEC621EB}" type="presParOf" srcId="{5D7552BD-E5FB-4D3B-B2A8-7C38AA6567F2}" destId="{05890D16-50E0-4073-87A9-71413EEA0F3C}" srcOrd="1" destOrd="0" presId="urn:microsoft.com/office/officeart/2005/8/layout/vList6"/>
    <dgm:cxn modelId="{AB326160-B156-4BE5-B700-09D97430F15A}" type="presParOf" srcId="{514C6718-AC5A-40D2-871B-470EF86B644F}" destId="{AA98B412-8120-4DB9-B8FB-E51BF0BC0704}" srcOrd="1" destOrd="0" presId="urn:microsoft.com/office/officeart/2005/8/layout/vList6"/>
    <dgm:cxn modelId="{E06AF05A-8036-41DC-8FFA-BF022256E143}" type="presParOf" srcId="{514C6718-AC5A-40D2-871B-470EF86B644F}" destId="{B816B69E-B4D2-4082-A588-76FC85CCA2A6}" srcOrd="2" destOrd="0" presId="urn:microsoft.com/office/officeart/2005/8/layout/vList6"/>
    <dgm:cxn modelId="{2A84371A-1384-4A47-AC1B-75E0E145E6BF}" type="presParOf" srcId="{B816B69E-B4D2-4082-A588-76FC85CCA2A6}" destId="{D4142476-E9C3-40F3-8CFF-2E82F603448B}" srcOrd="0" destOrd="0" presId="urn:microsoft.com/office/officeart/2005/8/layout/vList6"/>
    <dgm:cxn modelId="{59718550-9F6A-42A5-A2D6-196E5AC366F3}" type="presParOf" srcId="{B816B69E-B4D2-4082-A588-76FC85CCA2A6}" destId="{02295062-E40A-40B7-9586-09AC025FC770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3E0ABE9-DF25-4E81-80D9-2ECA84186180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367AF4CA-F372-4873-93B4-493F68CA84F9}">
      <dgm:prSet phldrT="[Texto]"/>
      <dgm:spPr/>
      <dgm:t>
        <a:bodyPr/>
        <a:lstStyle/>
        <a:p>
          <a:r>
            <a:rPr lang="es-CL" b="1" dirty="0"/>
            <a:t>PROGRAMA INTEGRACION ESCOLAR</a:t>
          </a:r>
        </a:p>
      </dgm:t>
    </dgm:pt>
    <dgm:pt modelId="{D9560B97-05B4-4C6C-8C73-7E6AED358607}" type="parTrans" cxnId="{32ABCB80-F84A-48E2-9095-61243F75E382}">
      <dgm:prSet/>
      <dgm:spPr/>
      <dgm:t>
        <a:bodyPr/>
        <a:lstStyle/>
        <a:p>
          <a:endParaRPr lang="es-CL"/>
        </a:p>
      </dgm:t>
    </dgm:pt>
    <dgm:pt modelId="{5B31D6FA-B28D-4C24-8333-E2C3CCE384F2}" type="sibTrans" cxnId="{32ABCB80-F84A-48E2-9095-61243F75E382}">
      <dgm:prSet/>
      <dgm:spPr/>
      <dgm:t>
        <a:bodyPr/>
        <a:lstStyle/>
        <a:p>
          <a:endParaRPr lang="es-CL"/>
        </a:p>
      </dgm:t>
    </dgm:pt>
    <dgm:pt modelId="{9F57C64C-7CC6-4948-8292-3FA6FE773ED8}">
      <dgm:prSet phldrT="[Texto]"/>
      <dgm:spPr/>
      <dgm:t>
        <a:bodyPr/>
        <a:lstStyle/>
        <a:p>
          <a:r>
            <a:rPr lang="es-CL" b="1" dirty="0"/>
            <a:t>PAZ FIGUEROA JIMÉMNEZ</a:t>
          </a:r>
        </a:p>
      </dgm:t>
    </dgm:pt>
    <dgm:pt modelId="{034D04A1-69FD-4779-A6AA-86B592084CED}" type="parTrans" cxnId="{A1C497B4-9780-4E24-9AB8-18743DBD12FC}">
      <dgm:prSet/>
      <dgm:spPr/>
      <dgm:t>
        <a:bodyPr/>
        <a:lstStyle/>
        <a:p>
          <a:endParaRPr lang="es-CL"/>
        </a:p>
      </dgm:t>
    </dgm:pt>
    <dgm:pt modelId="{A2A5E079-16BC-41BF-82C2-DF46586AEBF1}" type="sibTrans" cxnId="{A1C497B4-9780-4E24-9AB8-18743DBD12FC}">
      <dgm:prSet/>
      <dgm:spPr/>
      <dgm:t>
        <a:bodyPr/>
        <a:lstStyle/>
        <a:p>
          <a:endParaRPr lang="es-CL"/>
        </a:p>
      </dgm:t>
    </dgm:pt>
    <dgm:pt modelId="{198B43A4-270A-4E31-836E-884E3039B403}">
      <dgm:prSet phldrT="[Texto]"/>
      <dgm:spPr/>
      <dgm:t>
        <a:bodyPr/>
        <a:lstStyle/>
        <a:p>
          <a:r>
            <a:rPr lang="es-CL" b="1" dirty="0"/>
            <a:t>INFORMÁTICA EDUCATIVA Y MEDIOS</a:t>
          </a:r>
        </a:p>
      </dgm:t>
    </dgm:pt>
    <dgm:pt modelId="{2E0F6A21-18AF-4368-B929-908E7BF9756E}" type="parTrans" cxnId="{99CB4200-ED42-4DD1-AEE0-9DD25B2F0E32}">
      <dgm:prSet/>
      <dgm:spPr/>
      <dgm:t>
        <a:bodyPr/>
        <a:lstStyle/>
        <a:p>
          <a:endParaRPr lang="es-CL"/>
        </a:p>
      </dgm:t>
    </dgm:pt>
    <dgm:pt modelId="{5226F77F-258A-4757-B561-90E791D57600}" type="sibTrans" cxnId="{99CB4200-ED42-4DD1-AEE0-9DD25B2F0E32}">
      <dgm:prSet/>
      <dgm:spPr/>
      <dgm:t>
        <a:bodyPr/>
        <a:lstStyle/>
        <a:p>
          <a:endParaRPr lang="es-CL"/>
        </a:p>
      </dgm:t>
    </dgm:pt>
    <dgm:pt modelId="{B66891E6-1965-4D73-A722-D04725D4171A}">
      <dgm:prSet phldrT="[Texto]"/>
      <dgm:spPr/>
      <dgm:t>
        <a:bodyPr/>
        <a:lstStyle/>
        <a:p>
          <a:r>
            <a:rPr lang="es-CL" b="1" dirty="0"/>
            <a:t>DAVID SANDOVAL </a:t>
          </a:r>
          <a:r>
            <a:rPr lang="es-CL" b="1" dirty="0" smtClean="0"/>
            <a:t> CABRERA</a:t>
          </a:r>
          <a:endParaRPr lang="es-CL" b="1" dirty="0"/>
        </a:p>
      </dgm:t>
    </dgm:pt>
    <dgm:pt modelId="{F3AFE972-A063-4433-AE79-1D74ABB6C967}" type="parTrans" cxnId="{07392FC4-0713-418B-98D7-0D35D3F1E5B3}">
      <dgm:prSet/>
      <dgm:spPr/>
      <dgm:t>
        <a:bodyPr/>
        <a:lstStyle/>
        <a:p>
          <a:endParaRPr lang="es-CL"/>
        </a:p>
      </dgm:t>
    </dgm:pt>
    <dgm:pt modelId="{74535DDD-E17D-4C6B-B1AB-C8E69B8C87C8}" type="sibTrans" cxnId="{07392FC4-0713-418B-98D7-0D35D3F1E5B3}">
      <dgm:prSet/>
      <dgm:spPr/>
      <dgm:t>
        <a:bodyPr/>
        <a:lstStyle/>
        <a:p>
          <a:endParaRPr lang="es-CL"/>
        </a:p>
      </dgm:t>
    </dgm:pt>
    <dgm:pt modelId="{514C6718-AC5A-40D2-871B-470EF86B644F}" type="pres">
      <dgm:prSet presAssocID="{43E0ABE9-DF25-4E81-80D9-2ECA84186180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D7552BD-E5FB-4D3B-B2A8-7C38AA6567F2}" type="pres">
      <dgm:prSet presAssocID="{367AF4CA-F372-4873-93B4-493F68CA84F9}" presName="linNode" presStyleCnt="0"/>
      <dgm:spPr/>
    </dgm:pt>
    <dgm:pt modelId="{1A96A91A-E124-45E3-8099-12E7D8B15139}" type="pres">
      <dgm:prSet presAssocID="{367AF4CA-F372-4873-93B4-493F68CA84F9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5890D16-50E0-4073-87A9-71413EEA0F3C}" type="pres">
      <dgm:prSet presAssocID="{367AF4CA-F372-4873-93B4-493F68CA84F9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A98B412-8120-4DB9-B8FB-E51BF0BC0704}" type="pres">
      <dgm:prSet presAssocID="{5B31D6FA-B28D-4C24-8333-E2C3CCE384F2}" presName="spacing" presStyleCnt="0"/>
      <dgm:spPr/>
    </dgm:pt>
    <dgm:pt modelId="{B816B69E-B4D2-4082-A588-76FC85CCA2A6}" type="pres">
      <dgm:prSet presAssocID="{198B43A4-270A-4E31-836E-884E3039B403}" presName="linNode" presStyleCnt="0"/>
      <dgm:spPr/>
    </dgm:pt>
    <dgm:pt modelId="{D4142476-E9C3-40F3-8CFF-2E82F603448B}" type="pres">
      <dgm:prSet presAssocID="{198B43A4-270A-4E31-836E-884E3039B403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2295062-E40A-40B7-9586-09AC025FC770}" type="pres">
      <dgm:prSet presAssocID="{198B43A4-270A-4E31-836E-884E3039B403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2ABCB80-F84A-48E2-9095-61243F75E382}" srcId="{43E0ABE9-DF25-4E81-80D9-2ECA84186180}" destId="{367AF4CA-F372-4873-93B4-493F68CA84F9}" srcOrd="0" destOrd="0" parTransId="{D9560B97-05B4-4C6C-8C73-7E6AED358607}" sibTransId="{5B31D6FA-B28D-4C24-8333-E2C3CCE384F2}"/>
    <dgm:cxn modelId="{99CB4200-ED42-4DD1-AEE0-9DD25B2F0E32}" srcId="{43E0ABE9-DF25-4E81-80D9-2ECA84186180}" destId="{198B43A4-270A-4E31-836E-884E3039B403}" srcOrd="1" destOrd="0" parTransId="{2E0F6A21-18AF-4368-B929-908E7BF9756E}" sibTransId="{5226F77F-258A-4757-B561-90E791D57600}"/>
    <dgm:cxn modelId="{07392FC4-0713-418B-98D7-0D35D3F1E5B3}" srcId="{198B43A4-270A-4E31-836E-884E3039B403}" destId="{B66891E6-1965-4D73-A722-D04725D4171A}" srcOrd="0" destOrd="0" parTransId="{F3AFE972-A063-4433-AE79-1D74ABB6C967}" sibTransId="{74535DDD-E17D-4C6B-B1AB-C8E69B8C87C8}"/>
    <dgm:cxn modelId="{0A9AA419-764D-4B1C-BE5A-7C0FA23C01DE}" type="presOf" srcId="{43E0ABE9-DF25-4E81-80D9-2ECA84186180}" destId="{514C6718-AC5A-40D2-871B-470EF86B644F}" srcOrd="0" destOrd="0" presId="urn:microsoft.com/office/officeart/2005/8/layout/vList6"/>
    <dgm:cxn modelId="{A1C497B4-9780-4E24-9AB8-18743DBD12FC}" srcId="{367AF4CA-F372-4873-93B4-493F68CA84F9}" destId="{9F57C64C-7CC6-4948-8292-3FA6FE773ED8}" srcOrd="0" destOrd="0" parTransId="{034D04A1-69FD-4779-A6AA-86B592084CED}" sibTransId="{A2A5E079-16BC-41BF-82C2-DF46586AEBF1}"/>
    <dgm:cxn modelId="{EBA860D8-B370-47C0-B629-88A59D3C4E85}" type="presOf" srcId="{367AF4CA-F372-4873-93B4-493F68CA84F9}" destId="{1A96A91A-E124-45E3-8099-12E7D8B15139}" srcOrd="0" destOrd="0" presId="urn:microsoft.com/office/officeart/2005/8/layout/vList6"/>
    <dgm:cxn modelId="{DB584DC9-3F76-418E-8918-3F68DCEC61D7}" type="presOf" srcId="{198B43A4-270A-4E31-836E-884E3039B403}" destId="{D4142476-E9C3-40F3-8CFF-2E82F603448B}" srcOrd="0" destOrd="0" presId="urn:microsoft.com/office/officeart/2005/8/layout/vList6"/>
    <dgm:cxn modelId="{0A87F6EF-A0DA-425F-9622-B53414575BFD}" type="presOf" srcId="{9F57C64C-7CC6-4948-8292-3FA6FE773ED8}" destId="{05890D16-50E0-4073-87A9-71413EEA0F3C}" srcOrd="0" destOrd="0" presId="urn:microsoft.com/office/officeart/2005/8/layout/vList6"/>
    <dgm:cxn modelId="{EB0C2738-8F41-473E-90FB-79AB68A0B14D}" type="presOf" srcId="{B66891E6-1965-4D73-A722-D04725D4171A}" destId="{02295062-E40A-40B7-9586-09AC025FC770}" srcOrd="0" destOrd="0" presId="urn:microsoft.com/office/officeart/2005/8/layout/vList6"/>
    <dgm:cxn modelId="{D2B558D4-46EF-479A-8225-0F4B792A459C}" type="presParOf" srcId="{514C6718-AC5A-40D2-871B-470EF86B644F}" destId="{5D7552BD-E5FB-4D3B-B2A8-7C38AA6567F2}" srcOrd="0" destOrd="0" presId="urn:microsoft.com/office/officeart/2005/8/layout/vList6"/>
    <dgm:cxn modelId="{39F596C4-25CF-48D7-ACD2-6E01C5461982}" type="presParOf" srcId="{5D7552BD-E5FB-4D3B-B2A8-7C38AA6567F2}" destId="{1A96A91A-E124-45E3-8099-12E7D8B15139}" srcOrd="0" destOrd="0" presId="urn:microsoft.com/office/officeart/2005/8/layout/vList6"/>
    <dgm:cxn modelId="{7C1A45C0-A9A8-405F-86FA-627EEEC621EB}" type="presParOf" srcId="{5D7552BD-E5FB-4D3B-B2A8-7C38AA6567F2}" destId="{05890D16-50E0-4073-87A9-71413EEA0F3C}" srcOrd="1" destOrd="0" presId="urn:microsoft.com/office/officeart/2005/8/layout/vList6"/>
    <dgm:cxn modelId="{AB326160-B156-4BE5-B700-09D97430F15A}" type="presParOf" srcId="{514C6718-AC5A-40D2-871B-470EF86B644F}" destId="{AA98B412-8120-4DB9-B8FB-E51BF0BC0704}" srcOrd="1" destOrd="0" presId="urn:microsoft.com/office/officeart/2005/8/layout/vList6"/>
    <dgm:cxn modelId="{E06AF05A-8036-41DC-8FFA-BF022256E143}" type="presParOf" srcId="{514C6718-AC5A-40D2-871B-470EF86B644F}" destId="{B816B69E-B4D2-4082-A588-76FC85CCA2A6}" srcOrd="2" destOrd="0" presId="urn:microsoft.com/office/officeart/2005/8/layout/vList6"/>
    <dgm:cxn modelId="{2A84371A-1384-4A47-AC1B-75E0E145E6BF}" type="presParOf" srcId="{B816B69E-B4D2-4082-A588-76FC85CCA2A6}" destId="{D4142476-E9C3-40F3-8CFF-2E82F603448B}" srcOrd="0" destOrd="0" presId="urn:microsoft.com/office/officeart/2005/8/layout/vList6"/>
    <dgm:cxn modelId="{59718550-9F6A-42A5-A2D6-196E5AC366F3}" type="presParOf" srcId="{B816B69E-B4D2-4082-A588-76FC85CCA2A6}" destId="{02295062-E40A-40B7-9586-09AC025FC770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23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B0A5900-90DE-42FB-A230-C90D97DFB13F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DF84C168-8F74-4A8D-95F2-228F748E9D09}">
      <dgm:prSet phldrT="[Texto]"/>
      <dgm:spPr/>
      <dgm:t>
        <a:bodyPr/>
        <a:lstStyle/>
        <a:p>
          <a:r>
            <a:rPr lang="es-CL" b="1" dirty="0"/>
            <a:t>VISIÓN</a:t>
          </a:r>
        </a:p>
      </dgm:t>
    </dgm:pt>
    <dgm:pt modelId="{BFE003D1-F59C-4FD8-BC4C-9B250CD1AAEC}" type="parTrans" cxnId="{DFF0B0AB-A772-463D-8918-FDE5A9082895}">
      <dgm:prSet/>
      <dgm:spPr/>
      <dgm:t>
        <a:bodyPr/>
        <a:lstStyle/>
        <a:p>
          <a:endParaRPr lang="es-CL"/>
        </a:p>
      </dgm:t>
    </dgm:pt>
    <dgm:pt modelId="{6C1D3893-8A46-40F1-A356-DD89786DB37A}" type="sibTrans" cxnId="{DFF0B0AB-A772-463D-8918-FDE5A9082895}">
      <dgm:prSet/>
      <dgm:spPr/>
      <dgm:t>
        <a:bodyPr/>
        <a:lstStyle/>
        <a:p>
          <a:endParaRPr lang="es-CL"/>
        </a:p>
      </dgm:t>
    </dgm:pt>
    <dgm:pt modelId="{F9F2128C-F2B9-4ECB-B7D2-0D2C4BC74AA8}">
      <dgm:prSet phldrT="[Texto]" custT="1"/>
      <dgm:spPr/>
      <dgm:t>
        <a:bodyPr/>
        <a:lstStyle/>
        <a:p>
          <a:r>
            <a:rPr lang="es-CL" sz="1400" b="1" dirty="0">
              <a:solidFill>
                <a:srgbClr val="002060"/>
              </a:solidFill>
              <a:effectLst/>
              <a:latin typeface="+mn-lt"/>
              <a:ea typeface="+mn-ea"/>
              <a:cs typeface="+mn-cs"/>
            </a:rPr>
            <a:t>Queremos formar personas comprometidas con sus procesos de aprendizaje y con las competencias cognitivas, intelectuales, sociales, culturales y valóricas necesarias para desenvolverse eficientemente en una sociedad cambiante y altamente tecnificada para que sean un aporte a la humanidad y a su país como ciudadanos críticos, responsables y reflexivos</a:t>
          </a:r>
          <a:endParaRPr lang="es-CL" sz="1400" dirty="0"/>
        </a:p>
      </dgm:t>
    </dgm:pt>
    <dgm:pt modelId="{49EEF536-9406-406B-B5AE-1482CB0AD487}" type="parTrans" cxnId="{0B8336C4-14F8-41ED-9EEC-E02EE042486E}">
      <dgm:prSet/>
      <dgm:spPr/>
      <dgm:t>
        <a:bodyPr/>
        <a:lstStyle/>
        <a:p>
          <a:endParaRPr lang="es-CL"/>
        </a:p>
      </dgm:t>
    </dgm:pt>
    <dgm:pt modelId="{48CCE3F1-90CF-41A1-913E-86A1C9EC8669}" type="sibTrans" cxnId="{0B8336C4-14F8-41ED-9EEC-E02EE042486E}">
      <dgm:prSet/>
      <dgm:spPr/>
      <dgm:t>
        <a:bodyPr/>
        <a:lstStyle/>
        <a:p>
          <a:endParaRPr lang="es-CL"/>
        </a:p>
      </dgm:t>
    </dgm:pt>
    <dgm:pt modelId="{B1046800-B553-4BF8-B1E2-54C2A55A2798}">
      <dgm:prSet phldrT="[Texto]"/>
      <dgm:spPr/>
      <dgm:t>
        <a:bodyPr/>
        <a:lstStyle/>
        <a:p>
          <a:r>
            <a:rPr lang="es-CL" b="1" dirty="0"/>
            <a:t>MISIÓN</a:t>
          </a:r>
        </a:p>
      </dgm:t>
    </dgm:pt>
    <dgm:pt modelId="{CF2B86C3-C58C-4C62-944A-62BA233547D3}" type="parTrans" cxnId="{8897C130-72AC-4CA3-9B12-55BB67C359A7}">
      <dgm:prSet/>
      <dgm:spPr/>
      <dgm:t>
        <a:bodyPr/>
        <a:lstStyle/>
        <a:p>
          <a:endParaRPr lang="es-CL"/>
        </a:p>
      </dgm:t>
    </dgm:pt>
    <dgm:pt modelId="{B72580C9-6442-4671-85DF-2BD3186AB6C6}" type="sibTrans" cxnId="{8897C130-72AC-4CA3-9B12-55BB67C359A7}">
      <dgm:prSet/>
      <dgm:spPr/>
      <dgm:t>
        <a:bodyPr/>
        <a:lstStyle/>
        <a:p>
          <a:endParaRPr lang="es-CL"/>
        </a:p>
      </dgm:t>
    </dgm:pt>
    <dgm:pt modelId="{5A05833C-A9AD-4647-8C1B-ED928D819B9D}">
      <dgm:prSet phldrT="[Texto]" custT="1"/>
      <dgm:spPr/>
      <dgm:t>
        <a:bodyPr/>
        <a:lstStyle/>
        <a:p>
          <a:r>
            <a:rPr lang="es-ES" sz="1400" b="1" dirty="0">
              <a:solidFill>
                <a:srgbClr val="002060"/>
              </a:solidFill>
            </a:rPr>
            <a:t>Formar personas con  competencias cognitivas, intelectuales, sociales, culturales y valóricas que aportar como personas responsables, ciudadanos críticos y comprometidos, solidarios, afectivos, respetuosos con sus pares y  entorno teniendo como meta acceder a la educación superior</a:t>
          </a:r>
          <a:r>
            <a:rPr lang="es-ES" sz="1000" b="1" dirty="0">
              <a:solidFill>
                <a:srgbClr val="002060"/>
              </a:solidFill>
            </a:rPr>
            <a:t>. </a:t>
          </a:r>
          <a:endParaRPr lang="es-CL" sz="1000" dirty="0"/>
        </a:p>
      </dgm:t>
    </dgm:pt>
    <dgm:pt modelId="{2514F4EA-4521-400C-B831-F53ECDF625AA}" type="parTrans" cxnId="{F664F506-9EFB-468E-AEFF-C64A7538F56C}">
      <dgm:prSet/>
      <dgm:spPr/>
      <dgm:t>
        <a:bodyPr/>
        <a:lstStyle/>
        <a:p>
          <a:endParaRPr lang="es-CL"/>
        </a:p>
      </dgm:t>
    </dgm:pt>
    <dgm:pt modelId="{6464B27B-B8A0-4095-B9E9-35138B7BF809}" type="sibTrans" cxnId="{F664F506-9EFB-468E-AEFF-C64A7538F56C}">
      <dgm:prSet/>
      <dgm:spPr/>
      <dgm:t>
        <a:bodyPr/>
        <a:lstStyle/>
        <a:p>
          <a:endParaRPr lang="es-CL"/>
        </a:p>
      </dgm:t>
    </dgm:pt>
    <dgm:pt modelId="{EA0F78E9-EE49-4AC6-A18F-662A91553D1E}">
      <dgm:prSet phldrT="[Texto]"/>
      <dgm:spPr/>
      <dgm:t>
        <a:bodyPr/>
        <a:lstStyle/>
        <a:p>
          <a:r>
            <a:rPr lang="es-CL" b="1" dirty="0"/>
            <a:t>SELLOS EDUCATIVOS</a:t>
          </a:r>
        </a:p>
      </dgm:t>
    </dgm:pt>
    <dgm:pt modelId="{C69015E8-3035-4CF3-B095-953875C13ECF}" type="parTrans" cxnId="{A3DB2215-C607-4C6D-BC4D-98CE3F1D91F0}">
      <dgm:prSet/>
      <dgm:spPr/>
      <dgm:t>
        <a:bodyPr/>
        <a:lstStyle/>
        <a:p>
          <a:endParaRPr lang="es-CL"/>
        </a:p>
      </dgm:t>
    </dgm:pt>
    <dgm:pt modelId="{E12419BE-EA8F-4044-BA84-2CF7FBE35A84}" type="sibTrans" cxnId="{A3DB2215-C607-4C6D-BC4D-98CE3F1D91F0}">
      <dgm:prSet/>
      <dgm:spPr/>
      <dgm:t>
        <a:bodyPr/>
        <a:lstStyle/>
        <a:p>
          <a:endParaRPr lang="es-CL"/>
        </a:p>
      </dgm:t>
    </dgm:pt>
    <dgm:pt modelId="{EBA3937D-B3AB-40C3-8217-D295BCA04403}">
      <dgm:prSet phldrT="[Texto]" custT="1"/>
      <dgm:spPr/>
      <dgm:t>
        <a:bodyPr/>
        <a:lstStyle/>
        <a:p>
          <a:r>
            <a:rPr lang="es-ES" sz="1400" b="1" dirty="0">
              <a:solidFill>
                <a:srgbClr val="002060"/>
              </a:solidFill>
            </a:rPr>
            <a:t>Sello 1: Compromiso con el proceso educativo de todos y cada uno de sus estudiantes</a:t>
          </a:r>
        </a:p>
        <a:p>
          <a:r>
            <a:rPr lang="es-ES" sz="1400" b="1" dirty="0">
              <a:solidFill>
                <a:srgbClr val="002060"/>
              </a:solidFill>
            </a:rPr>
            <a:t>Sello</a:t>
          </a:r>
          <a:r>
            <a:rPr lang="es-ES" sz="1400" b="1" baseline="0" dirty="0">
              <a:solidFill>
                <a:srgbClr val="002060"/>
              </a:solidFill>
            </a:rPr>
            <a:t> 2: Pertenencia.  Fuerte sentido de identidad con el Liceo de parte de cada uno de sus integrantes.</a:t>
          </a:r>
          <a:endParaRPr lang="es-CL" sz="1400" dirty="0"/>
        </a:p>
      </dgm:t>
    </dgm:pt>
    <dgm:pt modelId="{35D5D351-3BCC-4236-BD6C-F854AA74DE63}" type="parTrans" cxnId="{D14A2F46-257C-4797-B596-53A769A80C69}">
      <dgm:prSet/>
      <dgm:spPr/>
      <dgm:t>
        <a:bodyPr/>
        <a:lstStyle/>
        <a:p>
          <a:endParaRPr lang="es-CL"/>
        </a:p>
      </dgm:t>
    </dgm:pt>
    <dgm:pt modelId="{CDE9FBBE-E395-4937-AA4B-A57410477CA2}" type="sibTrans" cxnId="{D14A2F46-257C-4797-B596-53A769A80C69}">
      <dgm:prSet/>
      <dgm:spPr/>
      <dgm:t>
        <a:bodyPr/>
        <a:lstStyle/>
        <a:p>
          <a:endParaRPr lang="es-CL"/>
        </a:p>
      </dgm:t>
    </dgm:pt>
    <dgm:pt modelId="{4D05C2C2-0EE1-4334-ACB4-0CC5C375C8F5}">
      <dgm:prSet custT="1"/>
      <dgm:spPr/>
      <dgm:t>
        <a:bodyPr/>
        <a:lstStyle/>
        <a:p>
          <a:r>
            <a:rPr lang="es-ES" sz="1400" b="1" baseline="0" dirty="0">
              <a:solidFill>
                <a:srgbClr val="002060"/>
              </a:solidFill>
            </a:rPr>
            <a:t>Sello 3: Excelencia académica.  Entendiendo como tal, los altos rendimientos académicos de sus estudiantes de cuerdo a sus capacidades.</a:t>
          </a:r>
        </a:p>
      </dgm:t>
    </dgm:pt>
    <dgm:pt modelId="{24CCA373-67AD-417F-B207-89D30E5C9F1B}" type="parTrans" cxnId="{52FB6673-BE56-4D52-A142-03EFB1F14D8A}">
      <dgm:prSet/>
      <dgm:spPr/>
      <dgm:t>
        <a:bodyPr/>
        <a:lstStyle/>
        <a:p>
          <a:endParaRPr lang="es-CL"/>
        </a:p>
      </dgm:t>
    </dgm:pt>
    <dgm:pt modelId="{1BDE67FC-4C7E-4CD2-A393-9A7FBD9CEA98}" type="sibTrans" cxnId="{52FB6673-BE56-4D52-A142-03EFB1F14D8A}">
      <dgm:prSet/>
      <dgm:spPr/>
      <dgm:t>
        <a:bodyPr/>
        <a:lstStyle/>
        <a:p>
          <a:endParaRPr lang="es-CL"/>
        </a:p>
      </dgm:t>
    </dgm:pt>
    <dgm:pt modelId="{9D43F509-3E7B-424B-B1DF-F38D61185300}">
      <dgm:prSet custT="1"/>
      <dgm:spPr/>
      <dgm:t>
        <a:bodyPr/>
        <a:lstStyle/>
        <a:p>
          <a:endParaRPr lang="es-ES" sz="1000" b="1" dirty="0">
            <a:solidFill>
              <a:srgbClr val="002060"/>
            </a:solidFill>
          </a:endParaRPr>
        </a:p>
      </dgm:t>
    </dgm:pt>
    <dgm:pt modelId="{35C9A95E-B627-4C14-BF11-7960C62E4F3D}" type="parTrans" cxnId="{E46D6C1E-EB85-420A-A6D2-F892147B7C9F}">
      <dgm:prSet/>
      <dgm:spPr/>
      <dgm:t>
        <a:bodyPr/>
        <a:lstStyle/>
        <a:p>
          <a:endParaRPr lang="es-CL"/>
        </a:p>
      </dgm:t>
    </dgm:pt>
    <dgm:pt modelId="{3AFBC8F6-DD6B-4B95-B928-6F2016B9AD21}" type="sibTrans" cxnId="{E46D6C1E-EB85-420A-A6D2-F892147B7C9F}">
      <dgm:prSet/>
      <dgm:spPr/>
      <dgm:t>
        <a:bodyPr/>
        <a:lstStyle/>
        <a:p>
          <a:endParaRPr lang="es-CL"/>
        </a:p>
      </dgm:t>
    </dgm:pt>
    <dgm:pt modelId="{0D0DFB9C-8A08-45FD-8902-4F4EEE1FD82C}" type="pres">
      <dgm:prSet presAssocID="{CB0A5900-90DE-42FB-A230-C90D97DFB13F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AD5EC90E-0ED3-4697-B2C8-F868671E5F49}" type="pres">
      <dgm:prSet presAssocID="{DF84C168-8F74-4A8D-95F2-228F748E9D09}" presName="parentText1" presStyleLbl="node1" presStyleIdx="0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8CC6506-4FD8-4AF3-B3F1-0E5EC7CB1C9A}" type="pres">
      <dgm:prSet presAssocID="{DF84C168-8F74-4A8D-95F2-228F748E9D09}" presName="childText1" presStyleLbl="solidAlignAcc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2CAB40E-9696-4CB3-9289-B6F5AF5E72E4}" type="pres">
      <dgm:prSet presAssocID="{B1046800-B553-4BF8-B1E2-54C2A55A2798}" presName="parentText2" presStyleLbl="node1" presStyleIdx="1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A636EAE-AAA6-4D34-AACC-6694B5C2A981}" type="pres">
      <dgm:prSet presAssocID="{B1046800-B553-4BF8-B1E2-54C2A55A2798}" presName="childText2" presStyleLbl="solidAlignAcc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0C95B7F-EE3F-424B-8D83-950156890BCE}" type="pres">
      <dgm:prSet presAssocID="{EA0F78E9-EE49-4AC6-A18F-662A91553D1E}" presName="parentText3" presStyleLbl="node1" presStyleIdx="2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96BC19E-EEA0-4DB4-8D56-07572E5F584E}" type="pres">
      <dgm:prSet presAssocID="{EA0F78E9-EE49-4AC6-A18F-662A91553D1E}" presName="childText3" presStyleLbl="solidAlignAcc1" presStyleIdx="2" presStyleCnt="3" custScaleY="96745" custLinFactNeighborX="0" custLinFactNeighborY="-137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3DB2215-C607-4C6D-BC4D-98CE3F1D91F0}" srcId="{CB0A5900-90DE-42FB-A230-C90D97DFB13F}" destId="{EA0F78E9-EE49-4AC6-A18F-662A91553D1E}" srcOrd="2" destOrd="0" parTransId="{C69015E8-3035-4CF3-B095-953875C13ECF}" sibTransId="{E12419BE-EA8F-4044-BA84-2CF7FBE35A84}"/>
    <dgm:cxn modelId="{11B4441A-C4BE-40B2-BB76-95F370E361F8}" type="presOf" srcId="{EBA3937D-B3AB-40C3-8217-D295BCA04403}" destId="{696BC19E-EEA0-4DB4-8D56-07572E5F584E}" srcOrd="0" destOrd="0" presId="urn:microsoft.com/office/officeart/2009/3/layout/IncreasingArrowsProcess"/>
    <dgm:cxn modelId="{5AC888ED-BAFC-4A83-B9EA-99B09E08B9D0}" type="presOf" srcId="{4D05C2C2-0EE1-4334-ACB4-0CC5C375C8F5}" destId="{696BC19E-EEA0-4DB4-8D56-07572E5F584E}" srcOrd="0" destOrd="1" presId="urn:microsoft.com/office/officeart/2009/3/layout/IncreasingArrowsProcess"/>
    <dgm:cxn modelId="{DFF0B0AB-A772-463D-8918-FDE5A9082895}" srcId="{CB0A5900-90DE-42FB-A230-C90D97DFB13F}" destId="{DF84C168-8F74-4A8D-95F2-228F748E9D09}" srcOrd="0" destOrd="0" parTransId="{BFE003D1-F59C-4FD8-BC4C-9B250CD1AAEC}" sibTransId="{6C1D3893-8A46-40F1-A356-DD89786DB37A}"/>
    <dgm:cxn modelId="{D14A2F46-257C-4797-B596-53A769A80C69}" srcId="{EA0F78E9-EE49-4AC6-A18F-662A91553D1E}" destId="{EBA3937D-B3AB-40C3-8217-D295BCA04403}" srcOrd="0" destOrd="0" parTransId="{35D5D351-3BCC-4236-BD6C-F854AA74DE63}" sibTransId="{CDE9FBBE-E395-4937-AA4B-A57410477CA2}"/>
    <dgm:cxn modelId="{0F362037-120C-41D5-A0D9-B8EE9951A57A}" type="presOf" srcId="{9D43F509-3E7B-424B-B1DF-F38D61185300}" destId="{696BC19E-EEA0-4DB4-8D56-07572E5F584E}" srcOrd="0" destOrd="2" presId="urn:microsoft.com/office/officeart/2009/3/layout/IncreasingArrowsProcess"/>
    <dgm:cxn modelId="{353E318A-B279-4E5A-9706-BC747DD0F5B8}" type="presOf" srcId="{F9F2128C-F2B9-4ECB-B7D2-0D2C4BC74AA8}" destId="{B8CC6506-4FD8-4AF3-B3F1-0E5EC7CB1C9A}" srcOrd="0" destOrd="0" presId="urn:microsoft.com/office/officeart/2009/3/layout/IncreasingArrowsProcess"/>
    <dgm:cxn modelId="{845A7658-3083-4408-A97F-573DCE3FF2C2}" type="presOf" srcId="{5A05833C-A9AD-4647-8C1B-ED928D819B9D}" destId="{4A636EAE-AAA6-4D34-AACC-6694B5C2A981}" srcOrd="0" destOrd="0" presId="urn:microsoft.com/office/officeart/2009/3/layout/IncreasingArrowsProcess"/>
    <dgm:cxn modelId="{52FB6673-BE56-4D52-A142-03EFB1F14D8A}" srcId="{EA0F78E9-EE49-4AC6-A18F-662A91553D1E}" destId="{4D05C2C2-0EE1-4334-ACB4-0CC5C375C8F5}" srcOrd="1" destOrd="0" parTransId="{24CCA373-67AD-417F-B207-89D30E5C9F1B}" sibTransId="{1BDE67FC-4C7E-4CD2-A393-9A7FBD9CEA98}"/>
    <dgm:cxn modelId="{8897C130-72AC-4CA3-9B12-55BB67C359A7}" srcId="{CB0A5900-90DE-42FB-A230-C90D97DFB13F}" destId="{B1046800-B553-4BF8-B1E2-54C2A55A2798}" srcOrd="1" destOrd="0" parTransId="{CF2B86C3-C58C-4C62-944A-62BA233547D3}" sibTransId="{B72580C9-6442-4671-85DF-2BD3186AB6C6}"/>
    <dgm:cxn modelId="{43275852-2961-4C24-8BEB-3AB4EE317527}" type="presOf" srcId="{EA0F78E9-EE49-4AC6-A18F-662A91553D1E}" destId="{C0C95B7F-EE3F-424B-8D83-950156890BCE}" srcOrd="0" destOrd="0" presId="urn:microsoft.com/office/officeart/2009/3/layout/IncreasingArrowsProcess"/>
    <dgm:cxn modelId="{F8B645BD-0ED6-4289-B041-CCD82BE879AD}" type="presOf" srcId="{CB0A5900-90DE-42FB-A230-C90D97DFB13F}" destId="{0D0DFB9C-8A08-45FD-8902-4F4EEE1FD82C}" srcOrd="0" destOrd="0" presId="urn:microsoft.com/office/officeart/2009/3/layout/IncreasingArrowsProcess"/>
    <dgm:cxn modelId="{E46D6C1E-EB85-420A-A6D2-F892147B7C9F}" srcId="{EA0F78E9-EE49-4AC6-A18F-662A91553D1E}" destId="{9D43F509-3E7B-424B-B1DF-F38D61185300}" srcOrd="2" destOrd="0" parTransId="{35C9A95E-B627-4C14-BF11-7960C62E4F3D}" sibTransId="{3AFBC8F6-DD6B-4B95-B928-6F2016B9AD21}"/>
    <dgm:cxn modelId="{A6F230E3-B4EA-4C5A-BE98-C491B4F4727D}" type="presOf" srcId="{B1046800-B553-4BF8-B1E2-54C2A55A2798}" destId="{52CAB40E-9696-4CB3-9289-B6F5AF5E72E4}" srcOrd="0" destOrd="0" presId="urn:microsoft.com/office/officeart/2009/3/layout/IncreasingArrowsProcess"/>
    <dgm:cxn modelId="{F283BE4C-E048-4635-BD4E-B364108D7081}" type="presOf" srcId="{DF84C168-8F74-4A8D-95F2-228F748E9D09}" destId="{AD5EC90E-0ED3-4697-B2C8-F868671E5F49}" srcOrd="0" destOrd="0" presId="urn:microsoft.com/office/officeart/2009/3/layout/IncreasingArrowsProcess"/>
    <dgm:cxn modelId="{F664F506-9EFB-468E-AEFF-C64A7538F56C}" srcId="{B1046800-B553-4BF8-B1E2-54C2A55A2798}" destId="{5A05833C-A9AD-4647-8C1B-ED928D819B9D}" srcOrd="0" destOrd="0" parTransId="{2514F4EA-4521-400C-B831-F53ECDF625AA}" sibTransId="{6464B27B-B8A0-4095-B9E9-35138B7BF809}"/>
    <dgm:cxn modelId="{0B8336C4-14F8-41ED-9EEC-E02EE042486E}" srcId="{DF84C168-8F74-4A8D-95F2-228F748E9D09}" destId="{F9F2128C-F2B9-4ECB-B7D2-0D2C4BC74AA8}" srcOrd="0" destOrd="0" parTransId="{49EEF536-9406-406B-B5AE-1482CB0AD487}" sibTransId="{48CCE3F1-90CF-41A1-913E-86A1C9EC8669}"/>
    <dgm:cxn modelId="{B181819B-725F-4531-AC3A-CBAA131EBDE2}" type="presParOf" srcId="{0D0DFB9C-8A08-45FD-8902-4F4EEE1FD82C}" destId="{AD5EC90E-0ED3-4697-B2C8-F868671E5F49}" srcOrd="0" destOrd="0" presId="urn:microsoft.com/office/officeart/2009/3/layout/IncreasingArrowsProcess"/>
    <dgm:cxn modelId="{9FF0C521-9E92-4118-A85C-1B7BC5D3A55C}" type="presParOf" srcId="{0D0DFB9C-8A08-45FD-8902-4F4EEE1FD82C}" destId="{B8CC6506-4FD8-4AF3-B3F1-0E5EC7CB1C9A}" srcOrd="1" destOrd="0" presId="urn:microsoft.com/office/officeart/2009/3/layout/IncreasingArrowsProcess"/>
    <dgm:cxn modelId="{1EBF27A6-DBF1-4595-A4A5-495A73981598}" type="presParOf" srcId="{0D0DFB9C-8A08-45FD-8902-4F4EEE1FD82C}" destId="{52CAB40E-9696-4CB3-9289-B6F5AF5E72E4}" srcOrd="2" destOrd="0" presId="urn:microsoft.com/office/officeart/2009/3/layout/IncreasingArrowsProcess"/>
    <dgm:cxn modelId="{C8018171-44B1-4BD2-B4EE-ED9CECC2E9E1}" type="presParOf" srcId="{0D0DFB9C-8A08-45FD-8902-4F4EEE1FD82C}" destId="{4A636EAE-AAA6-4D34-AACC-6694B5C2A981}" srcOrd="3" destOrd="0" presId="urn:microsoft.com/office/officeart/2009/3/layout/IncreasingArrowsProcess"/>
    <dgm:cxn modelId="{8AD2DDC8-AD7E-4BD5-A989-9B44E0C01C08}" type="presParOf" srcId="{0D0DFB9C-8A08-45FD-8902-4F4EEE1FD82C}" destId="{C0C95B7F-EE3F-424B-8D83-950156890BCE}" srcOrd="4" destOrd="0" presId="urn:microsoft.com/office/officeart/2009/3/layout/IncreasingArrowsProcess"/>
    <dgm:cxn modelId="{ACAA64BB-16AD-41B3-AB00-269129F7467E}" type="presParOf" srcId="{0D0DFB9C-8A08-45FD-8902-4F4EEE1FD82C}" destId="{696BC19E-EEA0-4DB4-8D56-07572E5F584E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890D16-50E0-4073-87A9-71413EEA0F3C}">
      <dsp:nvSpPr>
        <dsp:cNvPr id="0" name=""/>
        <dsp:cNvSpPr/>
      </dsp:nvSpPr>
      <dsp:spPr>
        <a:xfrm>
          <a:off x="3032224" y="89"/>
          <a:ext cx="4548336" cy="347458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700" b="1" kern="1200" dirty="0"/>
            <a:t>FERNANDO MIRANDA CERDA</a:t>
          </a:r>
        </a:p>
      </dsp:txBody>
      <dsp:txXfrm>
        <a:off x="3032224" y="43521"/>
        <a:ext cx="4418039" cy="260594"/>
      </dsp:txXfrm>
    </dsp:sp>
    <dsp:sp modelId="{1A96A91A-E124-45E3-8099-12E7D8B15139}">
      <dsp:nvSpPr>
        <dsp:cNvPr id="0" name=""/>
        <dsp:cNvSpPr/>
      </dsp:nvSpPr>
      <dsp:spPr>
        <a:xfrm>
          <a:off x="0" y="89"/>
          <a:ext cx="3032224" cy="34745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700" b="1" kern="1200" dirty="0"/>
            <a:t>DIRECCIÓN</a:t>
          </a:r>
        </a:p>
      </dsp:txBody>
      <dsp:txXfrm>
        <a:off x="16962" y="17051"/>
        <a:ext cx="2998300" cy="313534"/>
      </dsp:txXfrm>
    </dsp:sp>
    <dsp:sp modelId="{02295062-E40A-40B7-9586-09AC025FC770}">
      <dsp:nvSpPr>
        <dsp:cNvPr id="0" name=""/>
        <dsp:cNvSpPr/>
      </dsp:nvSpPr>
      <dsp:spPr>
        <a:xfrm>
          <a:off x="3032224" y="382293"/>
          <a:ext cx="4548336" cy="347458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700" b="1" kern="1200" dirty="0"/>
            <a:t>RODRIGO  BRIONES  NAVARRO</a:t>
          </a:r>
        </a:p>
      </dsp:txBody>
      <dsp:txXfrm>
        <a:off x="3032224" y="425725"/>
        <a:ext cx="4418039" cy="260594"/>
      </dsp:txXfrm>
    </dsp:sp>
    <dsp:sp modelId="{D4142476-E9C3-40F3-8CFF-2E82F603448B}">
      <dsp:nvSpPr>
        <dsp:cNvPr id="0" name=""/>
        <dsp:cNvSpPr/>
      </dsp:nvSpPr>
      <dsp:spPr>
        <a:xfrm>
          <a:off x="0" y="382293"/>
          <a:ext cx="3032224" cy="34745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500" b="1" kern="1200" dirty="0"/>
            <a:t>INSPECTORÍA  GENERAL </a:t>
          </a:r>
        </a:p>
      </dsp:txBody>
      <dsp:txXfrm>
        <a:off x="16962" y="399255"/>
        <a:ext cx="2998300" cy="3135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890D16-50E0-4073-87A9-71413EEA0F3C}">
      <dsp:nvSpPr>
        <dsp:cNvPr id="0" name=""/>
        <dsp:cNvSpPr/>
      </dsp:nvSpPr>
      <dsp:spPr>
        <a:xfrm>
          <a:off x="3032224" y="89"/>
          <a:ext cx="4548336" cy="347458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700" b="1" kern="1200" dirty="0" smtClean="0"/>
            <a:t>HERNÁN </a:t>
          </a:r>
          <a:r>
            <a:rPr lang="es-CL" sz="1700" b="1" kern="1200" dirty="0" smtClean="0"/>
            <a:t>PATRICIO LABRA GÓMEZ</a:t>
          </a:r>
          <a:endParaRPr lang="es-CL" sz="1700" b="1" kern="1200" dirty="0"/>
        </a:p>
      </dsp:txBody>
      <dsp:txXfrm>
        <a:off x="3032224" y="43521"/>
        <a:ext cx="4418039" cy="260594"/>
      </dsp:txXfrm>
    </dsp:sp>
    <dsp:sp modelId="{1A96A91A-E124-45E3-8099-12E7D8B15139}">
      <dsp:nvSpPr>
        <dsp:cNvPr id="0" name=""/>
        <dsp:cNvSpPr/>
      </dsp:nvSpPr>
      <dsp:spPr>
        <a:xfrm>
          <a:off x="0" y="89"/>
          <a:ext cx="3032224" cy="34745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700" b="1" kern="1200" dirty="0"/>
            <a:t>INSPECTORÍA  GENERAL</a:t>
          </a:r>
        </a:p>
      </dsp:txBody>
      <dsp:txXfrm>
        <a:off x="16962" y="17051"/>
        <a:ext cx="2998300" cy="313534"/>
      </dsp:txXfrm>
    </dsp:sp>
    <dsp:sp modelId="{02295062-E40A-40B7-9586-09AC025FC770}">
      <dsp:nvSpPr>
        <dsp:cNvPr id="0" name=""/>
        <dsp:cNvSpPr/>
      </dsp:nvSpPr>
      <dsp:spPr>
        <a:xfrm>
          <a:off x="3032224" y="382293"/>
          <a:ext cx="4548336" cy="347458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700" b="1" kern="1200" dirty="0"/>
            <a:t>MIGUEL </a:t>
          </a:r>
          <a:r>
            <a:rPr lang="es-CL" sz="1700" b="1" kern="1200"/>
            <a:t>ÁNGEL </a:t>
          </a:r>
          <a:r>
            <a:rPr lang="es-CL" sz="1700" b="1" kern="1200" smtClean="0"/>
            <a:t>CHAVARRÍA MALDONADO</a:t>
          </a:r>
          <a:endParaRPr lang="es-CL" sz="1700" b="1" kern="1200" dirty="0"/>
        </a:p>
      </dsp:txBody>
      <dsp:txXfrm>
        <a:off x="3032224" y="425725"/>
        <a:ext cx="4418039" cy="260594"/>
      </dsp:txXfrm>
    </dsp:sp>
    <dsp:sp modelId="{D4142476-E9C3-40F3-8CFF-2E82F603448B}">
      <dsp:nvSpPr>
        <dsp:cNvPr id="0" name=""/>
        <dsp:cNvSpPr/>
      </dsp:nvSpPr>
      <dsp:spPr>
        <a:xfrm>
          <a:off x="0" y="382293"/>
          <a:ext cx="3032224" cy="34745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700" b="1" kern="1200" dirty="0"/>
            <a:t>COORDINACIÓN ACADÉMICA</a:t>
          </a:r>
        </a:p>
      </dsp:txBody>
      <dsp:txXfrm>
        <a:off x="16962" y="399255"/>
        <a:ext cx="2998300" cy="31353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890D16-50E0-4073-87A9-71413EEA0F3C}">
      <dsp:nvSpPr>
        <dsp:cNvPr id="0" name=""/>
        <dsp:cNvSpPr/>
      </dsp:nvSpPr>
      <dsp:spPr>
        <a:xfrm>
          <a:off x="3032224" y="89"/>
          <a:ext cx="4548336" cy="347458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700" b="1" kern="1200" dirty="0"/>
            <a:t>ANDRÉS CANEIRO PASTOR</a:t>
          </a:r>
        </a:p>
      </dsp:txBody>
      <dsp:txXfrm>
        <a:off x="3032224" y="43521"/>
        <a:ext cx="4418039" cy="260594"/>
      </dsp:txXfrm>
    </dsp:sp>
    <dsp:sp modelId="{1A96A91A-E124-45E3-8099-12E7D8B15139}">
      <dsp:nvSpPr>
        <dsp:cNvPr id="0" name=""/>
        <dsp:cNvSpPr/>
      </dsp:nvSpPr>
      <dsp:spPr>
        <a:xfrm>
          <a:off x="0" y="89"/>
          <a:ext cx="3032224" cy="34745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700" b="1" kern="1200" dirty="0"/>
            <a:t>CONVIVENCIA ESCOLAR</a:t>
          </a:r>
        </a:p>
      </dsp:txBody>
      <dsp:txXfrm>
        <a:off x="16962" y="17051"/>
        <a:ext cx="2998300" cy="313534"/>
      </dsp:txXfrm>
    </dsp:sp>
    <dsp:sp modelId="{02295062-E40A-40B7-9586-09AC025FC770}">
      <dsp:nvSpPr>
        <dsp:cNvPr id="0" name=""/>
        <dsp:cNvSpPr/>
      </dsp:nvSpPr>
      <dsp:spPr>
        <a:xfrm>
          <a:off x="3032224" y="382293"/>
          <a:ext cx="4548336" cy="347458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700" b="1" kern="1200" dirty="0"/>
            <a:t>ALEJANDRA TORRES HUENUMÁN</a:t>
          </a:r>
        </a:p>
      </dsp:txBody>
      <dsp:txXfrm>
        <a:off x="3032224" y="425725"/>
        <a:ext cx="4418039" cy="260594"/>
      </dsp:txXfrm>
    </dsp:sp>
    <dsp:sp modelId="{D4142476-E9C3-40F3-8CFF-2E82F603448B}">
      <dsp:nvSpPr>
        <dsp:cNvPr id="0" name=""/>
        <dsp:cNvSpPr/>
      </dsp:nvSpPr>
      <dsp:spPr>
        <a:xfrm>
          <a:off x="0" y="382293"/>
          <a:ext cx="3032224" cy="34745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700" b="1" kern="1200" dirty="0"/>
            <a:t>ORIENTACIÓN</a:t>
          </a:r>
        </a:p>
      </dsp:txBody>
      <dsp:txXfrm>
        <a:off x="16962" y="399255"/>
        <a:ext cx="2998300" cy="31353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890D16-50E0-4073-87A9-71413EEA0F3C}">
      <dsp:nvSpPr>
        <dsp:cNvPr id="0" name=""/>
        <dsp:cNvSpPr/>
      </dsp:nvSpPr>
      <dsp:spPr>
        <a:xfrm>
          <a:off x="3032224" y="89"/>
          <a:ext cx="4548336" cy="347458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700" b="1" kern="1200" dirty="0"/>
            <a:t>PAZ FIGUEROA JIMÉMNEZ</a:t>
          </a:r>
        </a:p>
      </dsp:txBody>
      <dsp:txXfrm>
        <a:off x="3032224" y="43521"/>
        <a:ext cx="4418039" cy="260594"/>
      </dsp:txXfrm>
    </dsp:sp>
    <dsp:sp modelId="{1A96A91A-E124-45E3-8099-12E7D8B15139}">
      <dsp:nvSpPr>
        <dsp:cNvPr id="0" name=""/>
        <dsp:cNvSpPr/>
      </dsp:nvSpPr>
      <dsp:spPr>
        <a:xfrm>
          <a:off x="0" y="89"/>
          <a:ext cx="3032224" cy="34745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b="1" kern="1200" dirty="0"/>
            <a:t>PROGRAMA INTEGRACION ESCOLAR</a:t>
          </a:r>
        </a:p>
      </dsp:txBody>
      <dsp:txXfrm>
        <a:off x="16962" y="17051"/>
        <a:ext cx="2998300" cy="313534"/>
      </dsp:txXfrm>
    </dsp:sp>
    <dsp:sp modelId="{02295062-E40A-40B7-9586-09AC025FC770}">
      <dsp:nvSpPr>
        <dsp:cNvPr id="0" name=""/>
        <dsp:cNvSpPr/>
      </dsp:nvSpPr>
      <dsp:spPr>
        <a:xfrm>
          <a:off x="3032224" y="382293"/>
          <a:ext cx="4548336" cy="347458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700" b="1" kern="1200" dirty="0"/>
            <a:t>DAVID SANDOVAL </a:t>
          </a:r>
          <a:r>
            <a:rPr lang="es-CL" sz="1700" b="1" kern="1200" dirty="0" smtClean="0"/>
            <a:t> CABRERA</a:t>
          </a:r>
          <a:endParaRPr lang="es-CL" sz="1700" b="1" kern="1200" dirty="0"/>
        </a:p>
      </dsp:txBody>
      <dsp:txXfrm>
        <a:off x="3032224" y="425725"/>
        <a:ext cx="4418039" cy="260594"/>
      </dsp:txXfrm>
    </dsp:sp>
    <dsp:sp modelId="{D4142476-E9C3-40F3-8CFF-2E82F603448B}">
      <dsp:nvSpPr>
        <dsp:cNvPr id="0" name=""/>
        <dsp:cNvSpPr/>
      </dsp:nvSpPr>
      <dsp:spPr>
        <a:xfrm>
          <a:off x="0" y="382293"/>
          <a:ext cx="3032224" cy="34745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b="1" kern="1200" dirty="0"/>
            <a:t>INFORMÁTICA EDUCATIVA Y MEDIOS</a:t>
          </a:r>
        </a:p>
      </dsp:txBody>
      <dsp:txXfrm>
        <a:off x="16962" y="399255"/>
        <a:ext cx="2998300" cy="31353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5EC90E-0ED3-4697-B2C8-F868671E5F49}">
      <dsp:nvSpPr>
        <dsp:cNvPr id="0" name=""/>
        <dsp:cNvSpPr/>
      </dsp:nvSpPr>
      <dsp:spPr>
        <a:xfrm>
          <a:off x="26647" y="537093"/>
          <a:ext cx="9188718" cy="1338227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254000" bIns="212444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500" b="1" kern="1200" dirty="0"/>
            <a:t>VISIÓN</a:t>
          </a:r>
        </a:p>
      </dsp:txBody>
      <dsp:txXfrm>
        <a:off x="26647" y="871650"/>
        <a:ext cx="8854161" cy="669113"/>
      </dsp:txXfrm>
    </dsp:sp>
    <dsp:sp modelId="{B8CC6506-4FD8-4AF3-B3F1-0E5EC7CB1C9A}">
      <dsp:nvSpPr>
        <dsp:cNvPr id="0" name=""/>
        <dsp:cNvSpPr/>
      </dsp:nvSpPr>
      <dsp:spPr>
        <a:xfrm>
          <a:off x="26647" y="1569059"/>
          <a:ext cx="2830125" cy="257791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b="1" kern="1200" dirty="0">
              <a:solidFill>
                <a:srgbClr val="002060"/>
              </a:solidFill>
              <a:effectLst/>
              <a:latin typeface="+mn-lt"/>
              <a:ea typeface="+mn-ea"/>
              <a:cs typeface="+mn-cs"/>
            </a:rPr>
            <a:t>Queremos formar personas comprometidas con sus procesos de aprendizaje y con las competencias cognitivas, intelectuales, sociales, culturales y valóricas necesarias para desenvolverse eficientemente en una sociedad cambiante y altamente tecnificada para que sean un aporte a la humanidad y a su país como ciudadanos críticos, responsables y reflexivos</a:t>
          </a:r>
          <a:endParaRPr lang="es-CL" sz="1400" kern="1200" dirty="0"/>
        </a:p>
      </dsp:txBody>
      <dsp:txXfrm>
        <a:off x="26647" y="1569059"/>
        <a:ext cx="2830125" cy="2577918"/>
      </dsp:txXfrm>
    </dsp:sp>
    <dsp:sp modelId="{52CAB40E-9696-4CB3-9289-B6F5AF5E72E4}">
      <dsp:nvSpPr>
        <dsp:cNvPr id="0" name=""/>
        <dsp:cNvSpPr/>
      </dsp:nvSpPr>
      <dsp:spPr>
        <a:xfrm>
          <a:off x="2856772" y="983169"/>
          <a:ext cx="6358593" cy="1338227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254000" bIns="212444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500" b="1" kern="1200" dirty="0"/>
            <a:t>MISIÓN</a:t>
          </a:r>
        </a:p>
      </dsp:txBody>
      <dsp:txXfrm>
        <a:off x="2856772" y="1317726"/>
        <a:ext cx="6024036" cy="669113"/>
      </dsp:txXfrm>
    </dsp:sp>
    <dsp:sp modelId="{4A636EAE-AAA6-4D34-AACC-6694B5C2A981}">
      <dsp:nvSpPr>
        <dsp:cNvPr id="0" name=""/>
        <dsp:cNvSpPr/>
      </dsp:nvSpPr>
      <dsp:spPr>
        <a:xfrm>
          <a:off x="2856772" y="2015135"/>
          <a:ext cx="2830125" cy="257791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>
              <a:solidFill>
                <a:srgbClr val="002060"/>
              </a:solidFill>
            </a:rPr>
            <a:t>Formar personas con  competencias cognitivas, intelectuales, sociales, culturales y valóricas que aportar como personas responsables, ciudadanos críticos y comprometidos, solidarios, afectivos, respetuosos con sus pares y  entorno teniendo como meta acceder a la educación superior</a:t>
          </a:r>
          <a:r>
            <a:rPr lang="es-ES" sz="1000" b="1" kern="1200" dirty="0">
              <a:solidFill>
                <a:srgbClr val="002060"/>
              </a:solidFill>
            </a:rPr>
            <a:t>. </a:t>
          </a:r>
          <a:endParaRPr lang="es-CL" sz="1000" kern="1200" dirty="0"/>
        </a:p>
      </dsp:txBody>
      <dsp:txXfrm>
        <a:off x="2856772" y="2015135"/>
        <a:ext cx="2830125" cy="2577918"/>
      </dsp:txXfrm>
    </dsp:sp>
    <dsp:sp modelId="{C0C95B7F-EE3F-424B-8D83-950156890BCE}">
      <dsp:nvSpPr>
        <dsp:cNvPr id="0" name=""/>
        <dsp:cNvSpPr/>
      </dsp:nvSpPr>
      <dsp:spPr>
        <a:xfrm>
          <a:off x="5686897" y="1429244"/>
          <a:ext cx="3528467" cy="1338227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254000" bIns="212444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500" b="1" kern="1200" dirty="0"/>
            <a:t>SELLOS EDUCATIVOS</a:t>
          </a:r>
        </a:p>
      </dsp:txBody>
      <dsp:txXfrm>
        <a:off x="5686897" y="1763801"/>
        <a:ext cx="3193910" cy="669113"/>
      </dsp:txXfrm>
    </dsp:sp>
    <dsp:sp modelId="{696BC19E-EEA0-4DB4-8D56-07572E5F584E}">
      <dsp:nvSpPr>
        <dsp:cNvPr id="0" name=""/>
        <dsp:cNvSpPr/>
      </dsp:nvSpPr>
      <dsp:spPr>
        <a:xfrm>
          <a:off x="5686897" y="2467523"/>
          <a:ext cx="2830125" cy="245750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>
              <a:solidFill>
                <a:srgbClr val="002060"/>
              </a:solidFill>
            </a:rPr>
            <a:t>Sello 1: Compromiso con el proceso educativo de todos y cada uno de sus estudiantes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>
              <a:solidFill>
                <a:srgbClr val="002060"/>
              </a:solidFill>
            </a:rPr>
            <a:t>Sello</a:t>
          </a:r>
          <a:r>
            <a:rPr lang="es-ES" sz="1400" b="1" kern="1200" baseline="0" dirty="0">
              <a:solidFill>
                <a:srgbClr val="002060"/>
              </a:solidFill>
            </a:rPr>
            <a:t> 2: Pertenencia.  Fuerte sentido de identidad con el Liceo de parte de cada uno de sus integrantes.</a:t>
          </a:r>
          <a:endParaRPr lang="es-CL" sz="1400" kern="1200" dirty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baseline="0" dirty="0">
              <a:solidFill>
                <a:srgbClr val="002060"/>
              </a:solidFill>
            </a:rPr>
            <a:t>Sello 3: Excelencia académica.  Entendiendo como tal, los altos rendimientos académicos de sus estudiantes de cuerdo a sus capacidades.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000" b="1" kern="1200" dirty="0">
            <a:solidFill>
              <a:srgbClr val="002060"/>
            </a:solidFill>
          </a:endParaRPr>
        </a:p>
      </dsp:txBody>
      <dsp:txXfrm>
        <a:off x="5686897" y="2467523"/>
        <a:ext cx="2830125" cy="24575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12D35D-C55C-4675-A193-59A980BE888C}" type="datetimeFigureOut">
              <a:rPr lang="es-CL" smtClean="0"/>
              <a:t>01-04-2021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8A667C-693E-4668-8820-55671521C9A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37702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985832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57196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044822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348745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295086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900510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822233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754116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759150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5165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578669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755233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429110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364073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643455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648040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95474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494168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330132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01635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00F6B1-00A8-4920-806F-F61A25F228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130D607-0367-471E-A734-564F2B4091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E157B3A-5874-4523-8B02-DF3394A26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A8A0C-AFA0-4DBA-A861-C200619BB5FA}" type="datetimeFigureOut">
              <a:rPr lang="es-CL" smtClean="0"/>
              <a:t>01-04-2021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53E8ABD-E1EB-4344-967E-450C50A90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34C2B33-06C7-4EAC-AF79-69D43DA4E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E5328-FB60-4140-8E3B-679FC7474EB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41073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C2BBE6-0B3D-4571-9B95-3A9B27DAA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068F256-C311-4389-BA00-0CAA0390A7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75FCF59-2539-4BBE-AAD8-D18469D18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A8A0C-AFA0-4DBA-A861-C200619BB5FA}" type="datetimeFigureOut">
              <a:rPr lang="es-CL" smtClean="0"/>
              <a:t>01-04-2021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B78A954-31F1-4F6D-A240-1D63A6C9A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3B9C724-6277-4C5D-97EF-CDA1814A8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E5328-FB60-4140-8E3B-679FC7474EB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46332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2620BB5-40AE-4D15-982E-E1CBF9AD2F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7063DAF-E217-4F17-BA03-93F336CD25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237C96-B87B-4982-B741-40C23FC624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A8A0C-AFA0-4DBA-A861-C200619BB5FA}" type="datetimeFigureOut">
              <a:rPr lang="es-CL" smtClean="0"/>
              <a:t>01-04-2021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1D7A3A0-7C58-4ACC-9506-35DFDF3F1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4CC2DB6-D2C7-4432-9FB4-AE9F2DC7E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E5328-FB60-4140-8E3B-679FC7474EB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81929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07133D-ADBF-4DA8-94C7-B5E5D7D65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9E96F57-6AC0-4E46-9675-BDB70B8E4C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49F01F8-E12E-4258-A3F8-B807FCB95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A8A0C-AFA0-4DBA-A861-C200619BB5FA}" type="datetimeFigureOut">
              <a:rPr lang="es-CL" smtClean="0"/>
              <a:t>01-04-2021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838F522-1AB7-4F1E-A244-BC06F3C83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68C3656-49EF-4324-B910-52A542AE6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E5328-FB60-4140-8E3B-679FC7474EB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07577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BD354C-C275-4D7A-807F-CA4A5AAEF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EC8C05D-5ED4-468B-8150-C166272BE2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E7C0646-EFE6-4777-A884-F52246540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A8A0C-AFA0-4DBA-A861-C200619BB5FA}" type="datetimeFigureOut">
              <a:rPr lang="es-CL" smtClean="0"/>
              <a:t>01-04-2021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35CA212-D6FE-43FA-B14E-2C7F71A71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EF2AB1-5205-4C7D-9DEF-5C4CEBBBD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E5328-FB60-4140-8E3B-679FC7474EB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93842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7CE177-6210-41FC-A893-8F0809D21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E1B6B35-FE7A-412B-B523-CBD7117CD2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EE56F79-DFC1-469D-BB81-7222C59501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EF1D9FE-E591-4D49-B850-7CA7F6783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A8A0C-AFA0-4DBA-A861-C200619BB5FA}" type="datetimeFigureOut">
              <a:rPr lang="es-CL" smtClean="0"/>
              <a:t>01-04-2021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79B2717-3EB8-416B-A0AD-BEBDD399D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0EF4244-AEF2-49D5-A63B-0AEB91465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E5328-FB60-4140-8E3B-679FC7474EB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2452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53605D-16E2-4C61-BB47-3578F34C5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03F1F9-5A0A-41A9-9A74-36A44FEDF8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189A4F0-E235-4463-ACF7-98B295E2BF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4D79E78-1FA8-4BCC-9509-56AB34B85E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CD09EFB-448A-4D30-B260-41FF26A61B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EBE64DA-A5CC-497F-AFAD-9521672B98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A8A0C-AFA0-4DBA-A861-C200619BB5FA}" type="datetimeFigureOut">
              <a:rPr lang="es-CL" smtClean="0"/>
              <a:t>01-04-2021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27A6568-C9C2-4EA7-8DD7-B33589773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65AB7A5-22FE-463C-ACAF-BBF2C1464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E5328-FB60-4140-8E3B-679FC7474EB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71492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A144AA-DDFB-451C-AA54-005407F4C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0C75F8B-D4B5-49FD-BE06-86857AFE8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A8A0C-AFA0-4DBA-A861-C200619BB5FA}" type="datetimeFigureOut">
              <a:rPr lang="es-CL" smtClean="0"/>
              <a:t>01-04-2021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693621D-FE9F-4BDF-947A-0177AEF18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90E0071-FECE-417E-9481-B0532D3DA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E5328-FB60-4140-8E3B-679FC7474EB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49687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E47A5C8-A816-4DDD-B3F1-3E55C774B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A8A0C-AFA0-4DBA-A861-C200619BB5FA}" type="datetimeFigureOut">
              <a:rPr lang="es-CL" smtClean="0"/>
              <a:t>01-04-2021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B55E99B-D32C-4591-8FC8-CEF926D32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371B206-4E11-4FC4-95BC-F429D433B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E5328-FB60-4140-8E3B-679FC7474EB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33745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4B4BE9-26D4-47E8-ABAD-213A59495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1B4A0AE-EBB9-4676-B4F2-E310E24AD1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D9DE7CC-8388-47B2-9DE7-1087864AED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F72FA1E-49F3-43F9-BC89-46EEFCC56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A8A0C-AFA0-4DBA-A861-C200619BB5FA}" type="datetimeFigureOut">
              <a:rPr lang="es-CL" smtClean="0"/>
              <a:t>01-04-2021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BAD563B-37B6-4B3B-9940-D4B7D16ED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64B9915-B700-44A0-802B-E5F0D7A10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E5328-FB60-4140-8E3B-679FC7474EB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12500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17D162-DC91-4584-BAAB-0E454A3DF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0C9A190-99BA-4AE7-865B-1BCC2C2774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9B0300A-BE3C-475C-A223-877383C244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5B71DC2-65E2-41C9-88FB-7ACB3C434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A8A0C-AFA0-4DBA-A861-C200619BB5FA}" type="datetimeFigureOut">
              <a:rPr lang="es-CL" smtClean="0"/>
              <a:t>01-04-2021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A0C47C6-44AC-48BB-BE8F-36CF44240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B18D02E-A4FA-4006-AE4D-A291ABC82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E5328-FB60-4140-8E3B-679FC7474EB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56608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D0E0B21-260B-417E-9873-DDE8E87EB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1AAAD82-2459-498F-9AC0-A2FC38AAF2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7B51263-3155-47CF-A560-B7023BDC62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4A8A0C-AFA0-4DBA-A861-C200619BB5FA}" type="datetimeFigureOut">
              <a:rPr lang="es-CL" smtClean="0"/>
              <a:t>01-04-2021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4CA8FBD-0125-41DE-8FE9-C2643F323C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42BCD50-FA20-443B-A76B-EDE0788002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BE5328-FB60-4140-8E3B-679FC7474EB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14645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18" Type="http://schemas.microsoft.com/office/2007/relationships/diagramDrawing" Target="../diagrams/drawing3.xml"/><Relationship Id="rId3" Type="http://schemas.openxmlformats.org/officeDocument/2006/relationships/image" Target="../media/image1.png"/><Relationship Id="rId21" Type="http://schemas.openxmlformats.org/officeDocument/2006/relationships/diagramQuickStyle" Target="../diagrams/quickStyle4.xml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17" Type="http://schemas.openxmlformats.org/officeDocument/2006/relationships/diagramColors" Target="../diagrams/colors3.xml"/><Relationship Id="rId2" Type="http://schemas.openxmlformats.org/officeDocument/2006/relationships/notesSlide" Target="../notesSlides/notesSlide2.xml"/><Relationship Id="rId16" Type="http://schemas.openxmlformats.org/officeDocument/2006/relationships/diagramQuickStyle" Target="../diagrams/quickStyle3.xml"/><Relationship Id="rId20" Type="http://schemas.openxmlformats.org/officeDocument/2006/relationships/diagramLayout" Target="../diagrams/layout4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5" Type="http://schemas.openxmlformats.org/officeDocument/2006/relationships/diagramLayout" Target="../diagrams/layout3.xml"/><Relationship Id="rId23" Type="http://schemas.microsoft.com/office/2007/relationships/diagramDrawing" Target="../diagrams/drawing4.xml"/><Relationship Id="rId10" Type="http://schemas.openxmlformats.org/officeDocument/2006/relationships/diagramLayout" Target="../diagrams/layout2.xml"/><Relationship Id="rId19" Type="http://schemas.openxmlformats.org/officeDocument/2006/relationships/diagramData" Target="../diagrams/data4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Relationship Id="rId14" Type="http://schemas.openxmlformats.org/officeDocument/2006/relationships/diagramData" Target="../diagrams/data3.xml"/><Relationship Id="rId22" Type="http://schemas.openxmlformats.org/officeDocument/2006/relationships/diagramColors" Target="../diagrams/colors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liceoandresbello.cl/aula-virtual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8"/>
          <p:cNvSpPr txBox="1">
            <a:spLocks noGrp="1"/>
          </p:cNvSpPr>
          <p:nvPr>
            <p:ph type="ctrTitle"/>
          </p:nvPr>
        </p:nvSpPr>
        <p:spPr>
          <a:xfrm>
            <a:off x="858982" y="2235200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None/>
            </a:pPr>
            <a:r>
              <a:rPr lang="es-CL" sz="2700" b="1" dirty="0"/>
              <a:t/>
            </a:r>
            <a:br>
              <a:rPr lang="es-CL" sz="2700" b="1" dirty="0"/>
            </a:br>
            <a:r>
              <a:rPr lang="es-CL" dirty="0"/>
              <a:t/>
            </a:r>
            <a:br>
              <a:rPr lang="es-CL" dirty="0"/>
            </a:br>
            <a:endParaRPr dirty="0"/>
          </a:p>
        </p:txBody>
      </p:sp>
      <p:pic>
        <p:nvPicPr>
          <p:cNvPr id="5" name="Google Shape;84;p13">
            <a:extLst>
              <a:ext uri="{FF2B5EF4-FFF2-40B4-BE49-F238E27FC236}">
                <a16:creationId xmlns:a16="http://schemas.microsoft.com/office/drawing/2014/main" id="{5B031A60-2C1D-4770-B1B9-8E75F230D19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r="90910" b="79568"/>
          <a:stretch/>
        </p:blipFill>
        <p:spPr>
          <a:xfrm>
            <a:off x="4095345" y="1695634"/>
            <a:ext cx="3166589" cy="299309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01EFBCA6-D0E3-4E93-A940-E44E1A9932D1}"/>
              </a:ext>
            </a:extLst>
          </p:cNvPr>
          <p:cNvSpPr/>
          <p:nvPr/>
        </p:nvSpPr>
        <p:spPr>
          <a:xfrm>
            <a:off x="2526877" y="4962186"/>
            <a:ext cx="6303523" cy="778213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/>
              <a:t>CUENTA PÚBLICA </a:t>
            </a:r>
          </a:p>
          <a:p>
            <a:pPr algn="ctr"/>
            <a:r>
              <a:rPr lang="es-CL" sz="2400" b="1" dirty="0"/>
              <a:t>GESTIÓN 2020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8"/>
          <p:cNvSpPr txBox="1">
            <a:spLocks noGrp="1"/>
          </p:cNvSpPr>
          <p:nvPr>
            <p:ph type="ctrTitle"/>
          </p:nvPr>
        </p:nvSpPr>
        <p:spPr>
          <a:xfrm>
            <a:off x="858982" y="2235200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None/>
            </a:pPr>
            <a:r>
              <a:rPr lang="es-CL" sz="2700" b="1" dirty="0"/>
              <a:t/>
            </a:r>
            <a:br>
              <a:rPr lang="es-CL" sz="2700" b="1" dirty="0"/>
            </a:br>
            <a:r>
              <a:rPr lang="es-CL" dirty="0"/>
              <a:t/>
            </a:r>
            <a:br>
              <a:rPr lang="es-CL" dirty="0"/>
            </a:br>
            <a:endParaRPr dirty="0"/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E6F4F01D-C826-43BD-B90C-18F5B4152F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089407"/>
              </p:ext>
            </p:extLst>
          </p:nvPr>
        </p:nvGraphicFramePr>
        <p:xfrm>
          <a:off x="1209822" y="2235200"/>
          <a:ext cx="9652142" cy="36918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9320">
                  <a:extLst>
                    <a:ext uri="{9D8B030D-6E8A-4147-A177-3AD203B41FA5}">
                      <a16:colId xmlns:a16="http://schemas.microsoft.com/office/drawing/2014/main" val="4115176830"/>
                    </a:ext>
                  </a:extLst>
                </a:gridCol>
                <a:gridCol w="3701200">
                  <a:extLst>
                    <a:ext uri="{9D8B030D-6E8A-4147-A177-3AD203B41FA5}">
                      <a16:colId xmlns:a16="http://schemas.microsoft.com/office/drawing/2014/main" val="1139150462"/>
                    </a:ext>
                  </a:extLst>
                </a:gridCol>
                <a:gridCol w="3501622">
                  <a:extLst>
                    <a:ext uri="{9D8B030D-6E8A-4147-A177-3AD203B41FA5}">
                      <a16:colId xmlns:a16="http://schemas.microsoft.com/office/drawing/2014/main" val="3587356723"/>
                    </a:ext>
                  </a:extLst>
                </a:gridCol>
              </a:tblGrid>
              <a:tr h="7500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400" dirty="0"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PROGRAMA</a:t>
                      </a:r>
                      <a:endParaRPr lang="es-CL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 dirty="0"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OBJETIVO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 dirty="0"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META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5412232"/>
                  </a:ext>
                </a:extLst>
              </a:tr>
              <a:tr h="1470932">
                <a:tc>
                  <a:txBody>
                    <a:bodyPr/>
                    <a:lstStyle/>
                    <a:p>
                      <a:pPr algn="ctr"/>
                      <a:r>
                        <a:rPr lang="es-CL" sz="18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JEC</a:t>
                      </a:r>
                      <a:endParaRPr lang="es-CL" sz="1800" b="1" dirty="0">
                        <a:solidFill>
                          <a:srgbClr val="002060"/>
                        </a:solidFill>
                        <a:latin typeface="Andalus" panose="02020603050405020304" pitchFamily="18" charset="-78"/>
                        <a:cs typeface="Andalus" panose="02020603050405020304" pitchFamily="18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 sz="1400" dirty="0">
                          <a:latin typeface="+mn-lt"/>
                        </a:rPr>
                        <a:t> </a:t>
                      </a:r>
                      <a:r>
                        <a:rPr lang="es-ES" sz="1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 propuesta pedagógica del Liceo Andrés Bello, comprende promover el desarrollo integral del </a:t>
                      </a:r>
                      <a:r>
                        <a:rPr lang="es-ES" sz="14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estudiante a través</a:t>
                      </a:r>
                      <a:r>
                        <a:rPr lang="es-ES" sz="1400" b="0" i="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la Jornada Escolar Completa.</a:t>
                      </a:r>
                      <a:endParaRPr lang="es-CL" sz="1400" dirty="0">
                        <a:latin typeface="+mn-lt"/>
                        <a:cs typeface="Andalus" panose="02020603050405020304" pitchFamily="18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CL" sz="1400" dirty="0" smtClean="0">
                          <a:latin typeface="+mn-lt"/>
                          <a:cs typeface="Andalus" panose="02020603050405020304" pitchFamily="18" charset="-78"/>
                        </a:rPr>
                        <a:t>Continuación,</a:t>
                      </a:r>
                      <a:r>
                        <a:rPr lang="es-CL" sz="1400" baseline="0" dirty="0" smtClean="0">
                          <a:latin typeface="+mn-lt"/>
                          <a:cs typeface="Andalus" panose="02020603050405020304" pitchFamily="18" charset="-78"/>
                        </a:rPr>
                        <a:t> perfeccionamiento y mejoramiento continuo del recurso Jornada Escolar </a:t>
                      </a:r>
                      <a:r>
                        <a:rPr lang="es-CL" sz="1400" baseline="0" dirty="0" err="1" smtClean="0">
                          <a:latin typeface="+mn-lt"/>
                          <a:cs typeface="Andalus" panose="02020603050405020304" pitchFamily="18" charset="-78"/>
                        </a:rPr>
                        <a:t>Cmpleta</a:t>
                      </a:r>
                      <a:endParaRPr lang="es-CL" sz="1400" dirty="0">
                        <a:latin typeface="+mn-lt"/>
                        <a:cs typeface="Andalus" panose="02020603050405020304" pitchFamily="18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5239750"/>
                  </a:ext>
                </a:extLst>
              </a:tr>
              <a:tr h="1470932">
                <a:tc>
                  <a:txBody>
                    <a:bodyPr/>
                    <a:lstStyle/>
                    <a:p>
                      <a:pPr algn="ctr"/>
                      <a:r>
                        <a:rPr lang="es-CL" sz="18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ENLACES</a:t>
                      </a:r>
                      <a:endParaRPr lang="es-CL" sz="1400" b="1" dirty="0">
                        <a:solidFill>
                          <a:srgbClr val="002060"/>
                        </a:solidFill>
                        <a:latin typeface="Andalus" panose="02020603050405020304" pitchFamily="18" charset="-78"/>
                        <a:cs typeface="Andalus" panose="02020603050405020304" pitchFamily="18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 sz="1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Instalación de aulas conectadas y salas híbridas para un retorno seguro a </a:t>
                      </a:r>
                      <a:r>
                        <a:rPr lang="es-ES" sz="14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clase 2021.</a:t>
                      </a:r>
                      <a:endParaRPr lang="es-CL" sz="1400" dirty="0">
                        <a:latin typeface="+mn-lt"/>
                        <a:cs typeface="Andalus" panose="02020603050405020304" pitchFamily="18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Realización de clases remotas y semipresenciales utilizando los insumos tecnológicos adquiridos por el establecimiento computadores, sistema de sonido y proyección, conectividad y fibra óptica </a:t>
                      </a:r>
                      <a:endParaRPr lang="es-ES" sz="1400" dirty="0">
                        <a:effectLst/>
                        <a:latin typeface="+mn-lt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2477152"/>
                  </a:ext>
                </a:extLst>
              </a:tr>
            </a:tbl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765BED01-6502-4493-8EEC-E71E3DFD409C}"/>
              </a:ext>
            </a:extLst>
          </p:cNvPr>
          <p:cNvSpPr txBox="1"/>
          <p:nvPr/>
        </p:nvSpPr>
        <p:spPr>
          <a:xfrm>
            <a:off x="3689873" y="1549101"/>
            <a:ext cx="41309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b="1" dirty="0"/>
              <a:t>PROGRAMAS  VIGENTES</a:t>
            </a:r>
          </a:p>
        </p:txBody>
      </p:sp>
    </p:spTree>
    <p:extLst>
      <p:ext uri="{BB962C8B-B14F-4D97-AF65-F5344CB8AC3E}">
        <p14:creationId xmlns:p14="http://schemas.microsoft.com/office/powerpoint/2010/main" val="39590249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8"/>
          <p:cNvSpPr txBox="1">
            <a:spLocks noGrp="1"/>
          </p:cNvSpPr>
          <p:nvPr>
            <p:ph type="ctrTitle"/>
          </p:nvPr>
        </p:nvSpPr>
        <p:spPr>
          <a:xfrm>
            <a:off x="858982" y="2235200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None/>
            </a:pPr>
            <a:r>
              <a:rPr lang="es-CL" sz="2700" b="1" dirty="0"/>
              <a:t/>
            </a:r>
            <a:br>
              <a:rPr lang="es-CL" sz="2700" b="1" dirty="0"/>
            </a:br>
            <a:r>
              <a:rPr lang="es-CL" dirty="0"/>
              <a:t/>
            </a:r>
            <a:br>
              <a:rPr lang="es-CL" dirty="0"/>
            </a:br>
            <a:endParaRPr dirty="0"/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4A77D9C6-168F-4ABC-A485-B873167505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5467207"/>
              </p:ext>
            </p:extLst>
          </p:nvPr>
        </p:nvGraphicFramePr>
        <p:xfrm>
          <a:off x="1209822" y="1728764"/>
          <a:ext cx="9652142" cy="34112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9320">
                  <a:extLst>
                    <a:ext uri="{9D8B030D-6E8A-4147-A177-3AD203B41FA5}">
                      <a16:colId xmlns:a16="http://schemas.microsoft.com/office/drawing/2014/main" val="4115176830"/>
                    </a:ext>
                  </a:extLst>
                </a:gridCol>
                <a:gridCol w="3701200">
                  <a:extLst>
                    <a:ext uri="{9D8B030D-6E8A-4147-A177-3AD203B41FA5}">
                      <a16:colId xmlns:a16="http://schemas.microsoft.com/office/drawing/2014/main" val="1139150462"/>
                    </a:ext>
                  </a:extLst>
                </a:gridCol>
                <a:gridCol w="3501622">
                  <a:extLst>
                    <a:ext uri="{9D8B030D-6E8A-4147-A177-3AD203B41FA5}">
                      <a16:colId xmlns:a16="http://schemas.microsoft.com/office/drawing/2014/main" val="3587356723"/>
                    </a:ext>
                  </a:extLst>
                </a:gridCol>
              </a:tblGrid>
              <a:tr h="36327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400" dirty="0"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PROGRAMA</a:t>
                      </a:r>
                      <a:endParaRPr lang="es-CL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 dirty="0"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OBJETIVO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 dirty="0"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META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5412232"/>
                  </a:ext>
                </a:extLst>
              </a:tr>
              <a:tr h="712443">
                <a:tc>
                  <a:txBody>
                    <a:bodyPr/>
                    <a:lstStyle/>
                    <a:p>
                      <a:pPr algn="ctr"/>
                      <a:r>
                        <a:rPr lang="es-CL" sz="18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BIBLIOTECAS CRA</a:t>
                      </a:r>
                      <a:endParaRPr lang="es-CL" sz="1400" b="1" dirty="0">
                        <a:solidFill>
                          <a:srgbClr val="002060"/>
                        </a:solidFill>
                        <a:latin typeface="Andalus" panose="02020603050405020304" pitchFamily="18" charset="-78"/>
                        <a:cs typeface="Andalus" panose="02020603050405020304" pitchFamily="18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 sz="14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Fomentar </a:t>
                      </a:r>
                      <a:r>
                        <a:rPr lang="es-ES" sz="1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 apoyar a los estudiantes y docentes en los procesos de enseñanza, facilitando recursos tecnológicos y materiales bibliográficos.</a:t>
                      </a:r>
                      <a:endParaRPr lang="es-CL" sz="1400" dirty="0">
                        <a:latin typeface="+mn-lt"/>
                        <a:cs typeface="Andalus" panose="02020603050405020304" pitchFamily="18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 sz="1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Préstamos de libros al 95% de los docentes, profesores y apoderados.</a:t>
                      </a:r>
                      <a:endParaRPr lang="es-CL" sz="1400" dirty="0">
                        <a:latin typeface="+mn-lt"/>
                        <a:cs typeface="Andalus" panose="02020603050405020304" pitchFamily="18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5239750"/>
                  </a:ext>
                </a:extLst>
              </a:tr>
              <a:tr h="449206">
                <a:tc>
                  <a:txBody>
                    <a:bodyPr/>
                    <a:lstStyle/>
                    <a:p>
                      <a:pPr algn="ctr"/>
                      <a:r>
                        <a:rPr lang="es-CL" sz="18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PIE</a:t>
                      </a:r>
                      <a:endParaRPr lang="es-CL" sz="1400" b="1" dirty="0">
                        <a:solidFill>
                          <a:srgbClr val="002060"/>
                        </a:solidFill>
                        <a:latin typeface="Andalus" panose="02020603050405020304" pitchFamily="18" charset="-78"/>
                        <a:cs typeface="Andalus" panose="02020603050405020304" pitchFamily="18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Entregar apoyos  a estudiantes con y sin Necesidades Educativas Especiales (NEE), ya sean transitorias o permanentes, dentro como fuera del aula, con el fin de equiparar oportunidades para su participación y progreso en los aprendizajes.</a:t>
                      </a:r>
                      <a:endParaRPr lang="es-CL" sz="1400" dirty="0">
                        <a:latin typeface="+mn-lt"/>
                        <a:cs typeface="Andalus" panose="02020603050405020304" pitchFamily="18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Evaluación de estudiantes para ingreso a Programa de Integración</a:t>
                      </a: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Preparación de los apoyos educativos.</a:t>
                      </a: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Acción del equipo en la comunidad educativa</a:t>
                      </a:r>
                      <a:endParaRPr lang="es-ES" sz="1400" b="0" dirty="0">
                        <a:effectLst/>
                        <a:latin typeface="+mn-lt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2477152"/>
                  </a:ext>
                </a:extLst>
              </a:tr>
              <a:tr h="712443">
                <a:tc>
                  <a:txBody>
                    <a:bodyPr/>
                    <a:lstStyle/>
                    <a:p>
                      <a:pPr algn="ctr"/>
                      <a:r>
                        <a:rPr lang="es-CL" sz="18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PROGRAMA DE REFUERZO EDUCATIVO</a:t>
                      </a:r>
                      <a:endParaRPr lang="es-CL" sz="1400" b="1" dirty="0">
                        <a:solidFill>
                          <a:srgbClr val="002060"/>
                        </a:solidFill>
                        <a:latin typeface="Andalus" panose="02020603050405020304" pitchFamily="18" charset="-78"/>
                        <a:cs typeface="Andalus" panose="02020603050405020304" pitchFamily="18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Entrega de apoyo a estudiantes en asignaturas fuertes</a:t>
                      </a:r>
                      <a:endParaRPr lang="es-CL" sz="1400" dirty="0">
                        <a:latin typeface="+mn-lt"/>
                        <a:cs typeface="Andalus" panose="02020603050405020304" pitchFamily="18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Refuerzo en Matemática para estudiantes de 4° medio en matemáticas y PTU de la asignatura.</a:t>
                      </a:r>
                      <a:endParaRPr lang="es-ES" sz="1400" dirty="0">
                        <a:effectLst/>
                        <a:latin typeface="+mn-lt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43888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51447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8"/>
          <p:cNvSpPr txBox="1">
            <a:spLocks noGrp="1"/>
          </p:cNvSpPr>
          <p:nvPr>
            <p:ph type="ctrTitle"/>
          </p:nvPr>
        </p:nvSpPr>
        <p:spPr>
          <a:xfrm>
            <a:off x="858982" y="2235200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None/>
            </a:pPr>
            <a:r>
              <a:rPr lang="es-CL" sz="2700" b="1" dirty="0"/>
              <a:t/>
            </a:r>
            <a:br>
              <a:rPr lang="es-CL" sz="2700" b="1" dirty="0"/>
            </a:br>
            <a:r>
              <a:rPr lang="es-CL" dirty="0"/>
              <a:t/>
            </a:r>
            <a:br>
              <a:rPr lang="es-CL" dirty="0"/>
            </a:br>
            <a:endParaRPr dirty="0"/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35C50F97-E8C5-4471-9E10-72781733F4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5064432"/>
              </p:ext>
            </p:extLst>
          </p:nvPr>
        </p:nvGraphicFramePr>
        <p:xfrm>
          <a:off x="1209822" y="2235200"/>
          <a:ext cx="9652142" cy="36918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9320">
                  <a:extLst>
                    <a:ext uri="{9D8B030D-6E8A-4147-A177-3AD203B41FA5}">
                      <a16:colId xmlns:a16="http://schemas.microsoft.com/office/drawing/2014/main" val="4115176830"/>
                    </a:ext>
                  </a:extLst>
                </a:gridCol>
                <a:gridCol w="3701200">
                  <a:extLst>
                    <a:ext uri="{9D8B030D-6E8A-4147-A177-3AD203B41FA5}">
                      <a16:colId xmlns:a16="http://schemas.microsoft.com/office/drawing/2014/main" val="1139150462"/>
                    </a:ext>
                  </a:extLst>
                </a:gridCol>
                <a:gridCol w="3501622">
                  <a:extLst>
                    <a:ext uri="{9D8B030D-6E8A-4147-A177-3AD203B41FA5}">
                      <a16:colId xmlns:a16="http://schemas.microsoft.com/office/drawing/2014/main" val="3587356723"/>
                    </a:ext>
                  </a:extLst>
                </a:gridCol>
              </a:tblGrid>
              <a:tr h="7500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400" dirty="0"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PROGRAMA</a:t>
                      </a:r>
                      <a:endParaRPr lang="es-CL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 dirty="0"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OBJETIVO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 dirty="0"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META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5412232"/>
                  </a:ext>
                </a:extLst>
              </a:tr>
              <a:tr h="1470932">
                <a:tc>
                  <a:txBody>
                    <a:bodyPr/>
                    <a:lstStyle/>
                    <a:p>
                      <a:pPr algn="ctr"/>
                      <a:r>
                        <a:rPr lang="es-CL" sz="18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OPD</a:t>
                      </a:r>
                      <a:endParaRPr lang="es-CL" sz="1800" b="1" dirty="0">
                        <a:solidFill>
                          <a:schemeClr val="tx1"/>
                        </a:solidFill>
                        <a:latin typeface="+mn-lt"/>
                        <a:cs typeface="Andalus" panose="02020603050405020304" pitchFamily="18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 sz="14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Oficina </a:t>
                      </a:r>
                      <a:r>
                        <a:rPr lang="es-ES" sz="1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 Protección de Derechos del Niño- San Miguel. </a:t>
                      </a:r>
                      <a:endParaRPr lang="es-ES" sz="1400" b="0" i="0" u="none" strike="noStrike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" sz="14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 </a:t>
                      </a:r>
                      <a:r>
                        <a:rPr lang="es-ES" sz="1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principal objetivo es derivar casos de estudiantes en donde sus derechos han sido vulnerados por su familia. </a:t>
                      </a:r>
                      <a:endParaRPr lang="es-CL" sz="1400" dirty="0">
                        <a:latin typeface="+mn-lt"/>
                        <a:cs typeface="Andalus" panose="02020603050405020304" pitchFamily="18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Derivar el 100% de los estudiantes pesquisados en el establecimiento.</a:t>
                      </a:r>
                      <a:endParaRPr lang="es-ES" sz="1400" dirty="0">
                        <a:effectLst/>
                        <a:latin typeface="+mn-lt"/>
                      </a:endParaRPr>
                    </a:p>
                  </a:txBody>
                  <a:tcPr marL="25400" marR="254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5239750"/>
                  </a:ext>
                </a:extLst>
              </a:tr>
              <a:tr h="1470932">
                <a:tc>
                  <a:txBody>
                    <a:bodyPr/>
                    <a:lstStyle/>
                    <a:p>
                      <a:pPr algn="ctr"/>
                      <a:r>
                        <a:rPr lang="es-CL" sz="18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SENDA - PREVIENE</a:t>
                      </a:r>
                      <a:endParaRPr lang="es-CL" sz="1400" b="1" dirty="0">
                        <a:solidFill>
                          <a:srgbClr val="002060"/>
                        </a:solidFill>
                        <a:latin typeface="Andalus" panose="02020603050405020304" pitchFamily="18" charset="-78"/>
                        <a:cs typeface="Andalus" panose="02020603050405020304" pitchFamily="18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 sz="1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Servicio Nacional de Prevención de Alcohol y Drogas</a:t>
                      </a:r>
                      <a:r>
                        <a:rPr lang="es-ES" sz="14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r>
                        <a:rPr lang="es-ES" sz="14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 </a:t>
                      </a:r>
                      <a:r>
                        <a:rPr lang="es-ES" sz="14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principal </a:t>
                      </a:r>
                      <a:r>
                        <a:rPr lang="es-ES" sz="1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objetivo es implementar programas de prevención en los estudiantes y apoderados</a:t>
                      </a:r>
                      <a:endParaRPr lang="es-CL" sz="1400" dirty="0">
                        <a:latin typeface="+mn-lt"/>
                        <a:cs typeface="Andalus" panose="02020603050405020304" pitchFamily="18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Informar al 100% de la comunidad escolar sobre la prevención del Consumo de Alcohol y Drogas.</a:t>
                      </a:r>
                      <a:endParaRPr lang="es-ES" sz="1400" dirty="0">
                        <a:effectLst/>
                        <a:latin typeface="+mn-lt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24771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45312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8"/>
          <p:cNvSpPr txBox="1">
            <a:spLocks noGrp="1"/>
          </p:cNvSpPr>
          <p:nvPr>
            <p:ph type="ctrTitle"/>
          </p:nvPr>
        </p:nvSpPr>
        <p:spPr>
          <a:xfrm>
            <a:off x="858982" y="2235200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None/>
            </a:pPr>
            <a:r>
              <a:rPr lang="es-CL" sz="2700" b="1" dirty="0"/>
              <a:t/>
            </a:r>
            <a:br>
              <a:rPr lang="es-CL" sz="2700" b="1" dirty="0"/>
            </a:br>
            <a:r>
              <a:rPr lang="es-CL" dirty="0"/>
              <a:t/>
            </a:r>
            <a:br>
              <a:rPr lang="es-CL" dirty="0"/>
            </a:br>
            <a:endParaRPr dirty="0"/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503B404D-CD34-459C-A462-2D24D02B70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2993670"/>
              </p:ext>
            </p:extLst>
          </p:nvPr>
        </p:nvGraphicFramePr>
        <p:xfrm>
          <a:off x="1209822" y="2235200"/>
          <a:ext cx="9652142" cy="36918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9320">
                  <a:extLst>
                    <a:ext uri="{9D8B030D-6E8A-4147-A177-3AD203B41FA5}">
                      <a16:colId xmlns:a16="http://schemas.microsoft.com/office/drawing/2014/main" val="4115176830"/>
                    </a:ext>
                  </a:extLst>
                </a:gridCol>
                <a:gridCol w="3701200">
                  <a:extLst>
                    <a:ext uri="{9D8B030D-6E8A-4147-A177-3AD203B41FA5}">
                      <a16:colId xmlns:a16="http://schemas.microsoft.com/office/drawing/2014/main" val="1139150462"/>
                    </a:ext>
                  </a:extLst>
                </a:gridCol>
                <a:gridCol w="3501622">
                  <a:extLst>
                    <a:ext uri="{9D8B030D-6E8A-4147-A177-3AD203B41FA5}">
                      <a16:colId xmlns:a16="http://schemas.microsoft.com/office/drawing/2014/main" val="3587356723"/>
                    </a:ext>
                  </a:extLst>
                </a:gridCol>
              </a:tblGrid>
              <a:tr h="7500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400" dirty="0"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PROGRAMA</a:t>
                      </a:r>
                      <a:endParaRPr lang="es-CL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 dirty="0"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OBJETIVO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 dirty="0"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META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5412232"/>
                  </a:ext>
                </a:extLst>
              </a:tr>
              <a:tr h="1470932">
                <a:tc>
                  <a:txBody>
                    <a:bodyPr/>
                    <a:lstStyle/>
                    <a:p>
                      <a:pPr algn="ctr"/>
                      <a:r>
                        <a:rPr lang="es-CL" sz="18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PIE SAN MIGUEL</a:t>
                      </a:r>
                      <a:endParaRPr lang="es-CL" sz="1400" b="1" dirty="0">
                        <a:solidFill>
                          <a:srgbClr val="002060"/>
                        </a:solidFill>
                        <a:latin typeface="Andalus" panose="02020603050405020304" pitchFamily="18" charset="-78"/>
                        <a:cs typeface="Andalus" panose="02020603050405020304" pitchFamily="18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Programa de Intervención Especializada, Su principal objetivo es derivar a aquellos estudiantes que están pasando por procesos de negligencia o vulneración de derechos por parte de sus familias o tutores.</a:t>
                      </a:r>
                      <a:endParaRPr lang="es-ES" sz="1400" dirty="0">
                        <a:effectLst/>
                        <a:latin typeface="+mn-lt"/>
                      </a:endParaRPr>
                    </a:p>
                  </a:txBody>
                  <a:tcPr marL="25400" marR="254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400" b="0" i="0" u="none" strike="noStrike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" sz="14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Derivar </a:t>
                      </a:r>
                      <a:r>
                        <a:rPr lang="es-ES" sz="1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 100% de los estudiantes atendidos por la Dupla Psicosocial.</a:t>
                      </a:r>
                      <a:endParaRPr lang="es-CL" sz="1400" dirty="0">
                        <a:latin typeface="+mn-lt"/>
                        <a:cs typeface="Andalus" panose="02020603050405020304" pitchFamily="18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5239750"/>
                  </a:ext>
                </a:extLst>
              </a:tr>
              <a:tr h="1470932">
                <a:tc>
                  <a:txBody>
                    <a:bodyPr/>
                    <a:lstStyle/>
                    <a:p>
                      <a:pPr algn="ctr"/>
                      <a:r>
                        <a:rPr lang="es-CL" sz="18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UNIVERSIDAD CENTRAL DE CHILE</a:t>
                      </a:r>
                      <a:endParaRPr lang="es-CL" sz="1400" b="1" dirty="0">
                        <a:solidFill>
                          <a:srgbClr val="002060"/>
                        </a:solidFill>
                        <a:latin typeface="Andalus" panose="02020603050405020304" pitchFamily="18" charset="-78"/>
                        <a:cs typeface="Andalus" panose="02020603050405020304" pitchFamily="18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400" b="0" i="0" u="none" strike="noStrike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" sz="14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</a:t>
                      </a:r>
                      <a:r>
                        <a:rPr lang="es-ES" sz="1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través de la </a:t>
                      </a:r>
                      <a:r>
                        <a:rPr lang="es-ES" sz="14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Escuela </a:t>
                      </a:r>
                      <a:r>
                        <a:rPr lang="es-ES" sz="1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 Psicología se implementan talleres y charlas de bienestar a todos los trabajadores del </a:t>
                      </a:r>
                      <a:r>
                        <a:rPr lang="es-ES" sz="14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establecimiento.</a:t>
                      </a:r>
                      <a:endParaRPr lang="es-CL" sz="1400" dirty="0">
                        <a:latin typeface="+mn-lt"/>
                        <a:cs typeface="Andalus" panose="02020603050405020304" pitchFamily="18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 de asistencia por parte de los trabajadores del </a:t>
                      </a:r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Establecimiento</a:t>
                      </a:r>
                      <a:endParaRPr lang="es-ES" sz="1400" dirty="0">
                        <a:effectLst/>
                        <a:latin typeface="+mn-lt"/>
                      </a:endParaRPr>
                    </a:p>
                  </a:txBody>
                  <a:tcPr marL="25400" marR="254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24771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45302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8"/>
          <p:cNvSpPr txBox="1">
            <a:spLocks noGrp="1"/>
          </p:cNvSpPr>
          <p:nvPr>
            <p:ph type="ctrTitle"/>
          </p:nvPr>
        </p:nvSpPr>
        <p:spPr>
          <a:xfrm>
            <a:off x="858982" y="2235200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None/>
            </a:pPr>
            <a:r>
              <a:rPr lang="es-CL" sz="2700" b="1" dirty="0"/>
              <a:t/>
            </a:r>
            <a:br>
              <a:rPr lang="es-CL" sz="2700" b="1" dirty="0"/>
            </a:br>
            <a:r>
              <a:rPr lang="es-CL" dirty="0"/>
              <a:t/>
            </a:r>
            <a:br>
              <a:rPr lang="es-CL" dirty="0"/>
            </a:br>
            <a:endParaRPr dirty="0"/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55F0263F-80FD-4AAB-A130-0D9CC421E1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8569410"/>
              </p:ext>
            </p:extLst>
          </p:nvPr>
        </p:nvGraphicFramePr>
        <p:xfrm>
          <a:off x="1209822" y="2235200"/>
          <a:ext cx="9652142" cy="38059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9320">
                  <a:extLst>
                    <a:ext uri="{9D8B030D-6E8A-4147-A177-3AD203B41FA5}">
                      <a16:colId xmlns:a16="http://schemas.microsoft.com/office/drawing/2014/main" val="4115176830"/>
                    </a:ext>
                  </a:extLst>
                </a:gridCol>
                <a:gridCol w="3701200">
                  <a:extLst>
                    <a:ext uri="{9D8B030D-6E8A-4147-A177-3AD203B41FA5}">
                      <a16:colId xmlns:a16="http://schemas.microsoft.com/office/drawing/2014/main" val="1139150462"/>
                    </a:ext>
                  </a:extLst>
                </a:gridCol>
                <a:gridCol w="3501622">
                  <a:extLst>
                    <a:ext uri="{9D8B030D-6E8A-4147-A177-3AD203B41FA5}">
                      <a16:colId xmlns:a16="http://schemas.microsoft.com/office/drawing/2014/main" val="3587356723"/>
                    </a:ext>
                  </a:extLst>
                </a:gridCol>
              </a:tblGrid>
              <a:tr h="7500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400" dirty="0"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PROGRAMA</a:t>
                      </a:r>
                      <a:endParaRPr lang="es-CL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 dirty="0"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OBJETIVO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 dirty="0"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META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5412232"/>
                  </a:ext>
                </a:extLst>
              </a:tr>
              <a:tr h="1470932"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UNIVERSIDAD AUTÓNOMA DE CHILE</a:t>
                      </a:r>
                      <a:endParaRPr lang="es-CL" dirty="0">
                        <a:effectLst/>
                      </a:endParaRPr>
                    </a:p>
                  </a:txBody>
                  <a:tcPr marL="25400" marR="254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endParaRPr lang="es-ES" sz="1400" b="0" i="0" u="none" strike="noStrike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rtl="0"/>
                      <a:r>
                        <a:rPr lang="es-ES" sz="14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</a:t>
                      </a:r>
                      <a:r>
                        <a:rPr lang="es-ES" sz="1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través de la escuela de Trabajo Social se implementan charlas y talleres a los estudiantes de 2° Medio con temáticas contextualizadas a la Pandemia.</a:t>
                      </a:r>
                      <a:endParaRPr lang="es-ES" sz="1400" b="0" dirty="0">
                        <a:effectLst/>
                        <a:latin typeface="+mn-lt"/>
                      </a:endParaRPr>
                    </a:p>
                    <a:p>
                      <a:r>
                        <a:rPr lang="es-ES" sz="1400" b="0" dirty="0">
                          <a:latin typeface="+mn-lt"/>
                        </a:rPr>
                        <a:t/>
                      </a:r>
                      <a:br>
                        <a:rPr lang="es-ES" sz="1400" b="0" dirty="0">
                          <a:latin typeface="+mn-lt"/>
                        </a:rPr>
                      </a:br>
                      <a:endParaRPr lang="es-CL" sz="1400" b="0" dirty="0">
                        <a:latin typeface="+mn-lt"/>
                        <a:cs typeface="Andalus" panose="02020603050405020304" pitchFamily="18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400" b="0" i="0" u="none" strike="noStrike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s-ES" sz="1400" b="0" i="0" u="none" strike="noStrike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" sz="14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95</a:t>
                      </a:r>
                      <a:r>
                        <a:rPr lang="es-ES" sz="1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 de participación online por parte de los estudiantes</a:t>
                      </a:r>
                      <a:endParaRPr lang="es-CL" sz="1400" b="0" dirty="0">
                        <a:latin typeface="+mn-lt"/>
                        <a:cs typeface="Andalus" panose="02020603050405020304" pitchFamily="18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5239750"/>
                  </a:ext>
                </a:extLst>
              </a:tr>
              <a:tr h="1470932">
                <a:tc>
                  <a:txBody>
                    <a:bodyPr/>
                    <a:lstStyle/>
                    <a:p>
                      <a:pPr algn="ctr"/>
                      <a:endParaRPr lang="es-CL" sz="1400" b="1" dirty="0">
                        <a:solidFill>
                          <a:srgbClr val="002060"/>
                        </a:solidFill>
                        <a:latin typeface="Andalus" panose="02020603050405020304" pitchFamily="18" charset="-78"/>
                        <a:cs typeface="Andalus" panose="02020603050405020304" pitchFamily="18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CL" sz="1400" dirty="0">
                        <a:latin typeface="Andalus" panose="02020603050405020304" pitchFamily="18" charset="-78"/>
                        <a:cs typeface="Andalus" panose="02020603050405020304" pitchFamily="18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dirty="0">
                        <a:effectLst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24771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19445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8"/>
          <p:cNvSpPr txBox="1">
            <a:spLocks noGrp="1"/>
          </p:cNvSpPr>
          <p:nvPr>
            <p:ph type="ctrTitle"/>
          </p:nvPr>
        </p:nvSpPr>
        <p:spPr>
          <a:xfrm>
            <a:off x="858982" y="2235200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None/>
            </a:pPr>
            <a:r>
              <a:rPr lang="es-CL" sz="2700" b="1" dirty="0"/>
              <a:t/>
            </a:r>
            <a:br>
              <a:rPr lang="es-CL" sz="2700" b="1" dirty="0"/>
            </a:br>
            <a:r>
              <a:rPr lang="es-CL" dirty="0"/>
              <a:t/>
            </a:r>
            <a:br>
              <a:rPr lang="es-CL" dirty="0"/>
            </a:br>
            <a:endParaRPr dirty="0"/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6367BC02-63BD-44C2-BBAA-8972E29EC4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8993303"/>
              </p:ext>
            </p:extLst>
          </p:nvPr>
        </p:nvGraphicFramePr>
        <p:xfrm>
          <a:off x="2159188" y="2235200"/>
          <a:ext cx="6943249" cy="37578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9856">
                  <a:extLst>
                    <a:ext uri="{9D8B030D-6E8A-4147-A177-3AD203B41FA5}">
                      <a16:colId xmlns:a16="http://schemas.microsoft.com/office/drawing/2014/main" val="4115176830"/>
                    </a:ext>
                  </a:extLst>
                </a:gridCol>
                <a:gridCol w="1647005">
                  <a:extLst>
                    <a:ext uri="{9D8B030D-6E8A-4147-A177-3AD203B41FA5}">
                      <a16:colId xmlns:a16="http://schemas.microsoft.com/office/drawing/2014/main" val="2877648178"/>
                    </a:ext>
                  </a:extLst>
                </a:gridCol>
                <a:gridCol w="1558194">
                  <a:extLst>
                    <a:ext uri="{9D8B030D-6E8A-4147-A177-3AD203B41FA5}">
                      <a16:colId xmlns:a16="http://schemas.microsoft.com/office/drawing/2014/main" val="3587356723"/>
                    </a:ext>
                  </a:extLst>
                </a:gridCol>
                <a:gridCol w="1558194">
                  <a:extLst>
                    <a:ext uri="{9D8B030D-6E8A-4147-A177-3AD203B41FA5}">
                      <a16:colId xmlns:a16="http://schemas.microsoft.com/office/drawing/2014/main" val="4094823154"/>
                    </a:ext>
                  </a:extLst>
                </a:gridCol>
              </a:tblGrid>
              <a:tr h="37444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400" dirty="0"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INDICADOR</a:t>
                      </a:r>
                      <a:endParaRPr lang="es-CL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 dirty="0"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2018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 dirty="0"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2019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 dirty="0"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2020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5412232"/>
                  </a:ext>
                </a:extLst>
              </a:tr>
              <a:tr h="845857">
                <a:tc>
                  <a:txBody>
                    <a:bodyPr/>
                    <a:lstStyle/>
                    <a:p>
                      <a:pPr algn="ctr"/>
                      <a:r>
                        <a:rPr lang="es-CL" sz="1400" b="1" dirty="0">
                          <a:solidFill>
                            <a:srgbClr val="002060"/>
                          </a:solidFill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MATRÍCULA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b="1" dirty="0"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670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b="1" dirty="0"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640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b="1" dirty="0"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652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3682333"/>
                  </a:ext>
                </a:extLst>
              </a:tr>
              <a:tr h="845857">
                <a:tc>
                  <a:txBody>
                    <a:bodyPr/>
                    <a:lstStyle/>
                    <a:p>
                      <a:pPr algn="ctr"/>
                      <a:r>
                        <a:rPr lang="es-CL" sz="1400" b="1" i="0" kern="1200" dirty="0">
                          <a:solidFill>
                            <a:srgbClr val="002060"/>
                          </a:solidFill>
                          <a:effectLst/>
                          <a:latin typeface="Andalus" panose="02020603050405020304" pitchFamily="18" charset="-78"/>
                          <a:ea typeface="+mn-ea"/>
                          <a:cs typeface="Andalus" panose="02020603050405020304" pitchFamily="18" charset="-78"/>
                        </a:rPr>
                        <a:t>ASISTENCIA</a:t>
                      </a:r>
                      <a:endParaRPr lang="es-CL" sz="1400" b="1" dirty="0">
                        <a:solidFill>
                          <a:srgbClr val="002060"/>
                        </a:solidFill>
                        <a:latin typeface="Andalus" panose="02020603050405020304" pitchFamily="18" charset="-78"/>
                        <a:cs typeface="Andalus" panose="02020603050405020304" pitchFamily="18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b="1" dirty="0" smtClean="0"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86,4%</a:t>
                      </a:r>
                      <a:endParaRPr lang="es-CL" sz="1800" b="1" dirty="0">
                        <a:latin typeface="Andalus" panose="02020603050405020304" pitchFamily="18" charset="-78"/>
                        <a:cs typeface="Andalus" panose="02020603050405020304" pitchFamily="18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b="1" dirty="0" smtClean="0"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87,3%</a:t>
                      </a:r>
                      <a:endParaRPr lang="es-CL" sz="1800" b="1" dirty="0">
                        <a:latin typeface="Andalus" panose="02020603050405020304" pitchFamily="18" charset="-78"/>
                        <a:cs typeface="Andalus" panose="02020603050405020304" pitchFamily="18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b="1" dirty="0" smtClean="0"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85,2%</a:t>
                      </a:r>
                      <a:endParaRPr lang="es-CL" sz="1800" b="1" dirty="0">
                        <a:latin typeface="Andalus" panose="02020603050405020304" pitchFamily="18" charset="-78"/>
                        <a:cs typeface="Andalus" panose="02020603050405020304" pitchFamily="18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5239750"/>
                  </a:ext>
                </a:extLst>
              </a:tr>
              <a:tr h="845857">
                <a:tc>
                  <a:txBody>
                    <a:bodyPr/>
                    <a:lstStyle/>
                    <a:p>
                      <a:pPr algn="ctr"/>
                      <a:r>
                        <a:rPr lang="es-CL" sz="1400" b="1" dirty="0">
                          <a:solidFill>
                            <a:srgbClr val="002060"/>
                          </a:solidFill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APROBACIÓN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b="1" dirty="0"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91 %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b="1" dirty="0"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93,2 %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b="1" dirty="0"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94 %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5393303"/>
                  </a:ext>
                </a:extLst>
              </a:tr>
              <a:tr h="845857">
                <a:tc>
                  <a:txBody>
                    <a:bodyPr/>
                    <a:lstStyle/>
                    <a:p>
                      <a:pPr algn="ctr"/>
                      <a:r>
                        <a:rPr lang="es-CL" sz="1400" b="1" dirty="0">
                          <a:solidFill>
                            <a:srgbClr val="002060"/>
                          </a:solidFill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REPITENCIA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b="1" dirty="0"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9 %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b="1" dirty="0"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6,7 %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b="1" dirty="0" smtClean="0"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6,2 </a:t>
                      </a:r>
                      <a:r>
                        <a:rPr lang="es-CL" sz="1800" b="1" dirty="0"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8558993"/>
                  </a:ext>
                </a:extLst>
              </a:tr>
            </a:tbl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83CC8849-68DB-489D-8A66-021AF93BF941}"/>
              </a:ext>
            </a:extLst>
          </p:cNvPr>
          <p:cNvSpPr txBox="1"/>
          <p:nvPr/>
        </p:nvSpPr>
        <p:spPr>
          <a:xfrm>
            <a:off x="3689873" y="1549101"/>
            <a:ext cx="41309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b="1" dirty="0"/>
              <a:t>EFICIENCIA INTERNA - 2020</a:t>
            </a:r>
          </a:p>
        </p:txBody>
      </p:sp>
    </p:spTree>
    <p:extLst>
      <p:ext uri="{BB962C8B-B14F-4D97-AF65-F5344CB8AC3E}">
        <p14:creationId xmlns:p14="http://schemas.microsoft.com/office/powerpoint/2010/main" val="4789095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8"/>
          <p:cNvSpPr txBox="1">
            <a:spLocks noGrp="1"/>
          </p:cNvSpPr>
          <p:nvPr>
            <p:ph type="ctrTitle"/>
          </p:nvPr>
        </p:nvSpPr>
        <p:spPr>
          <a:xfrm>
            <a:off x="858982" y="2235200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None/>
            </a:pPr>
            <a:r>
              <a:rPr lang="es-CL" sz="2700" b="1" dirty="0"/>
              <a:t/>
            </a:r>
            <a:br>
              <a:rPr lang="es-CL" sz="2700" b="1" dirty="0"/>
            </a:br>
            <a:r>
              <a:rPr lang="es-CL" dirty="0"/>
              <a:t/>
            </a:r>
            <a:br>
              <a:rPr lang="es-CL" dirty="0"/>
            </a:br>
            <a:endParaRPr dirty="0"/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E91020B3-3584-4730-A002-0ABEAD6529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0321595"/>
              </p:ext>
            </p:extLst>
          </p:nvPr>
        </p:nvGraphicFramePr>
        <p:xfrm>
          <a:off x="1167618" y="2235201"/>
          <a:ext cx="8371982" cy="36457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4251">
                  <a:extLst>
                    <a:ext uri="{9D8B030D-6E8A-4147-A177-3AD203B41FA5}">
                      <a16:colId xmlns:a16="http://schemas.microsoft.com/office/drawing/2014/main" val="4115176830"/>
                    </a:ext>
                  </a:extLst>
                </a:gridCol>
                <a:gridCol w="2451479">
                  <a:extLst>
                    <a:ext uri="{9D8B030D-6E8A-4147-A177-3AD203B41FA5}">
                      <a16:colId xmlns:a16="http://schemas.microsoft.com/office/drawing/2014/main" val="3496576686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877648178"/>
                    </a:ext>
                  </a:extLst>
                </a:gridCol>
                <a:gridCol w="1448972">
                  <a:extLst>
                    <a:ext uri="{9D8B030D-6E8A-4147-A177-3AD203B41FA5}">
                      <a16:colId xmlns:a16="http://schemas.microsoft.com/office/drawing/2014/main" val="3587356723"/>
                    </a:ext>
                  </a:extLst>
                </a:gridCol>
                <a:gridCol w="1127120">
                  <a:extLst>
                    <a:ext uri="{9D8B030D-6E8A-4147-A177-3AD203B41FA5}">
                      <a16:colId xmlns:a16="http://schemas.microsoft.com/office/drawing/2014/main" val="4094823154"/>
                    </a:ext>
                  </a:extLst>
                </a:gridCol>
              </a:tblGrid>
              <a:tr h="43976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400" dirty="0"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INDICADOR</a:t>
                      </a:r>
                      <a:endParaRPr lang="es-CL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1400" dirty="0">
                        <a:latin typeface="Andalus" panose="02020603050405020304" pitchFamily="18" charset="-78"/>
                        <a:cs typeface="Andalus" panose="02020603050405020304" pitchFamily="18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 dirty="0"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2018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 dirty="0"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2019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 dirty="0"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2020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5412232"/>
                  </a:ext>
                </a:extLst>
              </a:tr>
              <a:tr h="331139">
                <a:tc rowSpan="3">
                  <a:txBody>
                    <a:bodyPr/>
                    <a:lstStyle/>
                    <a:p>
                      <a:pPr algn="ctr"/>
                      <a:r>
                        <a:rPr lang="es-CL" sz="1400" b="1" i="0" kern="1200" dirty="0">
                          <a:solidFill>
                            <a:srgbClr val="002060"/>
                          </a:solidFill>
                          <a:effectLst/>
                          <a:latin typeface="Andalus" panose="02020603050405020304" pitchFamily="18" charset="-78"/>
                          <a:ea typeface="+mn-ea"/>
                          <a:cs typeface="Andalus" panose="02020603050405020304" pitchFamily="18" charset="-78"/>
                        </a:rPr>
                        <a:t>SIMCE 8° BASICO</a:t>
                      </a:r>
                      <a:endParaRPr lang="es-CL" sz="1400" b="1" dirty="0">
                        <a:solidFill>
                          <a:srgbClr val="002060"/>
                        </a:solidFill>
                        <a:latin typeface="Andalus" panose="02020603050405020304" pitchFamily="18" charset="-78"/>
                        <a:cs typeface="Andalus" panose="02020603050405020304" pitchFamily="18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CL" sz="1400" dirty="0"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LENGUAJE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 b="1" dirty="0" smtClean="0"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230</a:t>
                      </a:r>
                      <a:endParaRPr lang="es-CL" sz="1400" b="1" dirty="0">
                        <a:latin typeface="Andalus" panose="02020603050405020304" pitchFamily="18" charset="-78"/>
                        <a:cs typeface="Andalus" panose="02020603050405020304" pitchFamily="18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 b="1" dirty="0" smtClean="0"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233</a:t>
                      </a:r>
                      <a:endParaRPr lang="es-CL" sz="1400" b="1" dirty="0">
                        <a:latin typeface="Andalus" panose="02020603050405020304" pitchFamily="18" charset="-78"/>
                        <a:cs typeface="Andalus" panose="02020603050405020304" pitchFamily="18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000" b="1" dirty="0" smtClean="0"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SUSPENDIDO</a:t>
                      </a:r>
                      <a:endParaRPr lang="es-CL" sz="1000" b="1" dirty="0">
                        <a:latin typeface="Andalus" panose="02020603050405020304" pitchFamily="18" charset="-78"/>
                        <a:cs typeface="Andalus" panose="02020603050405020304" pitchFamily="18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5239750"/>
                  </a:ext>
                </a:extLst>
              </a:tr>
              <a:tr h="331138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400" dirty="0"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MATEMÁTICA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 b="1" dirty="0" smtClean="0"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255</a:t>
                      </a:r>
                      <a:endParaRPr lang="es-CL" sz="1400" b="1" dirty="0">
                        <a:latin typeface="Andalus" panose="02020603050405020304" pitchFamily="18" charset="-78"/>
                        <a:cs typeface="Andalus" panose="02020603050405020304" pitchFamily="18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 b="1" dirty="0" smtClean="0"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265</a:t>
                      </a:r>
                      <a:endParaRPr lang="es-CL" sz="1400" b="1" dirty="0">
                        <a:latin typeface="Andalus" panose="02020603050405020304" pitchFamily="18" charset="-78"/>
                        <a:cs typeface="Andalus" panose="02020603050405020304" pitchFamily="18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000" b="1" dirty="0" smtClean="0"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SUSPENDIDO</a:t>
                      </a:r>
                      <a:endParaRPr lang="es-CL" sz="1000" b="1" dirty="0">
                        <a:latin typeface="Andalus" panose="02020603050405020304" pitchFamily="18" charset="-78"/>
                        <a:cs typeface="Andalus" panose="02020603050405020304" pitchFamily="18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5926115"/>
                  </a:ext>
                </a:extLst>
              </a:tr>
              <a:tr h="331139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400" dirty="0"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CIENCIAS NATURALES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 b="1" dirty="0" smtClean="0"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241</a:t>
                      </a:r>
                      <a:endParaRPr lang="es-CL" sz="1400" b="1" dirty="0">
                        <a:latin typeface="Andalus" panose="02020603050405020304" pitchFamily="18" charset="-78"/>
                        <a:cs typeface="Andalus" panose="02020603050405020304" pitchFamily="18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 b="1" dirty="0" smtClean="0"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252</a:t>
                      </a:r>
                      <a:endParaRPr lang="es-CL" sz="1400" b="1" dirty="0">
                        <a:latin typeface="Andalus" panose="02020603050405020304" pitchFamily="18" charset="-78"/>
                        <a:cs typeface="Andalus" panose="02020603050405020304" pitchFamily="18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000" b="1" dirty="0" smtClean="0"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SUSPENDIDO</a:t>
                      </a:r>
                      <a:endParaRPr lang="es-CL" sz="1000" b="1" dirty="0">
                        <a:latin typeface="Andalus" panose="02020603050405020304" pitchFamily="18" charset="-78"/>
                        <a:cs typeface="Andalus" panose="02020603050405020304" pitchFamily="18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814586"/>
                  </a:ext>
                </a:extLst>
              </a:tr>
              <a:tr h="496708">
                <a:tc rowSpan="2">
                  <a:txBody>
                    <a:bodyPr/>
                    <a:lstStyle/>
                    <a:p>
                      <a:pPr algn="ctr"/>
                      <a:r>
                        <a:rPr lang="es-CL" sz="1400" b="1" dirty="0">
                          <a:solidFill>
                            <a:srgbClr val="002060"/>
                          </a:solidFill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SIMCE 2° MEDIO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LENGUAJE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 b="1" dirty="0"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250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000" b="1" dirty="0" smtClean="0"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SUSPENDIDO</a:t>
                      </a:r>
                      <a:endParaRPr lang="es-CL" sz="1000" b="1" dirty="0">
                        <a:latin typeface="Andalus" panose="02020603050405020304" pitchFamily="18" charset="-78"/>
                        <a:cs typeface="Andalus" panose="02020603050405020304" pitchFamily="18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000" b="1" dirty="0" smtClean="0"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SUSPENDIDO</a:t>
                      </a:r>
                      <a:endParaRPr lang="es-CL" sz="1000" b="1" dirty="0">
                        <a:latin typeface="Andalus" panose="02020603050405020304" pitchFamily="18" charset="-78"/>
                        <a:cs typeface="Andalus" panose="02020603050405020304" pitchFamily="18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5393303"/>
                  </a:ext>
                </a:extLst>
              </a:tr>
              <a:tr h="496708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MATEMÁTICA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 b="1" dirty="0"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271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000" b="1" dirty="0" smtClean="0"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SUSPENDIDO</a:t>
                      </a:r>
                      <a:endParaRPr lang="es-CL" sz="1000" b="1" dirty="0">
                        <a:latin typeface="Andalus" panose="02020603050405020304" pitchFamily="18" charset="-78"/>
                        <a:cs typeface="Andalus" panose="02020603050405020304" pitchFamily="18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000" b="1" dirty="0" smtClean="0"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SUSPENDIDO</a:t>
                      </a:r>
                      <a:endParaRPr lang="es-CL" sz="1000" b="1" dirty="0">
                        <a:latin typeface="Andalus" panose="02020603050405020304" pitchFamily="18" charset="-78"/>
                        <a:cs typeface="Andalus" panose="02020603050405020304" pitchFamily="18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1783911"/>
                  </a:ext>
                </a:extLst>
              </a:tr>
              <a:tr h="248354">
                <a:tc rowSpan="4">
                  <a:txBody>
                    <a:bodyPr/>
                    <a:lstStyle/>
                    <a:p>
                      <a:pPr algn="ctr"/>
                      <a:r>
                        <a:rPr lang="es-CL" sz="1800" b="1" dirty="0">
                          <a:solidFill>
                            <a:srgbClr val="002060"/>
                          </a:solidFill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P S U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CL" sz="1400" dirty="0"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LENGUAJE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 b="1" dirty="0"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558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 b="1" dirty="0"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534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 b="1" dirty="0"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493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8558993"/>
                  </a:ext>
                </a:extLst>
              </a:tr>
              <a:tr h="248354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400" dirty="0"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MATEMÁTICA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 b="1" dirty="0"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537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 b="1" dirty="0"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527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 b="1" dirty="0"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482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8721137"/>
                  </a:ext>
                </a:extLst>
              </a:tr>
              <a:tr h="248354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400" dirty="0"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HISTORIA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 b="1" dirty="0"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547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 b="1" dirty="0"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527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 b="1" dirty="0"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506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1656502"/>
                  </a:ext>
                </a:extLst>
              </a:tr>
              <a:tr h="248354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400" dirty="0"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CIENCIAS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 b="1" dirty="0"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531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 b="1" dirty="0"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 b="1" dirty="0"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492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7047434"/>
                  </a:ext>
                </a:extLst>
              </a:tr>
            </a:tbl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BFBEA033-042A-4331-B451-00E73428A1ED}"/>
              </a:ext>
            </a:extLst>
          </p:cNvPr>
          <p:cNvSpPr txBox="1"/>
          <p:nvPr/>
        </p:nvSpPr>
        <p:spPr>
          <a:xfrm>
            <a:off x="3689873" y="1549101"/>
            <a:ext cx="41309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b="1" dirty="0"/>
              <a:t>PRUEBAS ESTANDARIZADAS - 2020</a:t>
            </a:r>
          </a:p>
        </p:txBody>
      </p:sp>
    </p:spTree>
    <p:extLst>
      <p:ext uri="{BB962C8B-B14F-4D97-AF65-F5344CB8AC3E}">
        <p14:creationId xmlns:p14="http://schemas.microsoft.com/office/powerpoint/2010/main" val="30034270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323C180E-39AC-44A9-A022-587837CE8214}"/>
              </a:ext>
            </a:extLst>
          </p:cNvPr>
          <p:cNvSpPr txBox="1"/>
          <p:nvPr/>
        </p:nvSpPr>
        <p:spPr>
          <a:xfrm>
            <a:off x="3689873" y="1549101"/>
            <a:ext cx="41309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b="1" dirty="0"/>
              <a:t>RECURSOS  FINANCIEROS</a:t>
            </a: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BCC30042-BD6A-4126-9665-7DF8E6B0DF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4520826"/>
              </p:ext>
            </p:extLst>
          </p:nvPr>
        </p:nvGraphicFramePr>
        <p:xfrm>
          <a:off x="1179279" y="2172419"/>
          <a:ext cx="4219620" cy="336598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56298">
                  <a:extLst>
                    <a:ext uri="{9D8B030D-6E8A-4147-A177-3AD203B41FA5}">
                      <a16:colId xmlns:a16="http://schemas.microsoft.com/office/drawing/2014/main" val="391927850"/>
                    </a:ext>
                  </a:extLst>
                </a:gridCol>
                <a:gridCol w="963322">
                  <a:extLst>
                    <a:ext uri="{9D8B030D-6E8A-4147-A177-3AD203B41FA5}">
                      <a16:colId xmlns:a16="http://schemas.microsoft.com/office/drawing/2014/main" val="2051287503"/>
                    </a:ext>
                  </a:extLst>
                </a:gridCol>
              </a:tblGrid>
              <a:tr h="258922">
                <a:tc>
                  <a:txBody>
                    <a:bodyPr/>
                    <a:lstStyle/>
                    <a:p>
                      <a:pPr algn="l" fontAlgn="t"/>
                      <a:r>
                        <a:rPr lang="es-CL" sz="1000" u="none" strike="noStrike" dirty="0">
                          <a:effectLst/>
                        </a:rPr>
                        <a:t> </a:t>
                      </a:r>
                      <a:r>
                        <a:rPr lang="es-CL" sz="1000" b="1" u="none" strike="noStrike" dirty="0">
                          <a:effectLst/>
                        </a:rPr>
                        <a:t>INGRESOS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L" sz="1000" u="none" strike="noStrike" dirty="0">
                          <a:effectLst/>
                        </a:rPr>
                        <a:t> 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958768854"/>
                  </a:ext>
                </a:extLst>
              </a:tr>
              <a:tr h="258922">
                <a:tc>
                  <a:txBody>
                    <a:bodyPr/>
                    <a:lstStyle/>
                    <a:p>
                      <a:pPr algn="l" fontAlgn="t"/>
                      <a:r>
                        <a:rPr lang="es-CL" sz="1000" u="none" strike="noStrike" dirty="0">
                          <a:effectLst/>
                        </a:rPr>
                        <a:t> 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L" sz="1000" b="1" u="none" strike="noStrike" dirty="0">
                          <a:effectLst/>
                        </a:rPr>
                        <a:t>INGRESOS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9282976"/>
                  </a:ext>
                </a:extLst>
              </a:tr>
              <a:tr h="258922">
                <a:tc>
                  <a:txBody>
                    <a:bodyPr/>
                    <a:lstStyle/>
                    <a:p>
                      <a:pPr algn="ctr" fontAlgn="t"/>
                      <a:r>
                        <a:rPr lang="es-CL" sz="1000" u="none" strike="noStrike" dirty="0">
                          <a:effectLst/>
                        </a:rPr>
                        <a:t>Descripción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L" sz="1000" u="none" strike="noStrike" dirty="0">
                          <a:effectLst/>
                        </a:rPr>
                        <a:t>PERCIBIDOS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8434787"/>
                  </a:ext>
                </a:extLst>
              </a:tr>
              <a:tr h="258922">
                <a:tc>
                  <a:txBody>
                    <a:bodyPr/>
                    <a:lstStyle/>
                    <a:p>
                      <a:pPr algn="l" fontAlgn="t"/>
                      <a:r>
                        <a:rPr lang="es-CL" sz="1000" u="none" strike="noStrike" dirty="0">
                          <a:effectLst/>
                        </a:rPr>
                        <a:t>Ingresos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L" sz="1100" b="1" u="none" strike="noStrike" dirty="0">
                          <a:effectLst/>
                        </a:rPr>
                        <a:t>858.905.358</a:t>
                      </a:r>
                      <a:endParaRPr lang="es-CL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112856334"/>
                  </a:ext>
                </a:extLst>
              </a:tr>
              <a:tr h="258922">
                <a:tc>
                  <a:txBody>
                    <a:bodyPr/>
                    <a:lstStyle/>
                    <a:p>
                      <a:pPr algn="l" fontAlgn="t"/>
                      <a:r>
                        <a:rPr lang="es-CL" sz="1000" u="none" strike="noStrike" dirty="0" err="1">
                          <a:effectLst/>
                        </a:rPr>
                        <a:t>Subvencion</a:t>
                      </a:r>
                      <a:r>
                        <a:rPr lang="es-CL" sz="1000" u="none" strike="noStrike" dirty="0">
                          <a:effectLst/>
                        </a:rPr>
                        <a:t> Regular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L" sz="1000" u="none" strike="noStrike" dirty="0">
                          <a:effectLst/>
                        </a:rPr>
                        <a:t>565.704.107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486918999"/>
                  </a:ext>
                </a:extLst>
              </a:tr>
              <a:tr h="258922">
                <a:tc>
                  <a:txBody>
                    <a:bodyPr/>
                    <a:lstStyle/>
                    <a:p>
                      <a:pPr algn="l" fontAlgn="t"/>
                      <a:r>
                        <a:rPr lang="es-CL" sz="1000" u="none" strike="noStrike">
                          <a:effectLst/>
                        </a:rPr>
                        <a:t>Subvencion no docente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L" sz="1000" u="none" strike="noStrike" dirty="0">
                          <a:effectLst/>
                        </a:rPr>
                        <a:t>5.821.294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896662153"/>
                  </a:ext>
                </a:extLst>
              </a:tr>
              <a:tr h="258922">
                <a:tc>
                  <a:txBody>
                    <a:bodyPr/>
                    <a:lstStyle/>
                    <a:p>
                      <a:pPr algn="l" fontAlgn="t"/>
                      <a:r>
                        <a:rPr lang="es-CL" sz="1000" u="none" strike="noStrike" dirty="0">
                          <a:effectLst/>
                        </a:rPr>
                        <a:t>Aporte Gratuidad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L" sz="1000" u="none" strike="noStrike" dirty="0">
                          <a:effectLst/>
                        </a:rPr>
                        <a:t>75.805.882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295469454"/>
                  </a:ext>
                </a:extLst>
              </a:tr>
              <a:tr h="258922">
                <a:tc>
                  <a:txBody>
                    <a:bodyPr/>
                    <a:lstStyle/>
                    <a:p>
                      <a:pPr algn="l" fontAlgn="t"/>
                      <a:r>
                        <a:rPr lang="es-CL" sz="1000" u="none" strike="noStrike">
                          <a:effectLst/>
                        </a:rPr>
                        <a:t>Mayor Imponibilidad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L" sz="1000" u="none" strike="noStrike" dirty="0">
                          <a:effectLst/>
                        </a:rPr>
                        <a:t>199.920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666825641"/>
                  </a:ext>
                </a:extLst>
              </a:tr>
              <a:tr h="258922">
                <a:tc>
                  <a:txBody>
                    <a:bodyPr/>
                    <a:lstStyle/>
                    <a:p>
                      <a:pPr algn="l" fontAlgn="t"/>
                      <a:r>
                        <a:rPr lang="es-CL" sz="1000" u="none" strike="noStrike">
                          <a:effectLst/>
                        </a:rPr>
                        <a:t>Evaluadores Pares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L" sz="1000" u="none" strike="noStrike" dirty="0">
                          <a:effectLst/>
                        </a:rPr>
                        <a:t>122.400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602327398"/>
                  </a:ext>
                </a:extLst>
              </a:tr>
              <a:tr h="258922">
                <a:tc>
                  <a:txBody>
                    <a:bodyPr/>
                    <a:lstStyle/>
                    <a:p>
                      <a:pPr algn="l" fontAlgn="t"/>
                      <a:r>
                        <a:rPr lang="es-CL" sz="1000" u="none" strike="noStrike">
                          <a:effectLst/>
                        </a:rPr>
                        <a:t>BRP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L" sz="1000" u="none" strike="noStrike" dirty="0">
                          <a:effectLst/>
                        </a:rPr>
                        <a:t>195.346.340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379473514"/>
                  </a:ext>
                </a:extLst>
              </a:tr>
              <a:tr h="258922">
                <a:tc>
                  <a:txBody>
                    <a:bodyPr/>
                    <a:lstStyle/>
                    <a:p>
                      <a:pPr algn="l" fontAlgn="t"/>
                      <a:r>
                        <a:rPr lang="es-CL" sz="1000" u="none" strike="noStrike">
                          <a:effectLst/>
                        </a:rPr>
                        <a:t>Gratuidad Rezagada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L" sz="1000" u="none" strike="noStrike" dirty="0">
                          <a:effectLst/>
                        </a:rPr>
                        <a:t>5.365.292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718686120"/>
                  </a:ext>
                </a:extLst>
              </a:tr>
              <a:tr h="258922">
                <a:tc>
                  <a:txBody>
                    <a:bodyPr/>
                    <a:lstStyle/>
                    <a:p>
                      <a:pPr algn="l" fontAlgn="t"/>
                      <a:r>
                        <a:rPr lang="es-CL" sz="1000" u="none" strike="noStrike">
                          <a:effectLst/>
                        </a:rPr>
                        <a:t>Sub No docente-Gratuidad rezagada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L" sz="1000" u="none" strike="noStrike" dirty="0">
                          <a:effectLst/>
                        </a:rPr>
                        <a:t>4.533.385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957954064"/>
                  </a:ext>
                </a:extLst>
              </a:tr>
              <a:tr h="258922">
                <a:tc>
                  <a:txBody>
                    <a:bodyPr/>
                    <a:lstStyle/>
                    <a:p>
                      <a:pPr algn="l" fontAlgn="t"/>
                      <a:r>
                        <a:rPr lang="es-CL" sz="1000" u="none" strike="noStrike" dirty="0">
                          <a:effectLst/>
                        </a:rPr>
                        <a:t>Bono Desempeño Laboral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L" sz="1000" u="none" strike="noStrike" dirty="0">
                          <a:effectLst/>
                        </a:rPr>
                        <a:t>6.006.738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3672768"/>
                  </a:ext>
                </a:extLst>
              </a:tr>
            </a:tbl>
          </a:graphicData>
        </a:graphic>
      </p:graphicFrame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6D34D20B-A3ED-44CE-89B0-978CCAA839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6087077"/>
              </p:ext>
            </p:extLst>
          </p:nvPr>
        </p:nvGraphicFramePr>
        <p:xfrm>
          <a:off x="6246056" y="2172419"/>
          <a:ext cx="4503586" cy="37966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29102">
                  <a:extLst>
                    <a:ext uri="{9D8B030D-6E8A-4147-A177-3AD203B41FA5}">
                      <a16:colId xmlns:a16="http://schemas.microsoft.com/office/drawing/2014/main" val="3887206888"/>
                    </a:ext>
                  </a:extLst>
                </a:gridCol>
                <a:gridCol w="1974484">
                  <a:extLst>
                    <a:ext uri="{9D8B030D-6E8A-4147-A177-3AD203B41FA5}">
                      <a16:colId xmlns:a16="http://schemas.microsoft.com/office/drawing/2014/main" val="2908633301"/>
                    </a:ext>
                  </a:extLst>
                </a:gridCol>
              </a:tblGrid>
              <a:tr h="98475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u="none" strike="noStrike" dirty="0">
                          <a:effectLst/>
                        </a:rPr>
                        <a:t> </a:t>
                      </a:r>
                      <a:r>
                        <a:rPr lang="es-CL" sz="1100" b="1" u="none" strike="noStrike" dirty="0">
                          <a:effectLst/>
                        </a:rPr>
                        <a:t>GASTOS</a:t>
                      </a:r>
                      <a:endParaRPr lang="es-C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u="none" strike="noStrike" dirty="0">
                          <a:effectLst/>
                        </a:rPr>
                        <a:t> 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05091612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s-CL" sz="1000" u="none" strike="noStrike" dirty="0">
                          <a:effectLst/>
                        </a:rPr>
                        <a:t> 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L" sz="1000" b="1" u="none" strike="noStrike" dirty="0">
                          <a:effectLst/>
                        </a:rPr>
                        <a:t>Pagado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106158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t"/>
                      <a:r>
                        <a:rPr lang="es-CL" sz="1000" u="none" strike="noStrike" dirty="0">
                          <a:effectLst/>
                        </a:rPr>
                        <a:t>Descripción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L" sz="1000" u="none" strike="noStrike" dirty="0">
                          <a:effectLst/>
                        </a:rPr>
                        <a:t>Acumulado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704539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s-CL" sz="1000" u="none" strike="noStrike" dirty="0">
                          <a:effectLst/>
                        </a:rPr>
                        <a:t>Acreedores Presupuestarios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L" sz="1100" b="1" u="none" strike="noStrike" dirty="0">
                          <a:effectLst/>
                        </a:rPr>
                        <a:t>894.661.540</a:t>
                      </a:r>
                      <a:endParaRPr lang="es-CL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5196536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s-ES" sz="1000" u="none" strike="noStrike" dirty="0">
                          <a:effectLst/>
                        </a:rPr>
                        <a:t>C X P Gastos En Personal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L" sz="1000" u="none" strike="noStrike" dirty="0">
                          <a:effectLst/>
                        </a:rPr>
                        <a:t>833.739.398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22971757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s-CL" sz="1000" u="none" strike="noStrike" dirty="0">
                          <a:effectLst/>
                        </a:rPr>
                        <a:t>Personal De Planta 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L" sz="1000" u="none" strike="noStrike" dirty="0">
                          <a:effectLst/>
                        </a:rPr>
                        <a:t>295.148.057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164244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s-CL" sz="1000" u="none" strike="noStrike">
                          <a:effectLst/>
                        </a:rPr>
                        <a:t>Personal A Contrata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L" sz="1000" u="none" strike="noStrike" dirty="0">
                          <a:effectLst/>
                        </a:rPr>
                        <a:t>367.145.471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14522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s-CL" sz="1000" u="none" strike="noStrike">
                          <a:effectLst/>
                        </a:rPr>
                        <a:t>Otras Remuneraciones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L" sz="1000" u="none" strike="noStrike" dirty="0">
                          <a:effectLst/>
                        </a:rPr>
                        <a:t>171.445.870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138602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s-ES" sz="1000" u="none" strike="noStrike">
                          <a:effectLst/>
                        </a:rPr>
                        <a:t>C X P Bienes Y Servicios De Consumo 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L" sz="1000" u="none" strike="noStrike" dirty="0">
                          <a:effectLst/>
                        </a:rPr>
                        <a:t>47.748.171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63898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s-CL" sz="1000" u="none" strike="noStrike">
                          <a:effectLst/>
                        </a:rPr>
                        <a:t>Alimentos Y Bebidas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L" sz="1000" u="none" strike="noStrike" dirty="0">
                          <a:effectLst/>
                        </a:rPr>
                        <a:t>115.047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63673756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u="none" strike="noStrike">
                          <a:effectLst/>
                        </a:rPr>
                        <a:t>Materiales De Uso O Consumo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L" sz="1000" u="none" strike="noStrike" dirty="0">
                          <a:effectLst/>
                        </a:rPr>
                        <a:t>1.307.213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71362159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s-CL" sz="1000" u="none" strike="noStrike">
                          <a:effectLst/>
                        </a:rPr>
                        <a:t>Servicios Basicos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L" sz="1000" u="none" strike="noStrike" dirty="0">
                          <a:effectLst/>
                        </a:rPr>
                        <a:t>12.669.678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5794001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s-CL" sz="1000" u="none" strike="noStrike">
                          <a:effectLst/>
                        </a:rPr>
                        <a:t>Mantenimiento Y Reparaciones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L" sz="1000" u="none" strike="noStrike" dirty="0">
                          <a:effectLst/>
                        </a:rPr>
                        <a:t>21.578.419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92200342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s-CL" sz="1000" u="none" strike="noStrike">
                          <a:effectLst/>
                        </a:rPr>
                        <a:t>Serv.  De Publicidad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L" sz="1000" u="none" strike="noStrike" dirty="0">
                          <a:effectLst/>
                        </a:rPr>
                        <a:t>12.409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1894928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s-CL" sz="1000" u="none" strike="noStrike">
                          <a:effectLst/>
                        </a:rPr>
                        <a:t>Servicios Generales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L" sz="1000" u="none" strike="noStrike" dirty="0">
                          <a:effectLst/>
                        </a:rPr>
                        <a:t>3.562.460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87251873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s-CL" sz="1000" u="none" strike="noStrike">
                          <a:effectLst/>
                        </a:rPr>
                        <a:t>Arriendos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L" sz="1000" u="none" strike="noStrike" dirty="0">
                          <a:effectLst/>
                        </a:rPr>
                        <a:t>81.991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40549468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s-CL" sz="1000" u="none" strike="noStrike">
                          <a:effectLst/>
                        </a:rPr>
                        <a:t>Servicios Tecnicos Y Profesionales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L" sz="1000" u="none" strike="noStrike" dirty="0">
                          <a:effectLst/>
                        </a:rPr>
                        <a:t>8.393.594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71416313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s-ES" sz="1000" u="none" strike="noStrike">
                          <a:effectLst/>
                        </a:rPr>
                        <a:t>Otros Gastos En Bienes Y Servicios De Consumo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L" sz="1000" u="none" strike="noStrike" dirty="0">
                          <a:effectLst/>
                        </a:rPr>
                        <a:t>27.360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01323962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s-ES" sz="1000" u="none" strike="noStrike">
                          <a:effectLst/>
                        </a:rPr>
                        <a:t>C X P Prestaciones De Seguridad Social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L" sz="1000" u="none" strike="noStrike" dirty="0">
                          <a:effectLst/>
                        </a:rPr>
                        <a:t>13.173.971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53085484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s-CL" sz="1000" u="none" strike="noStrike" dirty="0">
                          <a:effectLst/>
                        </a:rPr>
                        <a:t>Prest.  Previsionales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L" sz="1000" u="none" strike="noStrike" dirty="0">
                          <a:effectLst/>
                        </a:rPr>
                        <a:t>13.173.971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01671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28714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8"/>
          <p:cNvSpPr txBox="1">
            <a:spLocks noGrp="1"/>
          </p:cNvSpPr>
          <p:nvPr>
            <p:ph type="ctrTitle"/>
          </p:nvPr>
        </p:nvSpPr>
        <p:spPr>
          <a:xfrm>
            <a:off x="858982" y="2235200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None/>
            </a:pPr>
            <a:r>
              <a:rPr lang="es-CL" sz="2700" b="1" dirty="0"/>
              <a:t/>
            </a:r>
            <a:br>
              <a:rPr lang="es-CL" sz="2700" b="1" dirty="0"/>
            </a:br>
            <a:r>
              <a:rPr lang="es-CL" dirty="0"/>
              <a:t/>
            </a:r>
            <a:br>
              <a:rPr lang="es-CL" dirty="0"/>
            </a:br>
            <a:endParaRPr dirty="0"/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316AE18C-9C2C-46C4-86F5-E8FFC78C6D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6596341"/>
              </p:ext>
            </p:extLst>
          </p:nvPr>
        </p:nvGraphicFramePr>
        <p:xfrm>
          <a:off x="758829" y="2235200"/>
          <a:ext cx="5148775" cy="38434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83015">
                  <a:extLst>
                    <a:ext uri="{9D8B030D-6E8A-4147-A177-3AD203B41FA5}">
                      <a16:colId xmlns:a16="http://schemas.microsoft.com/office/drawing/2014/main" val="3114794259"/>
                    </a:ext>
                  </a:extLst>
                </a:gridCol>
                <a:gridCol w="1165760">
                  <a:extLst>
                    <a:ext uri="{9D8B030D-6E8A-4147-A177-3AD203B41FA5}">
                      <a16:colId xmlns:a16="http://schemas.microsoft.com/office/drawing/2014/main" val="1178650576"/>
                    </a:ext>
                  </a:extLst>
                </a:gridCol>
              </a:tblGrid>
              <a:tr h="169313">
                <a:tc>
                  <a:txBody>
                    <a:bodyPr/>
                    <a:lstStyle/>
                    <a:p>
                      <a:pPr algn="ctr" fontAlgn="t"/>
                      <a:r>
                        <a:rPr lang="es-CL" sz="900" b="1" u="none" strike="noStrike" dirty="0" smtClean="0">
                          <a:effectLst/>
                        </a:rPr>
                        <a:t>LICEO </a:t>
                      </a:r>
                      <a:r>
                        <a:rPr lang="es-CL" sz="900" b="1" u="none" strike="noStrike" dirty="0">
                          <a:effectLst/>
                        </a:rPr>
                        <a:t>ANDRES BELLO</a:t>
                      </a:r>
                      <a:endParaRPr lang="es-CL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466" marR="8466" marT="846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 dirty="0">
                          <a:effectLst/>
                        </a:rPr>
                        <a:t> 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6" marR="8466" marT="8466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238220737"/>
                  </a:ext>
                </a:extLst>
              </a:tr>
              <a:tr h="169313">
                <a:tc>
                  <a:txBody>
                    <a:bodyPr/>
                    <a:lstStyle/>
                    <a:p>
                      <a:pPr algn="l" fontAlgn="t"/>
                      <a:r>
                        <a:rPr lang="es-CL" sz="900" u="none" strike="noStrike" dirty="0">
                          <a:effectLst/>
                        </a:rPr>
                        <a:t>Subvención Escolar Preferencial</a:t>
                      </a:r>
                      <a:endParaRPr lang="es-CL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466" marR="8466" marT="846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L" sz="900" u="none" strike="noStrike" dirty="0">
                          <a:effectLst/>
                        </a:rPr>
                        <a:t>100.786.813</a:t>
                      </a:r>
                      <a:endParaRPr lang="es-CL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466" marR="8466" marT="8466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795716529"/>
                  </a:ext>
                </a:extLst>
              </a:tr>
              <a:tr h="169313">
                <a:tc>
                  <a:txBody>
                    <a:bodyPr/>
                    <a:lstStyle/>
                    <a:p>
                      <a:pPr algn="l" fontAlgn="t"/>
                      <a:r>
                        <a:rPr lang="es-CL" sz="900" u="none" strike="noStrike" dirty="0">
                          <a:effectLst/>
                        </a:rPr>
                        <a:t>Saldo 2019</a:t>
                      </a:r>
                      <a:endParaRPr lang="es-CL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466" marR="8466" marT="846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L" sz="900" u="none" strike="noStrike" dirty="0">
                          <a:effectLst/>
                        </a:rPr>
                        <a:t>26.885.104</a:t>
                      </a:r>
                      <a:endParaRPr lang="es-CL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466" marR="8466" marT="8466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151696093"/>
                  </a:ext>
                </a:extLst>
              </a:tr>
              <a:tr h="287832">
                <a:tc>
                  <a:txBody>
                    <a:bodyPr/>
                    <a:lstStyle/>
                    <a:p>
                      <a:pPr algn="l" fontAlgn="t"/>
                      <a:r>
                        <a:rPr lang="es-CL" sz="900" u="none" strike="noStrike" dirty="0">
                          <a:effectLst/>
                        </a:rPr>
                        <a:t>Aporte </a:t>
                      </a:r>
                      <a:r>
                        <a:rPr lang="es-CL" sz="900" u="none" strike="noStrike" dirty="0" err="1">
                          <a:effectLst/>
                        </a:rPr>
                        <a:t>Adm</a:t>
                      </a:r>
                      <a:r>
                        <a:rPr lang="es-CL" sz="900" u="none" strike="noStrike" dirty="0">
                          <a:effectLst/>
                        </a:rPr>
                        <a:t>. Central (descuenta a ingresos 2020)</a:t>
                      </a:r>
                      <a:endParaRPr lang="es-CL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466" marR="8466" marT="846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L" sz="900" u="none" strike="noStrike" dirty="0">
                          <a:effectLst/>
                        </a:rPr>
                        <a:t>3.023.604</a:t>
                      </a:r>
                      <a:endParaRPr lang="es-CL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466" marR="8466" marT="8466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66514219"/>
                  </a:ext>
                </a:extLst>
              </a:tr>
              <a:tr h="169313">
                <a:tc>
                  <a:txBody>
                    <a:bodyPr/>
                    <a:lstStyle/>
                    <a:p>
                      <a:pPr algn="l" fontAlgn="t"/>
                      <a:r>
                        <a:rPr lang="es-CL" sz="900" u="none" strike="noStrike" dirty="0">
                          <a:effectLst/>
                        </a:rPr>
                        <a:t> </a:t>
                      </a:r>
                      <a:endParaRPr lang="es-CL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466" marR="8466" marT="846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L" sz="900" b="1" u="none" strike="noStrike" dirty="0" smtClean="0">
                          <a:effectLst/>
                        </a:rPr>
                        <a:t>PAGADO</a:t>
                      </a:r>
                      <a:endParaRPr lang="es-CL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466" marR="8466" marT="8466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4148405"/>
                  </a:ext>
                </a:extLst>
              </a:tr>
              <a:tr h="169313">
                <a:tc>
                  <a:txBody>
                    <a:bodyPr/>
                    <a:lstStyle/>
                    <a:p>
                      <a:pPr algn="ctr" fontAlgn="t"/>
                      <a:r>
                        <a:rPr lang="es-CL" sz="900" u="none" strike="noStrike" dirty="0">
                          <a:effectLst/>
                        </a:rPr>
                        <a:t>Descripción</a:t>
                      </a:r>
                      <a:endParaRPr lang="es-CL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466" marR="8466" marT="846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L" sz="900" u="none" strike="noStrike" dirty="0">
                          <a:effectLst/>
                        </a:rPr>
                        <a:t>Acumulado</a:t>
                      </a:r>
                      <a:endParaRPr lang="es-CL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466" marR="8466" marT="8466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5148015"/>
                  </a:ext>
                </a:extLst>
              </a:tr>
              <a:tr h="169313">
                <a:tc>
                  <a:txBody>
                    <a:bodyPr/>
                    <a:lstStyle/>
                    <a:p>
                      <a:pPr algn="l" fontAlgn="t"/>
                      <a:r>
                        <a:rPr lang="es-CL" sz="900" u="none" strike="noStrike" dirty="0">
                          <a:effectLst/>
                        </a:rPr>
                        <a:t>Acreedores Presupuestarios</a:t>
                      </a:r>
                      <a:endParaRPr lang="es-CL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466" marR="8466" marT="846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L" sz="1000" b="1" u="none" strike="noStrike" dirty="0">
                          <a:effectLst/>
                        </a:rPr>
                        <a:t>88.465.548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466" marR="8466" marT="8466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615603999"/>
                  </a:ext>
                </a:extLst>
              </a:tr>
              <a:tr h="169313">
                <a:tc>
                  <a:txBody>
                    <a:bodyPr/>
                    <a:lstStyle/>
                    <a:p>
                      <a:pPr algn="l" fontAlgn="t"/>
                      <a:r>
                        <a:rPr lang="es-ES" sz="900" u="none" strike="noStrike">
                          <a:effectLst/>
                        </a:rPr>
                        <a:t>C X P Gastos En Personal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466" marR="8466" marT="846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L" sz="900" u="none" strike="noStrike" dirty="0">
                          <a:effectLst/>
                        </a:rPr>
                        <a:t>43.196.038</a:t>
                      </a:r>
                      <a:endParaRPr lang="es-CL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466" marR="8466" marT="8466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1128167"/>
                  </a:ext>
                </a:extLst>
              </a:tr>
              <a:tr h="169313">
                <a:tc>
                  <a:txBody>
                    <a:bodyPr/>
                    <a:lstStyle/>
                    <a:p>
                      <a:pPr algn="l" fontAlgn="t"/>
                      <a:r>
                        <a:rPr lang="es-CL" sz="900" u="none" strike="noStrike">
                          <a:effectLst/>
                        </a:rPr>
                        <a:t>Personal A Contrata</a:t>
                      </a:r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466" marR="8466" marT="846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L" sz="900" u="none" strike="noStrike" dirty="0">
                          <a:effectLst/>
                        </a:rPr>
                        <a:t>18.726.597</a:t>
                      </a:r>
                      <a:endParaRPr lang="es-CL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466" marR="8466" marT="8466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7011187"/>
                  </a:ext>
                </a:extLst>
              </a:tr>
              <a:tr h="169313">
                <a:tc>
                  <a:txBody>
                    <a:bodyPr/>
                    <a:lstStyle/>
                    <a:p>
                      <a:pPr algn="l" fontAlgn="t"/>
                      <a:r>
                        <a:rPr lang="es-CL" sz="900" u="none" strike="noStrike">
                          <a:effectLst/>
                        </a:rPr>
                        <a:t>Otras Remuneraciones</a:t>
                      </a:r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466" marR="8466" marT="846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L" sz="900" u="none" strike="noStrike" dirty="0">
                          <a:effectLst/>
                        </a:rPr>
                        <a:t>24.469.441</a:t>
                      </a:r>
                      <a:endParaRPr lang="es-CL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466" marR="8466" marT="8466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105810"/>
                  </a:ext>
                </a:extLst>
              </a:tr>
              <a:tr h="169313">
                <a:tc>
                  <a:txBody>
                    <a:bodyPr/>
                    <a:lstStyle/>
                    <a:p>
                      <a:pPr algn="l" fontAlgn="t"/>
                      <a:r>
                        <a:rPr lang="es-ES" sz="900" u="none" strike="noStrike" dirty="0">
                          <a:effectLst/>
                        </a:rPr>
                        <a:t>C X P Bienes Y Servicios De Consumo 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466" marR="8466" marT="846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L" sz="900" u="none" strike="noStrike" dirty="0">
                          <a:effectLst/>
                        </a:rPr>
                        <a:t>31.751.051</a:t>
                      </a:r>
                      <a:endParaRPr lang="es-CL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466" marR="8466" marT="8466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147118753"/>
                  </a:ext>
                </a:extLst>
              </a:tr>
              <a:tr h="169313">
                <a:tc>
                  <a:txBody>
                    <a:bodyPr/>
                    <a:lstStyle/>
                    <a:p>
                      <a:pPr algn="l" fontAlgn="t"/>
                      <a:r>
                        <a:rPr lang="es-CL" sz="900" u="none" strike="noStrike">
                          <a:effectLst/>
                        </a:rPr>
                        <a:t>Alimentos Y Bebidas</a:t>
                      </a:r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466" marR="8466" marT="846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L" sz="900" u="none" strike="noStrike" dirty="0">
                          <a:effectLst/>
                        </a:rPr>
                        <a:t>818.233</a:t>
                      </a:r>
                      <a:endParaRPr lang="es-CL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466" marR="8466" marT="8466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256415486"/>
                  </a:ext>
                </a:extLst>
              </a:tr>
              <a:tr h="169313">
                <a:tc>
                  <a:txBody>
                    <a:bodyPr/>
                    <a:lstStyle/>
                    <a:p>
                      <a:pPr algn="l" fontAlgn="t"/>
                      <a:r>
                        <a:rPr lang="es-CL" sz="900" u="none" strike="noStrike">
                          <a:effectLst/>
                        </a:rPr>
                        <a:t>Textiles,  Vestuario Y Calzado</a:t>
                      </a:r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466" marR="8466" marT="846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L" sz="900" u="none" strike="noStrike" dirty="0">
                          <a:effectLst/>
                        </a:rPr>
                        <a:t>0</a:t>
                      </a:r>
                      <a:endParaRPr lang="es-CL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466" marR="8466" marT="8466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908470108"/>
                  </a:ext>
                </a:extLst>
              </a:tr>
              <a:tr h="169313">
                <a:tc>
                  <a:txBody>
                    <a:bodyPr/>
                    <a:lstStyle/>
                    <a:p>
                      <a:pPr algn="l" fontAlgn="t"/>
                      <a:r>
                        <a:rPr lang="pt-BR" sz="900" u="none" strike="noStrike">
                          <a:effectLst/>
                        </a:rPr>
                        <a:t>Materiales De Uso O Consumo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466" marR="8466" marT="846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L" sz="900" u="none" strike="noStrike" dirty="0">
                          <a:effectLst/>
                        </a:rPr>
                        <a:t>24.627.818</a:t>
                      </a:r>
                      <a:endParaRPr lang="es-CL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466" marR="8466" marT="8466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730366693"/>
                  </a:ext>
                </a:extLst>
              </a:tr>
              <a:tr h="169313">
                <a:tc>
                  <a:txBody>
                    <a:bodyPr/>
                    <a:lstStyle/>
                    <a:p>
                      <a:pPr algn="l" fontAlgn="t"/>
                      <a:r>
                        <a:rPr lang="es-CL" sz="900" u="none" strike="noStrike">
                          <a:effectLst/>
                        </a:rPr>
                        <a:t>Arriendos</a:t>
                      </a:r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466" marR="8466" marT="846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L" sz="900" u="none" strike="noStrike" dirty="0">
                          <a:effectLst/>
                        </a:rPr>
                        <a:t>440.000</a:t>
                      </a:r>
                      <a:endParaRPr lang="es-CL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466" marR="8466" marT="8466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748381123"/>
                  </a:ext>
                </a:extLst>
              </a:tr>
              <a:tr h="169313">
                <a:tc>
                  <a:txBody>
                    <a:bodyPr/>
                    <a:lstStyle/>
                    <a:p>
                      <a:pPr algn="l" fontAlgn="t"/>
                      <a:r>
                        <a:rPr lang="es-CL" sz="900" u="none" strike="noStrike">
                          <a:effectLst/>
                        </a:rPr>
                        <a:t>Servicios Tecnicos Y Profesionales</a:t>
                      </a:r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466" marR="8466" marT="846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L" sz="900" u="none" strike="noStrike" dirty="0">
                          <a:effectLst/>
                        </a:rPr>
                        <a:t>5.865.000</a:t>
                      </a:r>
                      <a:endParaRPr lang="es-CL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466" marR="8466" marT="8466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70628076"/>
                  </a:ext>
                </a:extLst>
              </a:tr>
              <a:tr h="169313">
                <a:tc>
                  <a:txBody>
                    <a:bodyPr/>
                    <a:lstStyle/>
                    <a:p>
                      <a:pPr algn="l" fontAlgn="t"/>
                      <a:r>
                        <a:rPr lang="es-ES" sz="900" u="none" strike="noStrike">
                          <a:effectLst/>
                        </a:rPr>
                        <a:t>Otros Gastos En Bienes Y Servicios De Consumo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466" marR="8466" marT="846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L" sz="900" u="none" strike="noStrike" dirty="0">
                          <a:effectLst/>
                        </a:rPr>
                        <a:t>0</a:t>
                      </a:r>
                      <a:endParaRPr lang="es-CL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466" marR="8466" marT="8466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868366798"/>
                  </a:ext>
                </a:extLst>
              </a:tr>
              <a:tr h="169313">
                <a:tc>
                  <a:txBody>
                    <a:bodyPr/>
                    <a:lstStyle/>
                    <a:p>
                      <a:pPr algn="l" fontAlgn="t"/>
                      <a:r>
                        <a:rPr lang="es-ES" sz="900" u="none" strike="noStrike">
                          <a:effectLst/>
                        </a:rPr>
                        <a:t>C X P Adquisiones De Activos No Financieros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466" marR="8466" marT="846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L" sz="900" u="none" strike="noStrike" dirty="0">
                          <a:effectLst/>
                        </a:rPr>
                        <a:t>13.518.459</a:t>
                      </a:r>
                      <a:endParaRPr lang="es-CL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466" marR="8466" marT="8466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978158351"/>
                  </a:ext>
                </a:extLst>
              </a:tr>
              <a:tr h="169313">
                <a:tc>
                  <a:txBody>
                    <a:bodyPr/>
                    <a:lstStyle/>
                    <a:p>
                      <a:pPr algn="l" fontAlgn="t"/>
                      <a:r>
                        <a:rPr lang="es-CL" sz="900" u="none" strike="noStrike">
                          <a:effectLst/>
                        </a:rPr>
                        <a:t>Mobiliario Y Otros</a:t>
                      </a:r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466" marR="8466" marT="846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L" sz="900" u="none" strike="noStrike" dirty="0">
                          <a:effectLst/>
                        </a:rPr>
                        <a:t>0</a:t>
                      </a:r>
                      <a:endParaRPr lang="es-CL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466" marR="8466" marT="8466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713939011"/>
                  </a:ext>
                </a:extLst>
              </a:tr>
              <a:tr h="169313">
                <a:tc>
                  <a:txBody>
                    <a:bodyPr/>
                    <a:lstStyle/>
                    <a:p>
                      <a:pPr algn="l" fontAlgn="t"/>
                      <a:r>
                        <a:rPr lang="es-CL" sz="900" u="none" strike="noStrike">
                          <a:effectLst/>
                        </a:rPr>
                        <a:t>Maquinas Y Equipos</a:t>
                      </a:r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466" marR="8466" marT="846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L" sz="900" u="none" strike="noStrike" dirty="0">
                          <a:effectLst/>
                        </a:rPr>
                        <a:t>4.444.465</a:t>
                      </a:r>
                      <a:endParaRPr lang="es-CL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466" marR="8466" marT="8466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227642869"/>
                  </a:ext>
                </a:extLst>
              </a:tr>
              <a:tr h="169313">
                <a:tc>
                  <a:txBody>
                    <a:bodyPr/>
                    <a:lstStyle/>
                    <a:p>
                      <a:pPr algn="l" fontAlgn="t"/>
                      <a:r>
                        <a:rPr lang="es-CL" sz="900" u="none" strike="noStrike">
                          <a:effectLst/>
                        </a:rPr>
                        <a:t>Equipos Informaticos</a:t>
                      </a:r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466" marR="8466" marT="846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L" sz="900" u="none" strike="noStrike" dirty="0">
                          <a:effectLst/>
                        </a:rPr>
                        <a:t>4.637.422</a:t>
                      </a:r>
                      <a:endParaRPr lang="es-CL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466" marR="8466" marT="8466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782827271"/>
                  </a:ext>
                </a:extLst>
              </a:tr>
              <a:tr h="169313">
                <a:tc>
                  <a:txBody>
                    <a:bodyPr/>
                    <a:lstStyle/>
                    <a:p>
                      <a:pPr algn="l" fontAlgn="t"/>
                      <a:r>
                        <a:rPr lang="es-CL" sz="900" u="none" strike="noStrike" dirty="0">
                          <a:effectLst/>
                        </a:rPr>
                        <a:t>Programas </a:t>
                      </a:r>
                      <a:r>
                        <a:rPr lang="es-CL" sz="900" u="none" strike="noStrike" dirty="0" err="1">
                          <a:effectLst/>
                        </a:rPr>
                        <a:t>Informaticos</a:t>
                      </a:r>
                      <a:endParaRPr lang="es-CL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466" marR="8466" marT="846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L" sz="900" u="none" strike="noStrike" dirty="0">
                          <a:effectLst/>
                        </a:rPr>
                        <a:t>4.436.572</a:t>
                      </a:r>
                      <a:endParaRPr lang="es-CL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466" marR="8466" marT="8466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1521932"/>
                  </a:ext>
                </a:extLst>
              </a:tr>
            </a:tbl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42823692-224B-46E3-8D95-1DD4DD4CB58C}"/>
              </a:ext>
            </a:extLst>
          </p:cNvPr>
          <p:cNvSpPr txBox="1"/>
          <p:nvPr/>
        </p:nvSpPr>
        <p:spPr>
          <a:xfrm>
            <a:off x="3689873" y="1549101"/>
            <a:ext cx="41309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b="1" dirty="0"/>
              <a:t>RECURSOS  FINANCIEROS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C1C24F21-C605-4D7B-BF4A-8C39D8DB44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3253895"/>
              </p:ext>
            </p:extLst>
          </p:nvPr>
        </p:nvGraphicFramePr>
        <p:xfrm>
          <a:off x="6284398" y="2235200"/>
          <a:ext cx="5729411" cy="5353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80636">
                  <a:extLst>
                    <a:ext uri="{9D8B030D-6E8A-4147-A177-3AD203B41FA5}">
                      <a16:colId xmlns:a16="http://schemas.microsoft.com/office/drawing/2014/main" val="3439358714"/>
                    </a:ext>
                  </a:extLst>
                </a:gridCol>
                <a:gridCol w="886264">
                  <a:extLst>
                    <a:ext uri="{9D8B030D-6E8A-4147-A177-3AD203B41FA5}">
                      <a16:colId xmlns:a16="http://schemas.microsoft.com/office/drawing/2014/main" val="3155756097"/>
                    </a:ext>
                  </a:extLst>
                </a:gridCol>
                <a:gridCol w="858130">
                  <a:extLst>
                    <a:ext uri="{9D8B030D-6E8A-4147-A177-3AD203B41FA5}">
                      <a16:colId xmlns:a16="http://schemas.microsoft.com/office/drawing/2014/main" val="939813581"/>
                    </a:ext>
                  </a:extLst>
                </a:gridCol>
                <a:gridCol w="1209821">
                  <a:extLst>
                    <a:ext uri="{9D8B030D-6E8A-4147-A177-3AD203B41FA5}">
                      <a16:colId xmlns:a16="http://schemas.microsoft.com/office/drawing/2014/main" val="3933228084"/>
                    </a:ext>
                  </a:extLst>
                </a:gridCol>
                <a:gridCol w="1041009">
                  <a:extLst>
                    <a:ext uri="{9D8B030D-6E8A-4147-A177-3AD203B41FA5}">
                      <a16:colId xmlns:a16="http://schemas.microsoft.com/office/drawing/2014/main" val="3729513361"/>
                    </a:ext>
                  </a:extLst>
                </a:gridCol>
                <a:gridCol w="1153551">
                  <a:extLst>
                    <a:ext uri="{9D8B030D-6E8A-4147-A177-3AD203B41FA5}">
                      <a16:colId xmlns:a16="http://schemas.microsoft.com/office/drawing/2014/main" val="341776911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endParaRPr lang="es-C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 dirty="0">
                          <a:effectLst/>
                        </a:rPr>
                        <a:t>SALDO</a:t>
                      </a:r>
                    </a:p>
                    <a:p>
                      <a:pPr algn="ctr" fontAlgn="b"/>
                      <a:r>
                        <a:rPr lang="es-CL" sz="1100" u="none" strike="noStrike" dirty="0">
                          <a:effectLst/>
                        </a:rPr>
                        <a:t> 2019</a:t>
                      </a:r>
                      <a:endParaRPr lang="es-C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 dirty="0">
                          <a:effectLst/>
                        </a:rPr>
                        <a:t>INGRESOS 2020</a:t>
                      </a:r>
                      <a:endParaRPr lang="es-C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 dirty="0" smtClean="0">
                          <a:effectLst/>
                        </a:rPr>
                        <a:t>TOTAL</a:t>
                      </a:r>
                      <a:endParaRPr lang="es-CL" sz="1100" u="none" strike="noStrike" dirty="0">
                        <a:effectLst/>
                      </a:endParaRPr>
                    </a:p>
                    <a:p>
                      <a:pPr algn="ctr" fontAlgn="b"/>
                      <a:r>
                        <a:rPr lang="es-CL" sz="1100" u="none" strike="noStrike" dirty="0" smtClean="0">
                          <a:effectLst/>
                        </a:rPr>
                        <a:t> </a:t>
                      </a:r>
                      <a:r>
                        <a:rPr lang="es-CL" sz="1100" u="none" strike="noStrike" dirty="0">
                          <a:effectLst/>
                        </a:rPr>
                        <a:t>INGRESOS</a:t>
                      </a:r>
                      <a:endParaRPr lang="es-C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 dirty="0">
                          <a:effectLst/>
                        </a:rPr>
                        <a:t>GASTOS</a:t>
                      </a:r>
                    </a:p>
                    <a:p>
                      <a:pPr algn="ctr" fontAlgn="b"/>
                      <a:r>
                        <a:rPr lang="es-CL" sz="1100" u="none" strike="noStrike" dirty="0">
                          <a:effectLst/>
                        </a:rPr>
                        <a:t> 2020</a:t>
                      </a:r>
                      <a:endParaRPr lang="es-C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 dirty="0">
                          <a:effectLst/>
                        </a:rPr>
                        <a:t>SALDO </a:t>
                      </a:r>
                    </a:p>
                    <a:p>
                      <a:pPr algn="ctr" fontAlgn="b"/>
                      <a:r>
                        <a:rPr lang="es-CL" sz="1100" u="none" strike="noStrike" dirty="0">
                          <a:effectLst/>
                        </a:rPr>
                        <a:t>31/12/2020</a:t>
                      </a:r>
                      <a:endParaRPr lang="es-C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98517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 dirty="0">
                          <a:effectLst/>
                        </a:rPr>
                        <a:t>TOTALES</a:t>
                      </a:r>
                      <a:endParaRPr lang="es-C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 dirty="0">
                          <a:effectLst/>
                        </a:rPr>
                        <a:t>38.669.744</a:t>
                      </a:r>
                      <a:endParaRPr lang="es-C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 dirty="0">
                          <a:effectLst/>
                        </a:rPr>
                        <a:t>104.610.879</a:t>
                      </a:r>
                      <a:endParaRPr lang="es-C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 dirty="0">
                          <a:effectLst/>
                        </a:rPr>
                        <a:t>143.280.623</a:t>
                      </a:r>
                      <a:endParaRPr lang="es-C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 dirty="0">
                          <a:effectLst/>
                        </a:rPr>
                        <a:t>100.554.130</a:t>
                      </a:r>
                      <a:endParaRPr lang="es-C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1" u="none" strike="noStrike" dirty="0">
                          <a:effectLst/>
                        </a:rPr>
                        <a:t>42.726.493</a:t>
                      </a:r>
                      <a:endParaRPr lang="es-C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9766411"/>
                  </a:ext>
                </a:extLst>
              </a:tr>
            </a:tbl>
          </a:graphicData>
        </a:graphic>
      </p:graphicFrame>
      <p:sp>
        <p:nvSpPr>
          <p:cNvPr id="4" name="Globo: flecha hacia abajo 3">
            <a:extLst>
              <a:ext uri="{FF2B5EF4-FFF2-40B4-BE49-F238E27FC236}">
                <a16:creationId xmlns:a16="http://schemas.microsoft.com/office/drawing/2014/main" id="{A5C6BA5F-84D1-4453-864A-7579A0B094EC}"/>
              </a:ext>
            </a:extLst>
          </p:cNvPr>
          <p:cNvSpPr/>
          <p:nvPr/>
        </p:nvSpPr>
        <p:spPr>
          <a:xfrm>
            <a:off x="2039815" y="1549101"/>
            <a:ext cx="1026942" cy="600165"/>
          </a:xfrm>
          <a:prstGeom prst="downArrowCallou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>
                <a:solidFill>
                  <a:srgbClr val="002060"/>
                </a:solidFill>
              </a:rPr>
              <a:t>SEP</a:t>
            </a:r>
          </a:p>
        </p:txBody>
      </p:sp>
      <p:sp>
        <p:nvSpPr>
          <p:cNvPr id="8" name="Globo: flecha hacia abajo 7">
            <a:extLst>
              <a:ext uri="{FF2B5EF4-FFF2-40B4-BE49-F238E27FC236}">
                <a16:creationId xmlns:a16="http://schemas.microsoft.com/office/drawing/2014/main" id="{23185043-092C-42E1-991F-8C2926B6EB9F}"/>
              </a:ext>
            </a:extLst>
          </p:cNvPr>
          <p:cNvSpPr/>
          <p:nvPr/>
        </p:nvSpPr>
        <p:spPr>
          <a:xfrm>
            <a:off x="8979463" y="1549101"/>
            <a:ext cx="1026942" cy="600165"/>
          </a:xfrm>
          <a:prstGeom prst="downArrowCallou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>
                <a:solidFill>
                  <a:srgbClr val="002060"/>
                </a:solidFill>
              </a:rPr>
              <a:t>PIE</a:t>
            </a:r>
          </a:p>
        </p:txBody>
      </p:sp>
    </p:spTree>
    <p:extLst>
      <p:ext uri="{BB962C8B-B14F-4D97-AF65-F5344CB8AC3E}">
        <p14:creationId xmlns:p14="http://schemas.microsoft.com/office/powerpoint/2010/main" val="40574650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8"/>
          <p:cNvSpPr txBox="1">
            <a:spLocks noGrp="1"/>
          </p:cNvSpPr>
          <p:nvPr>
            <p:ph type="ctrTitle"/>
          </p:nvPr>
        </p:nvSpPr>
        <p:spPr>
          <a:xfrm>
            <a:off x="858982" y="2235200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None/>
            </a:pPr>
            <a:r>
              <a:rPr lang="es-CL" sz="2700" b="1" dirty="0"/>
              <a:t/>
            </a:r>
            <a:br>
              <a:rPr lang="es-CL" sz="2700" b="1" dirty="0"/>
            </a:br>
            <a:r>
              <a:rPr lang="es-CL" dirty="0"/>
              <a:t/>
            </a:r>
            <a:br>
              <a:rPr lang="es-CL" dirty="0"/>
            </a:br>
            <a:endParaRPr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41D152D-B21F-4276-A733-72F081C70943}"/>
              </a:ext>
            </a:extLst>
          </p:cNvPr>
          <p:cNvSpPr txBox="1"/>
          <p:nvPr/>
        </p:nvSpPr>
        <p:spPr>
          <a:xfrm>
            <a:off x="3689873" y="1549101"/>
            <a:ext cx="41309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b="1" dirty="0"/>
              <a:t>DESAFÍOS  2021</a:t>
            </a: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0D8DDF09-364E-4F1D-B4CF-A0DBFF2270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2608967"/>
              </p:ext>
            </p:extLst>
          </p:nvPr>
        </p:nvGraphicFramePr>
        <p:xfrm>
          <a:off x="1930498" y="2056104"/>
          <a:ext cx="9144000" cy="23199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41413">
                  <a:extLst>
                    <a:ext uri="{9D8B030D-6E8A-4147-A177-3AD203B41FA5}">
                      <a16:colId xmlns:a16="http://schemas.microsoft.com/office/drawing/2014/main" val="33547032"/>
                    </a:ext>
                  </a:extLst>
                </a:gridCol>
                <a:gridCol w="5502587">
                  <a:extLst>
                    <a:ext uri="{9D8B030D-6E8A-4147-A177-3AD203B41FA5}">
                      <a16:colId xmlns:a16="http://schemas.microsoft.com/office/drawing/2014/main" val="2551409360"/>
                    </a:ext>
                  </a:extLst>
                </a:gridCol>
              </a:tblGrid>
              <a:tr h="61021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400" dirty="0"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AREA / DIMENSION </a:t>
                      </a:r>
                      <a:endParaRPr lang="es-CL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 dirty="0"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DESCRIPCIÓN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7298477"/>
                  </a:ext>
                </a:extLst>
              </a:tr>
              <a:tr h="764810">
                <a:tc>
                  <a:txBody>
                    <a:bodyPr/>
                    <a:lstStyle/>
                    <a:p>
                      <a:pPr algn="ctr"/>
                      <a:r>
                        <a:rPr lang="es-CL" sz="1400" b="1" i="0" kern="1200" dirty="0">
                          <a:solidFill>
                            <a:srgbClr val="002060"/>
                          </a:solidFill>
                          <a:effectLst/>
                          <a:latin typeface="Andalus" panose="02020603050405020304" pitchFamily="18" charset="-78"/>
                          <a:ea typeface="+mn-ea"/>
                          <a:cs typeface="Andalus" panose="02020603050405020304" pitchFamily="18" charset="-78"/>
                        </a:rPr>
                        <a:t>LIDERAZGO</a:t>
                      </a:r>
                      <a:endParaRPr lang="es-CL" sz="1400" b="1" dirty="0">
                        <a:solidFill>
                          <a:srgbClr val="002060"/>
                        </a:solidFill>
                        <a:latin typeface="Andalus" panose="02020603050405020304" pitchFamily="18" charset="-78"/>
                        <a:cs typeface="Andalus" panose="02020603050405020304" pitchFamily="18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CL" sz="1400" dirty="0" smtClean="0"/>
                        <a:t>Coordinar eficaz y eficientemente</a:t>
                      </a:r>
                      <a:r>
                        <a:rPr lang="es-CL" sz="1400" baseline="0" dirty="0" smtClean="0"/>
                        <a:t> los tanto los recursos como todos los medios disponibles, que faciliten tanto la labor docente como el desarrollo del aprendizaje de nuestros estudiantes.</a:t>
                      </a:r>
                      <a:endParaRPr lang="es-CL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1773377"/>
                  </a:ext>
                </a:extLst>
              </a:tr>
              <a:tr h="764810">
                <a:tc>
                  <a:txBody>
                    <a:bodyPr/>
                    <a:lstStyle/>
                    <a:p>
                      <a:pPr algn="ctr"/>
                      <a:r>
                        <a:rPr lang="es-CL" sz="1400" b="1" dirty="0">
                          <a:solidFill>
                            <a:srgbClr val="002060"/>
                          </a:solidFill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GESTIÓN PEDAGÓGICA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4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Mejorar resultados en  pruebas estandarizadas</a:t>
                      </a:r>
                      <a:r>
                        <a:rPr lang="es-ES" sz="14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su vinculación y seguimiento.</a:t>
                      </a:r>
                      <a:r>
                        <a:rPr lang="es-ES" sz="1400" dirty="0" smtClean="0">
                          <a:latin typeface="+mn-lt"/>
                        </a:rPr>
                        <a:t> </a:t>
                      </a:r>
                    </a:p>
                    <a:p>
                      <a:endParaRPr lang="es-CL" sz="14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6398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1423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/>
          <p:cNvPicPr preferRelativeResize="0"/>
          <p:nvPr/>
        </p:nvPicPr>
        <p:blipFill rotWithShape="1">
          <a:blip r:embed="rId3">
            <a:alphaModFix/>
          </a:blip>
          <a:srcRect l="9247" r="510" b="8220"/>
          <a:stretch/>
        </p:blipFill>
        <p:spPr>
          <a:xfrm>
            <a:off x="0" y="-1"/>
            <a:ext cx="12192000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125;p19">
            <a:extLst>
              <a:ext uri="{FF2B5EF4-FFF2-40B4-BE49-F238E27FC236}">
                <a16:creationId xmlns:a16="http://schemas.microsoft.com/office/drawing/2014/main" id="{0621D72F-9E5D-4213-887E-98297B8BAE1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4866" t="92211" r="7213"/>
          <a:stretch/>
        </p:blipFill>
        <p:spPr>
          <a:xfrm>
            <a:off x="26634" y="6346743"/>
            <a:ext cx="12165366" cy="534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119;p18">
            <a:extLst>
              <a:ext uri="{FF2B5EF4-FFF2-40B4-BE49-F238E27FC236}">
                <a16:creationId xmlns:a16="http://schemas.microsoft.com/office/drawing/2014/main" id="{3E161AD7-BE71-4517-BD86-F9ADD078151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2D796931-833B-4899-AEDE-FEA54CBC7E9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78387562"/>
              </p:ext>
            </p:extLst>
          </p:nvPr>
        </p:nvGraphicFramePr>
        <p:xfrm>
          <a:off x="782603" y="2717843"/>
          <a:ext cx="7580561" cy="7298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96703CB0-6F7A-42A6-9906-FDE3FDEC1A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05616415"/>
              </p:ext>
            </p:extLst>
          </p:nvPr>
        </p:nvGraphicFramePr>
        <p:xfrm>
          <a:off x="782603" y="3521089"/>
          <a:ext cx="7580561" cy="7298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E0BB3FD9-45C5-4017-820B-383E0B5CE9B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57548450"/>
              </p:ext>
            </p:extLst>
          </p:nvPr>
        </p:nvGraphicFramePr>
        <p:xfrm>
          <a:off x="782603" y="4324335"/>
          <a:ext cx="7580561" cy="7298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D8E92E94-BCFA-417F-9006-EE9023CC666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41381037"/>
              </p:ext>
            </p:extLst>
          </p:nvPr>
        </p:nvGraphicFramePr>
        <p:xfrm>
          <a:off x="782603" y="5127581"/>
          <a:ext cx="7580561" cy="7298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7B825A82-443A-4820-BBA2-3CB859C24C60}"/>
              </a:ext>
            </a:extLst>
          </p:cNvPr>
          <p:cNvSpPr/>
          <p:nvPr/>
        </p:nvSpPr>
        <p:spPr>
          <a:xfrm>
            <a:off x="8505657" y="2690801"/>
            <a:ext cx="2183803" cy="30526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650 ESTUDIANTES</a:t>
            </a:r>
          </a:p>
          <a:p>
            <a:pPr algn="ctr"/>
            <a:r>
              <a:rPr lang="es-CL" dirty="0"/>
              <a:t>7° a 4° MEDIO</a:t>
            </a:r>
          </a:p>
          <a:p>
            <a:pPr algn="ctr"/>
            <a:r>
              <a:rPr lang="es-CL" dirty="0"/>
              <a:t>SEP-PIE</a:t>
            </a:r>
          </a:p>
          <a:p>
            <a:pPr algn="ctr"/>
            <a:r>
              <a:rPr lang="es-CL" dirty="0"/>
              <a:t>PME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C4E7260F-49E9-42A0-A629-F990A2AF4847}"/>
              </a:ext>
            </a:extLst>
          </p:cNvPr>
          <p:cNvSpPr txBox="1"/>
          <p:nvPr/>
        </p:nvSpPr>
        <p:spPr>
          <a:xfrm>
            <a:off x="3480868" y="1558369"/>
            <a:ext cx="4130937" cy="40011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2000" b="1" dirty="0" smtClean="0">
                <a:solidFill>
                  <a:srgbClr val="002060"/>
                </a:solidFill>
              </a:rPr>
              <a:t>Nuestro Liceo</a:t>
            </a:r>
            <a:endParaRPr lang="es-CL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0924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8"/>
          <p:cNvSpPr txBox="1">
            <a:spLocks noGrp="1"/>
          </p:cNvSpPr>
          <p:nvPr>
            <p:ph type="ctrTitle"/>
          </p:nvPr>
        </p:nvSpPr>
        <p:spPr>
          <a:xfrm>
            <a:off x="858982" y="2235200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None/>
            </a:pPr>
            <a:r>
              <a:rPr lang="es-CL" sz="2700" b="1" dirty="0"/>
              <a:t/>
            </a:r>
            <a:br>
              <a:rPr lang="es-CL" sz="2700" b="1" dirty="0"/>
            </a:br>
            <a:r>
              <a:rPr lang="es-CL" dirty="0"/>
              <a:t/>
            </a:r>
            <a:br>
              <a:rPr lang="es-CL" dirty="0"/>
            </a:br>
            <a:endParaRPr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41D152D-B21F-4276-A733-72F081C70943}"/>
              </a:ext>
            </a:extLst>
          </p:cNvPr>
          <p:cNvSpPr txBox="1"/>
          <p:nvPr/>
        </p:nvSpPr>
        <p:spPr>
          <a:xfrm>
            <a:off x="3689873" y="1549101"/>
            <a:ext cx="41309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b="1" dirty="0"/>
              <a:t>DESAFÍOS  2021</a:t>
            </a: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0D8DDF09-364E-4F1D-B4CF-A0DBFF2270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0097233"/>
              </p:ext>
            </p:extLst>
          </p:nvPr>
        </p:nvGraphicFramePr>
        <p:xfrm>
          <a:off x="1930498" y="2056104"/>
          <a:ext cx="9144000" cy="2533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41413">
                  <a:extLst>
                    <a:ext uri="{9D8B030D-6E8A-4147-A177-3AD203B41FA5}">
                      <a16:colId xmlns:a16="http://schemas.microsoft.com/office/drawing/2014/main" val="33547032"/>
                    </a:ext>
                  </a:extLst>
                </a:gridCol>
                <a:gridCol w="5502587">
                  <a:extLst>
                    <a:ext uri="{9D8B030D-6E8A-4147-A177-3AD203B41FA5}">
                      <a16:colId xmlns:a16="http://schemas.microsoft.com/office/drawing/2014/main" val="2551409360"/>
                    </a:ext>
                  </a:extLst>
                </a:gridCol>
              </a:tblGrid>
              <a:tr h="61021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400" dirty="0"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AREA / DIMENSION </a:t>
                      </a:r>
                      <a:endParaRPr lang="es-CL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 dirty="0"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DESCRIPCIÓN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7298477"/>
                  </a:ext>
                </a:extLst>
              </a:tr>
              <a:tr h="764810">
                <a:tc>
                  <a:txBody>
                    <a:bodyPr/>
                    <a:lstStyle/>
                    <a:p>
                      <a:pPr algn="ctr"/>
                      <a:r>
                        <a:rPr lang="es-CL" sz="1400" b="1" dirty="0">
                          <a:solidFill>
                            <a:srgbClr val="002060"/>
                          </a:solidFill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CONVIVENCIA ESCOLAR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Satisfacer  en un 100 % las necesidades Socioemocional y </a:t>
                      </a:r>
                      <a:r>
                        <a:rPr lang="es-ES" sz="1400" dirty="0" err="1" smtClean="0"/>
                        <a:t>Orientacional</a:t>
                      </a:r>
                      <a:r>
                        <a:rPr lang="es-ES" sz="1400" baseline="0" dirty="0" smtClean="0"/>
                        <a:t> </a:t>
                      </a:r>
                      <a:r>
                        <a:rPr lang="es-ES" sz="1400" dirty="0" smtClean="0"/>
                        <a:t>de nuestros estudiantes. </a:t>
                      </a:r>
                    </a:p>
                    <a:p>
                      <a:r>
                        <a:rPr lang="es-ES" sz="1400" dirty="0" smtClean="0"/>
                        <a:t>Brindar apoyo desde la  Formación integral de nuestros estudiantes en valores, identidad institucional y herramientas para la vida.</a:t>
                      </a:r>
                      <a:br>
                        <a:rPr lang="es-ES" sz="1400" dirty="0" smtClean="0"/>
                      </a:br>
                      <a:endParaRPr lang="es-CL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2115706"/>
                  </a:ext>
                </a:extLst>
              </a:tr>
              <a:tr h="764810">
                <a:tc>
                  <a:txBody>
                    <a:bodyPr/>
                    <a:lstStyle/>
                    <a:p>
                      <a:pPr algn="ctr"/>
                      <a:r>
                        <a:rPr lang="es-CL" sz="1400" b="1" dirty="0">
                          <a:solidFill>
                            <a:srgbClr val="002060"/>
                          </a:solidFill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GESTIÓN ESCOLAR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400" dirty="0" smtClean="0">
                          <a:latin typeface="+mn-lt"/>
                          <a:cs typeface="Andalus" panose="02020603050405020304" pitchFamily="18" charset="-78"/>
                        </a:rPr>
                        <a:t>Fortalecer el trabajo Colaborativo y</a:t>
                      </a:r>
                      <a:r>
                        <a:rPr lang="es-CL" sz="1400" baseline="0" dirty="0" smtClean="0">
                          <a:latin typeface="+mn-lt"/>
                          <a:cs typeface="Andalus" panose="02020603050405020304" pitchFamily="18" charset="-78"/>
                        </a:rPr>
                        <a:t> Multidisciplinario como eje de los aprendizajes y desarrollo integral de nuestros estudiantes en toda la Institución, con foco el lo Pedagógico y el trabajo de excelencia</a:t>
                      </a:r>
                      <a:endParaRPr lang="es-CL" sz="1400" dirty="0" smtClean="0">
                        <a:latin typeface="+mn-lt"/>
                        <a:cs typeface="Andalus" panose="02020603050405020304" pitchFamily="18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72999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26690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8"/>
          <p:cNvSpPr txBox="1">
            <a:spLocks noGrp="1"/>
          </p:cNvSpPr>
          <p:nvPr>
            <p:ph type="ctrTitle"/>
          </p:nvPr>
        </p:nvSpPr>
        <p:spPr>
          <a:xfrm>
            <a:off x="858982" y="2235200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None/>
            </a:pPr>
            <a:r>
              <a:rPr lang="es-CL" sz="2700" b="1" dirty="0"/>
              <a:t/>
            </a:r>
            <a:br>
              <a:rPr lang="es-CL" sz="2700" b="1" dirty="0"/>
            </a:br>
            <a:r>
              <a:rPr lang="es-CL" dirty="0"/>
              <a:t/>
            </a:r>
            <a:br>
              <a:rPr lang="es-CL" dirty="0"/>
            </a:br>
            <a:endParaRPr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D254703-C7E2-43D1-9DB2-A1CCE4917ECB}"/>
              </a:ext>
            </a:extLst>
          </p:cNvPr>
          <p:cNvSpPr txBox="1"/>
          <p:nvPr/>
        </p:nvSpPr>
        <p:spPr>
          <a:xfrm>
            <a:off x="3365513" y="1506994"/>
            <a:ext cx="41309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b="1" dirty="0"/>
              <a:t>MUCHAS GRACIAS</a:t>
            </a:r>
          </a:p>
        </p:txBody>
      </p:sp>
      <p:pic>
        <p:nvPicPr>
          <p:cNvPr id="5" name="Google Shape;84;p13">
            <a:extLst>
              <a:ext uri="{FF2B5EF4-FFF2-40B4-BE49-F238E27FC236}">
                <a16:creationId xmlns:a16="http://schemas.microsoft.com/office/drawing/2014/main" id="{5B031A60-2C1D-4770-B1B9-8E75F230D19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r="90910" b="79568"/>
          <a:stretch/>
        </p:blipFill>
        <p:spPr>
          <a:xfrm>
            <a:off x="3911984" y="1907104"/>
            <a:ext cx="3437003" cy="312264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ángulo 1"/>
          <p:cNvSpPr/>
          <p:nvPr/>
        </p:nvSpPr>
        <p:spPr>
          <a:xfrm>
            <a:off x="2460347" y="5045139"/>
            <a:ext cx="614078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…”u</a:t>
            </a:r>
            <a:r>
              <a:rPr lang="es-ES" sz="4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n futuro con historia”</a:t>
            </a:r>
            <a:endParaRPr lang="es-ES" sz="4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019628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8"/>
          <p:cNvSpPr txBox="1">
            <a:spLocks noGrp="1"/>
          </p:cNvSpPr>
          <p:nvPr>
            <p:ph type="ctrTitle"/>
          </p:nvPr>
        </p:nvSpPr>
        <p:spPr>
          <a:xfrm>
            <a:off x="858982" y="2235200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None/>
            </a:pPr>
            <a:r>
              <a:rPr lang="es-CL" sz="2700" b="1" dirty="0"/>
              <a:t/>
            </a:r>
            <a:br>
              <a:rPr lang="es-CL" sz="2700" b="1" dirty="0"/>
            </a:br>
            <a:r>
              <a:rPr lang="es-CL" dirty="0"/>
              <a:t/>
            </a:r>
            <a:br>
              <a:rPr lang="es-CL" dirty="0"/>
            </a:br>
            <a:endParaRPr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A9C29B22-06C6-406F-985A-46D0CC8609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38991729"/>
              </p:ext>
            </p:extLst>
          </p:nvPr>
        </p:nvGraphicFramePr>
        <p:xfrm>
          <a:off x="256988" y="839100"/>
          <a:ext cx="9242013" cy="54971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BAC1FE16-E94E-4AC0-85D4-8BD2773D3202}"/>
              </a:ext>
            </a:extLst>
          </p:cNvPr>
          <p:cNvSpPr/>
          <p:nvPr/>
        </p:nvSpPr>
        <p:spPr>
          <a:xfrm>
            <a:off x="9652924" y="1882588"/>
            <a:ext cx="1904104" cy="14092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/>
              <a:t>P E I</a:t>
            </a:r>
          </a:p>
          <a:p>
            <a:pPr algn="ctr"/>
            <a:r>
              <a:rPr lang="es-CL" dirty="0"/>
              <a:t>Proyecto</a:t>
            </a:r>
          </a:p>
          <a:p>
            <a:pPr algn="ctr"/>
            <a:r>
              <a:rPr lang="es-CL" dirty="0"/>
              <a:t>Educativo</a:t>
            </a:r>
          </a:p>
          <a:p>
            <a:pPr algn="ctr"/>
            <a:r>
              <a:rPr lang="es-CL" dirty="0"/>
              <a:t>Institucional</a:t>
            </a:r>
          </a:p>
        </p:txBody>
      </p:sp>
    </p:spTree>
    <p:extLst>
      <p:ext uri="{BB962C8B-B14F-4D97-AF65-F5344CB8AC3E}">
        <p14:creationId xmlns:p14="http://schemas.microsoft.com/office/powerpoint/2010/main" val="37082431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8DF96D89-D225-4127-A4D5-DC17F1F2FA10}"/>
              </a:ext>
            </a:extLst>
          </p:cNvPr>
          <p:cNvSpPr txBox="1"/>
          <p:nvPr/>
        </p:nvSpPr>
        <p:spPr>
          <a:xfrm>
            <a:off x="3689873" y="1549101"/>
            <a:ext cx="41309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b="1" dirty="0"/>
              <a:t>METAS DE GESTIÓN</a:t>
            </a:r>
          </a:p>
        </p:txBody>
      </p:sp>
      <p:graphicFrame>
        <p:nvGraphicFramePr>
          <p:cNvPr id="7" name="3 Marcador de contenido">
            <a:extLst>
              <a:ext uri="{FF2B5EF4-FFF2-40B4-BE49-F238E27FC236}">
                <a16:creationId xmlns:a16="http://schemas.microsoft.com/office/drawing/2014/main" id="{D9F96DFB-51F4-47C7-AF27-605B372E118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365441"/>
              </p:ext>
            </p:extLst>
          </p:nvPr>
        </p:nvGraphicFramePr>
        <p:xfrm>
          <a:off x="1721223" y="2009974"/>
          <a:ext cx="7702476" cy="39755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45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535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94319">
                  <a:extLst>
                    <a:ext uri="{9D8B030D-6E8A-4147-A177-3AD203B41FA5}">
                      <a16:colId xmlns:a16="http://schemas.microsoft.com/office/drawing/2014/main" val="665065136"/>
                    </a:ext>
                  </a:extLst>
                </a:gridCol>
              </a:tblGrid>
              <a:tr h="59231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400" dirty="0"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DIMENSION </a:t>
                      </a:r>
                      <a:endParaRPr lang="es-CL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 dirty="0"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META  ESTRATEGICA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 dirty="0"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ESTRATEGIAS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04223">
                <a:tc rowSpan="2">
                  <a:txBody>
                    <a:bodyPr/>
                    <a:lstStyle/>
                    <a:p>
                      <a:pPr algn="ctr"/>
                      <a:r>
                        <a:rPr lang="es-CL" sz="1400" b="1" i="0" kern="1200" dirty="0">
                          <a:solidFill>
                            <a:srgbClr val="002060"/>
                          </a:solidFill>
                          <a:effectLst/>
                          <a:latin typeface="Andalus" panose="02020603050405020304" pitchFamily="18" charset="-78"/>
                          <a:ea typeface="+mn-ea"/>
                          <a:cs typeface="Andalus" panose="02020603050405020304" pitchFamily="18" charset="-78"/>
                        </a:rPr>
                        <a:t>GESTIÓN PEDAGÓGICA </a:t>
                      </a:r>
                      <a:endParaRPr lang="es-CL" sz="1400" b="1" dirty="0">
                        <a:solidFill>
                          <a:srgbClr val="002060"/>
                        </a:solidFill>
                        <a:latin typeface="Andalus" panose="02020603050405020304" pitchFamily="18" charset="-78"/>
                        <a:cs typeface="Andalus" panose="02020603050405020304" pitchFamily="18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just"/>
                      <a:r>
                        <a:rPr lang="es-ES" sz="1400" dirty="0">
                          <a:latin typeface="+mn-lt"/>
                          <a:cs typeface="Andalus" panose="02020603050405020304"/>
                        </a:rPr>
                        <a:t>El 90% de los docentes</a:t>
                      </a:r>
                      <a:r>
                        <a:rPr lang="es-ES" sz="1400" dirty="0" smtClean="0">
                          <a:latin typeface="+mn-lt"/>
                          <a:cs typeface="Andalus" panose="02020603050405020304"/>
                        </a:rPr>
                        <a:t>, incorpora </a:t>
                      </a:r>
                      <a:r>
                        <a:rPr lang="es-ES" sz="1400" dirty="0">
                          <a:latin typeface="+mn-lt"/>
                          <a:cs typeface="Andalus" panose="02020603050405020304"/>
                        </a:rPr>
                        <a:t>a sus prácticas en </a:t>
                      </a:r>
                      <a:r>
                        <a:rPr lang="es-ES" sz="1400" dirty="0" smtClean="0">
                          <a:latin typeface="+mn-lt"/>
                          <a:cs typeface="Andalus" panose="02020603050405020304"/>
                        </a:rPr>
                        <a:t>el aula</a:t>
                      </a:r>
                      <a:r>
                        <a:rPr lang="es-ES" sz="1400" dirty="0">
                          <a:latin typeface="+mn-lt"/>
                          <a:cs typeface="Andalus" panose="02020603050405020304"/>
                        </a:rPr>
                        <a:t>, recursos </a:t>
                      </a:r>
                      <a:r>
                        <a:rPr lang="es-ES" sz="1400" dirty="0" smtClean="0">
                          <a:latin typeface="+mn-lt"/>
                          <a:cs typeface="Andalus" panose="02020603050405020304"/>
                        </a:rPr>
                        <a:t>innovadores con </a:t>
                      </a:r>
                      <a:r>
                        <a:rPr lang="es-ES" sz="1400" dirty="0">
                          <a:latin typeface="+mn-lt"/>
                          <a:cs typeface="Andalus" panose="02020603050405020304"/>
                        </a:rPr>
                        <a:t>énfasis en el uso de</a:t>
                      </a:r>
                    </a:p>
                    <a:p>
                      <a:pPr algn="just"/>
                      <a:r>
                        <a:rPr lang="es-ES" sz="1400" dirty="0" err="1" smtClean="0">
                          <a:latin typeface="+mn-lt"/>
                          <a:cs typeface="Andalus" panose="02020603050405020304"/>
                        </a:rPr>
                        <a:t>TICs</a:t>
                      </a:r>
                      <a:r>
                        <a:rPr lang="es-ES" sz="1400" dirty="0" smtClean="0">
                          <a:latin typeface="+mn-lt"/>
                          <a:cs typeface="Andalus" panose="02020603050405020304"/>
                        </a:rPr>
                        <a:t>, fortaleciendo con ello </a:t>
                      </a:r>
                      <a:r>
                        <a:rPr lang="es-ES" sz="1400" dirty="0">
                          <a:latin typeface="+mn-lt"/>
                          <a:cs typeface="Andalus" panose="02020603050405020304"/>
                        </a:rPr>
                        <a:t>el desarrollo </a:t>
                      </a:r>
                      <a:r>
                        <a:rPr lang="es-ES" sz="1400" dirty="0" smtClean="0">
                          <a:latin typeface="+mn-lt"/>
                          <a:cs typeface="Andalus" panose="02020603050405020304"/>
                        </a:rPr>
                        <a:t>de habilidades </a:t>
                      </a:r>
                      <a:r>
                        <a:rPr lang="es-ES" sz="1400" dirty="0">
                          <a:latin typeface="+mn-lt"/>
                          <a:cs typeface="Andalus" panose="02020603050405020304"/>
                        </a:rPr>
                        <a:t>superiores. </a:t>
                      </a:r>
                      <a:endParaRPr lang="es-ES" sz="1400" dirty="0" smtClean="0">
                        <a:latin typeface="+mn-lt"/>
                        <a:cs typeface="Andalus" panose="02020603050405020304"/>
                      </a:endParaRPr>
                    </a:p>
                    <a:p>
                      <a:pPr algn="just"/>
                      <a:endParaRPr lang="es-ES" sz="1400" dirty="0" smtClean="0">
                        <a:latin typeface="+mn-lt"/>
                        <a:cs typeface="Andalus" panose="02020603050405020304"/>
                      </a:endParaRPr>
                    </a:p>
                    <a:p>
                      <a:pPr algn="just"/>
                      <a:r>
                        <a:rPr lang="es-ES" sz="1400" dirty="0" smtClean="0">
                          <a:latin typeface="+mn-lt"/>
                          <a:cs typeface="Andalus" panose="02020603050405020304"/>
                        </a:rPr>
                        <a:t> El 90</a:t>
                      </a:r>
                      <a:r>
                        <a:rPr lang="es-ES" sz="1400" dirty="0">
                          <a:latin typeface="+mn-lt"/>
                          <a:cs typeface="Andalus" panose="02020603050405020304"/>
                        </a:rPr>
                        <a:t>% de los </a:t>
                      </a:r>
                      <a:r>
                        <a:rPr lang="es-ES" sz="1400" dirty="0" smtClean="0">
                          <a:latin typeface="+mn-lt"/>
                          <a:cs typeface="Andalus" panose="02020603050405020304"/>
                        </a:rPr>
                        <a:t>docentes promueve </a:t>
                      </a:r>
                      <a:r>
                        <a:rPr lang="es-ES" sz="1400" dirty="0">
                          <a:latin typeface="+mn-lt"/>
                          <a:cs typeface="Andalus" panose="02020603050405020304"/>
                        </a:rPr>
                        <a:t>a través de </a:t>
                      </a:r>
                      <a:r>
                        <a:rPr lang="es-ES" sz="1400" dirty="0" smtClean="0">
                          <a:latin typeface="+mn-lt"/>
                          <a:cs typeface="Andalus" panose="02020603050405020304"/>
                        </a:rPr>
                        <a:t>sus clases </a:t>
                      </a:r>
                      <a:r>
                        <a:rPr lang="es-ES" sz="1400" dirty="0">
                          <a:latin typeface="+mn-lt"/>
                          <a:cs typeface="Andalus" panose="02020603050405020304"/>
                        </a:rPr>
                        <a:t>la argumentación y </a:t>
                      </a:r>
                      <a:r>
                        <a:rPr lang="es-ES" sz="1400" dirty="0" smtClean="0">
                          <a:latin typeface="+mn-lt"/>
                          <a:cs typeface="Andalus" panose="02020603050405020304"/>
                        </a:rPr>
                        <a:t>la crítica </a:t>
                      </a:r>
                      <a:r>
                        <a:rPr lang="es-ES" sz="1400" dirty="0">
                          <a:latin typeface="+mn-lt"/>
                          <a:cs typeface="Andalus" panose="02020603050405020304"/>
                        </a:rPr>
                        <a:t>propositiva a través </a:t>
                      </a:r>
                      <a:r>
                        <a:rPr lang="es-ES" sz="1400" dirty="0" smtClean="0">
                          <a:latin typeface="+mn-lt"/>
                          <a:cs typeface="Andalus" panose="02020603050405020304"/>
                        </a:rPr>
                        <a:t>de la </a:t>
                      </a:r>
                      <a:r>
                        <a:rPr lang="es-ES" sz="1400" dirty="0">
                          <a:latin typeface="+mn-lt"/>
                          <a:cs typeface="Andalus" panose="02020603050405020304"/>
                        </a:rPr>
                        <a:t>participación activa de </a:t>
                      </a:r>
                      <a:r>
                        <a:rPr lang="es-ES" sz="1400" dirty="0" smtClean="0">
                          <a:latin typeface="+mn-lt"/>
                          <a:cs typeface="Andalus" panose="02020603050405020304"/>
                        </a:rPr>
                        <a:t>los estudiantes </a:t>
                      </a:r>
                      <a:r>
                        <a:rPr lang="es-ES" sz="1400" dirty="0">
                          <a:latin typeface="+mn-lt"/>
                          <a:cs typeface="Andalus" panose="02020603050405020304"/>
                        </a:rPr>
                        <a:t>en sus </a:t>
                      </a:r>
                      <a:r>
                        <a:rPr lang="es-ES" sz="1400" dirty="0" smtClean="0">
                          <a:latin typeface="+mn-lt"/>
                          <a:cs typeface="Andalus" panose="02020603050405020304"/>
                        </a:rPr>
                        <a:t>clases.</a:t>
                      </a:r>
                      <a:endParaRPr lang="es-ES" sz="1400" dirty="0">
                        <a:latin typeface="+mn-lt"/>
                        <a:cs typeface="Andalus" panose="02020603050405020304"/>
                      </a:endParaRPr>
                    </a:p>
                    <a:p>
                      <a:pPr algn="just"/>
                      <a:endParaRPr lang="es-CL" sz="1400" dirty="0">
                        <a:latin typeface="+mn-lt"/>
                        <a:cs typeface="Andalus" panose="0202060305040502030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 sz="1400" dirty="0">
                          <a:latin typeface="+mn-lt"/>
                          <a:cs typeface="Andalus" panose="02020603050405020304"/>
                        </a:rPr>
                        <a:t>Instancias de perfeccionamiento y autoperfeccionamiento a los docentes en el uso de tecnologías aplicables al aula y nuevas estrategias pedagógicas, incluso remotas, las que permitirán instalar en los docentes nuevas capacidades en beneficio de los aprendizajes de los estudiantes</a:t>
                      </a:r>
                      <a:endParaRPr lang="es-CL" sz="1400" dirty="0">
                        <a:latin typeface="+mn-lt"/>
                        <a:cs typeface="Andalus" panose="0202060305040502030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61971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>
                          <a:latin typeface="+mn-lt"/>
                          <a:cs typeface="Andalus" panose="02020603050405020304"/>
                        </a:rPr>
                        <a:t>Fortalecimiento de los procesos de acompañamiento pedagógico y en la gestión que permitan el mejoramiento continuo de los aprendizajes de todos los </a:t>
                      </a:r>
                      <a:r>
                        <a:rPr lang="es-ES" sz="1400" dirty="0" smtClean="0">
                          <a:latin typeface="+mn-lt"/>
                          <a:cs typeface="Andalus" panose="02020603050405020304"/>
                        </a:rPr>
                        <a:t>estudiantes.</a:t>
                      </a:r>
                      <a:endParaRPr lang="es-CL" sz="1400" dirty="0">
                        <a:latin typeface="+mn-lt"/>
                        <a:cs typeface="Andalus" panose="0202060305040502030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1119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72853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8"/>
          <p:cNvSpPr txBox="1">
            <a:spLocks noGrp="1"/>
          </p:cNvSpPr>
          <p:nvPr>
            <p:ph type="ctrTitle"/>
          </p:nvPr>
        </p:nvSpPr>
        <p:spPr>
          <a:xfrm>
            <a:off x="858982" y="2235200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None/>
            </a:pPr>
            <a:r>
              <a:rPr lang="es-CL" sz="2700" b="1" dirty="0"/>
              <a:t/>
            </a:r>
            <a:br>
              <a:rPr lang="es-CL" sz="2700" b="1" dirty="0"/>
            </a:br>
            <a:r>
              <a:rPr lang="es-CL" dirty="0"/>
              <a:t/>
            </a:r>
            <a:br>
              <a:rPr lang="es-CL" dirty="0"/>
            </a:br>
            <a:endParaRPr dirty="0"/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15CAA3C3-D06C-4549-AF8B-C5A4DC4936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6245093"/>
              </p:ext>
            </p:extLst>
          </p:nvPr>
        </p:nvGraphicFramePr>
        <p:xfrm>
          <a:off x="1786199" y="2052411"/>
          <a:ext cx="8331004" cy="39469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4069">
                  <a:extLst>
                    <a:ext uri="{9D8B030D-6E8A-4147-A177-3AD203B41FA5}">
                      <a16:colId xmlns:a16="http://schemas.microsoft.com/office/drawing/2014/main" val="1870419233"/>
                    </a:ext>
                  </a:extLst>
                </a:gridCol>
                <a:gridCol w="3194597">
                  <a:extLst>
                    <a:ext uri="{9D8B030D-6E8A-4147-A177-3AD203B41FA5}">
                      <a16:colId xmlns:a16="http://schemas.microsoft.com/office/drawing/2014/main" val="1711308441"/>
                    </a:ext>
                  </a:extLst>
                </a:gridCol>
                <a:gridCol w="3022338">
                  <a:extLst>
                    <a:ext uri="{9D8B030D-6E8A-4147-A177-3AD203B41FA5}">
                      <a16:colId xmlns:a16="http://schemas.microsoft.com/office/drawing/2014/main" val="146946635"/>
                    </a:ext>
                  </a:extLst>
                </a:gridCol>
              </a:tblGrid>
              <a:tr h="72560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400" dirty="0"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DIMENSION </a:t>
                      </a:r>
                      <a:endParaRPr lang="es-CL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 dirty="0"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META  ESTRATEGICA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 dirty="0"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ESTRATEGIAS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7658877"/>
                  </a:ext>
                </a:extLst>
              </a:tr>
              <a:tr h="1423038">
                <a:tc rowSpan="2">
                  <a:txBody>
                    <a:bodyPr/>
                    <a:lstStyle/>
                    <a:p>
                      <a:pPr algn="ctr"/>
                      <a:r>
                        <a:rPr lang="es-CL" sz="1400" b="1" i="0" kern="1200" dirty="0">
                          <a:solidFill>
                            <a:srgbClr val="002060"/>
                          </a:solidFill>
                          <a:effectLst/>
                          <a:latin typeface="Andalus" panose="02020603050405020304" pitchFamily="18" charset="-78"/>
                          <a:ea typeface="+mn-ea"/>
                          <a:cs typeface="Andalus" panose="02020603050405020304" pitchFamily="18" charset="-78"/>
                        </a:rPr>
                        <a:t>LIDERAZGO</a:t>
                      </a:r>
                      <a:endParaRPr lang="es-CL" sz="1400" b="1" dirty="0">
                        <a:solidFill>
                          <a:srgbClr val="002060"/>
                        </a:solidFill>
                        <a:latin typeface="Andalus" panose="02020603050405020304" pitchFamily="18" charset="-78"/>
                        <a:cs typeface="Andalus" panose="02020603050405020304" pitchFamily="18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 sz="1400" dirty="0"/>
                        <a:t>El Director logra comprometer al 90% de la comunidad educativa en la mejora de los procesos pedagógicos y en la mejora de los índices de eficiencia interna. </a:t>
                      </a:r>
                      <a:endParaRPr lang="es-CL" sz="1400" dirty="0">
                        <a:latin typeface="Andalus" panose="02020603050405020304" pitchFamily="18" charset="-78"/>
                        <a:cs typeface="Andalus" panose="02020603050405020304" pitchFamily="18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 sz="1400" dirty="0"/>
                        <a:t>El Director da a conocer a toda la comunidad educativa los lineamientos de gestión que permitan mejorar los procesos pedagógicos, mediante la articulación del PEI, PME SEP y los Planes de gestión de cada equipo. </a:t>
                      </a:r>
                      <a:endParaRPr lang="es-CL" sz="1400" dirty="0">
                        <a:latin typeface="Andalus" panose="02020603050405020304" pitchFamily="18" charset="-78"/>
                        <a:cs typeface="Andalus" panose="02020603050405020304" pitchFamily="18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5262842"/>
                  </a:ext>
                </a:extLst>
              </a:tr>
              <a:tr h="1648851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/>
                        <a:t>El director logra que al menos un 90% de la comunidad educativa logre un trabajo en equipo cohesionado y eficiente basándose en los valores institucionales con foco en el mejoramiento de la eficiencia interna, reforzando la comunicación como base para el logro de los objetivos transversales.</a:t>
                      </a:r>
                      <a:endParaRPr lang="es-CL" sz="1400" dirty="0">
                        <a:latin typeface="Andalus" panose="02020603050405020304" pitchFamily="18" charset="-78"/>
                        <a:cs typeface="Andalus" panose="02020603050405020304" pitchFamily="18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 sz="1400" dirty="0"/>
                        <a:t>El Director y su equipo directivo lideran equipos de trabajo orientados a maximizar las instancias de trabajo colaborativo y reflexivo entre los docentes</a:t>
                      </a:r>
                      <a:endParaRPr lang="es-CL" sz="1400" dirty="0">
                        <a:latin typeface="Andalus" panose="02020603050405020304" pitchFamily="18" charset="-78"/>
                        <a:cs typeface="Andalus" panose="02020603050405020304" pitchFamily="18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3926008"/>
                  </a:ext>
                </a:extLst>
              </a:tr>
            </a:tbl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D1415FC0-7675-4C6A-9056-749DD9B21E76}"/>
              </a:ext>
            </a:extLst>
          </p:cNvPr>
          <p:cNvSpPr txBox="1"/>
          <p:nvPr/>
        </p:nvSpPr>
        <p:spPr>
          <a:xfrm>
            <a:off x="3689873" y="1549101"/>
            <a:ext cx="41309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b="1" dirty="0"/>
              <a:t>METAS DE GESTIÓN</a:t>
            </a:r>
          </a:p>
        </p:txBody>
      </p:sp>
    </p:spTree>
    <p:extLst>
      <p:ext uri="{BB962C8B-B14F-4D97-AF65-F5344CB8AC3E}">
        <p14:creationId xmlns:p14="http://schemas.microsoft.com/office/powerpoint/2010/main" val="12784360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8"/>
          <p:cNvSpPr txBox="1">
            <a:spLocks noGrp="1"/>
          </p:cNvSpPr>
          <p:nvPr>
            <p:ph type="ctrTitle"/>
          </p:nvPr>
        </p:nvSpPr>
        <p:spPr>
          <a:xfrm>
            <a:off x="858982" y="2235200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None/>
            </a:pPr>
            <a:r>
              <a:rPr lang="es-CL" sz="2700" b="1" dirty="0"/>
              <a:t/>
            </a:r>
            <a:br>
              <a:rPr lang="es-CL" sz="2700" b="1" dirty="0"/>
            </a:br>
            <a:r>
              <a:rPr lang="es-CL" dirty="0"/>
              <a:t/>
            </a:r>
            <a:br>
              <a:rPr lang="es-CL" dirty="0"/>
            </a:br>
            <a:endParaRPr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E089D71-1653-4FA7-A4EB-7F1AED04CD97}"/>
              </a:ext>
            </a:extLst>
          </p:cNvPr>
          <p:cNvSpPr txBox="1"/>
          <p:nvPr/>
        </p:nvSpPr>
        <p:spPr>
          <a:xfrm>
            <a:off x="3689873" y="1549101"/>
            <a:ext cx="41309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b="1" dirty="0"/>
              <a:t>METAS DE GESTIÓN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64A8A783-4AAF-4D4B-A981-0DCA71AC65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0613231"/>
              </p:ext>
            </p:extLst>
          </p:nvPr>
        </p:nvGraphicFramePr>
        <p:xfrm>
          <a:off x="1930498" y="2056104"/>
          <a:ext cx="8331004" cy="40319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4069">
                  <a:extLst>
                    <a:ext uri="{9D8B030D-6E8A-4147-A177-3AD203B41FA5}">
                      <a16:colId xmlns:a16="http://schemas.microsoft.com/office/drawing/2014/main" val="33547032"/>
                    </a:ext>
                  </a:extLst>
                </a:gridCol>
                <a:gridCol w="3194597">
                  <a:extLst>
                    <a:ext uri="{9D8B030D-6E8A-4147-A177-3AD203B41FA5}">
                      <a16:colId xmlns:a16="http://schemas.microsoft.com/office/drawing/2014/main" val="2551409360"/>
                    </a:ext>
                  </a:extLst>
                </a:gridCol>
                <a:gridCol w="3022338">
                  <a:extLst>
                    <a:ext uri="{9D8B030D-6E8A-4147-A177-3AD203B41FA5}">
                      <a16:colId xmlns:a16="http://schemas.microsoft.com/office/drawing/2014/main" val="3616654753"/>
                    </a:ext>
                  </a:extLst>
                </a:gridCol>
              </a:tblGrid>
              <a:tr h="61021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400" dirty="0"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DIMENSION </a:t>
                      </a:r>
                      <a:endParaRPr lang="es-CL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 dirty="0"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META  ESTRATEGICA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 dirty="0"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ESTRATEGIAS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7298477"/>
                  </a:ext>
                </a:extLst>
              </a:tr>
              <a:tr h="1862511">
                <a:tc rowSpan="2">
                  <a:txBody>
                    <a:bodyPr/>
                    <a:lstStyle/>
                    <a:p>
                      <a:pPr algn="ctr"/>
                      <a:r>
                        <a:rPr lang="es-CL" sz="1400" b="1" i="0" kern="1200" dirty="0">
                          <a:solidFill>
                            <a:srgbClr val="002060"/>
                          </a:solidFill>
                          <a:effectLst/>
                          <a:latin typeface="Andalus" panose="02020603050405020304" pitchFamily="18" charset="-78"/>
                          <a:ea typeface="+mn-ea"/>
                          <a:cs typeface="Andalus" panose="02020603050405020304" pitchFamily="18" charset="-78"/>
                        </a:rPr>
                        <a:t>CONVIVENCIA ESCOLAR </a:t>
                      </a:r>
                      <a:endParaRPr lang="es-CL" sz="1400" b="1" dirty="0">
                        <a:solidFill>
                          <a:srgbClr val="002060"/>
                        </a:solidFill>
                        <a:latin typeface="Andalus" panose="02020603050405020304" pitchFamily="18" charset="-78"/>
                        <a:cs typeface="Andalus" panose="02020603050405020304" pitchFamily="18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 sz="1400" dirty="0"/>
                        <a:t>El 90% de los estudiantes con problemas psicológicos y sociales son atendido por las redes, tanto internas como externa, en la detección temprana de conflictos y su posterior apoyo, monitoreo y </a:t>
                      </a:r>
                      <a:r>
                        <a:rPr lang="es-ES" sz="1400" dirty="0" smtClean="0"/>
                        <a:t>seguimiento</a:t>
                      </a:r>
                      <a:r>
                        <a:rPr lang="es-ES" sz="1400" baseline="0" dirty="0" smtClean="0"/>
                        <a:t> con </a:t>
                      </a:r>
                      <a:r>
                        <a:rPr lang="es-ES" sz="1400" baseline="0" dirty="0" err="1" smtClean="0"/>
                        <a:t>p</a:t>
                      </a:r>
                      <a:r>
                        <a:rPr lang="es-ES" sz="1400" dirty="0" err="1" smtClean="0"/>
                        <a:t>esquizaje</a:t>
                      </a:r>
                      <a:r>
                        <a:rPr lang="es-ES" sz="1400" dirty="0" smtClean="0"/>
                        <a:t> a </a:t>
                      </a:r>
                      <a:r>
                        <a:rPr lang="es-ES" sz="1400" dirty="0"/>
                        <a:t>través de los profesores </a:t>
                      </a:r>
                      <a:r>
                        <a:rPr lang="es-ES" sz="1400" dirty="0" smtClean="0"/>
                        <a:t>jefes, en estudiantes </a:t>
                      </a:r>
                      <a:r>
                        <a:rPr lang="es-ES" sz="1400" dirty="0"/>
                        <a:t>que presenten </a:t>
                      </a:r>
                      <a:r>
                        <a:rPr lang="es-ES" sz="1400" dirty="0" smtClean="0"/>
                        <a:t>problemáticas,</a:t>
                      </a:r>
                      <a:r>
                        <a:rPr lang="es-ES" sz="1400" baseline="0" dirty="0" smtClean="0"/>
                        <a:t> que permitan</a:t>
                      </a:r>
                      <a:r>
                        <a:rPr lang="es-ES" sz="1400" dirty="0" smtClean="0"/>
                        <a:t> </a:t>
                      </a:r>
                      <a:r>
                        <a:rPr lang="es-ES" sz="1400" dirty="0"/>
                        <a:t>una derivación oportuna </a:t>
                      </a:r>
                      <a:r>
                        <a:rPr lang="es-ES" sz="1400" dirty="0" smtClean="0"/>
                        <a:t>y solución</a:t>
                      </a:r>
                      <a:r>
                        <a:rPr lang="es-ES" sz="1400" baseline="0" dirty="0" smtClean="0"/>
                        <a:t> a la misma.</a:t>
                      </a:r>
                      <a:endParaRPr lang="es-CL" sz="1400" dirty="0">
                        <a:latin typeface="Andalus" panose="02020603050405020304" pitchFamily="18" charset="-78"/>
                        <a:cs typeface="Andalus" panose="02020603050405020304" pitchFamily="18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 sz="1400" dirty="0"/>
                        <a:t>Mejorar los procesos de detección apoyo y derivación de los estudiantes con problemas </a:t>
                      </a:r>
                      <a:r>
                        <a:rPr lang="es-ES" sz="1400" dirty="0" err="1"/>
                        <a:t>psico</a:t>
                      </a:r>
                      <a:r>
                        <a:rPr lang="es-ES" sz="1400" dirty="0"/>
                        <a:t> sociales </a:t>
                      </a:r>
                      <a:r>
                        <a:rPr lang="es-ES" sz="1400" dirty="0" smtClean="0"/>
                        <a:t>, </a:t>
                      </a:r>
                      <a:r>
                        <a:rPr lang="es-ES" sz="1400" dirty="0"/>
                        <a:t>pedagógicos </a:t>
                      </a:r>
                      <a:r>
                        <a:rPr lang="es-ES" sz="1400" dirty="0" smtClean="0"/>
                        <a:t>y </a:t>
                      </a:r>
                      <a:r>
                        <a:rPr lang="es-ES" sz="1400" dirty="0" err="1" smtClean="0"/>
                        <a:t>orientacionales</a:t>
                      </a:r>
                      <a:r>
                        <a:rPr lang="es-ES" sz="1400" dirty="0" smtClean="0"/>
                        <a:t> con </a:t>
                      </a:r>
                      <a:r>
                        <a:rPr lang="es-ES" sz="1400" dirty="0"/>
                        <a:t>apoyo de sus profesores jefes. </a:t>
                      </a:r>
                      <a:endParaRPr lang="es-CL" sz="1400" dirty="0">
                        <a:latin typeface="Andalus" panose="02020603050405020304" pitchFamily="18" charset="-78"/>
                        <a:cs typeface="Andalus" panose="02020603050405020304" pitchFamily="18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1773377"/>
                  </a:ext>
                </a:extLst>
              </a:tr>
              <a:tr h="1196728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/>
                        <a:t>Articular y gestionar en un 90% el Plan de Formación y de Convivencia Escolar.</a:t>
                      </a:r>
                      <a:endParaRPr lang="es-CL" sz="1400" dirty="0">
                        <a:latin typeface="Andalus" panose="02020603050405020304" pitchFamily="18" charset="-78"/>
                        <a:cs typeface="Andalus" panose="02020603050405020304" pitchFamily="18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 sz="1400" dirty="0"/>
                        <a:t>Instalar prácticas institucionales que propicien la sana convivencia entre los diferentes estamentos con énfasis en la prevención del surgimiento de alteraciones a la misma.</a:t>
                      </a:r>
                      <a:endParaRPr lang="es-CL" sz="1400" dirty="0">
                        <a:latin typeface="Andalus" panose="02020603050405020304" pitchFamily="18" charset="-78"/>
                        <a:cs typeface="Andalus" panose="02020603050405020304" pitchFamily="18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59393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96244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8"/>
          <p:cNvSpPr txBox="1">
            <a:spLocks noGrp="1"/>
          </p:cNvSpPr>
          <p:nvPr>
            <p:ph type="ctrTitle"/>
          </p:nvPr>
        </p:nvSpPr>
        <p:spPr>
          <a:xfrm>
            <a:off x="858982" y="2235200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None/>
            </a:pPr>
            <a:r>
              <a:rPr lang="es-CL" sz="2700" b="1" dirty="0"/>
              <a:t/>
            </a:r>
            <a:br>
              <a:rPr lang="es-CL" sz="2700" b="1" dirty="0"/>
            </a:br>
            <a:r>
              <a:rPr lang="es-CL" dirty="0"/>
              <a:t/>
            </a:r>
            <a:br>
              <a:rPr lang="es-CL" dirty="0"/>
            </a:br>
            <a:endParaRPr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2B63394-12D1-42AB-83F7-FFB175028016}"/>
              </a:ext>
            </a:extLst>
          </p:cNvPr>
          <p:cNvSpPr txBox="1"/>
          <p:nvPr/>
        </p:nvSpPr>
        <p:spPr>
          <a:xfrm>
            <a:off x="3689873" y="1549101"/>
            <a:ext cx="41309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b="1" dirty="0"/>
              <a:t>METAS DE GESTIÓN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872DB6EF-0CE3-4AB0-8978-DC984ED3ED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0860956"/>
              </p:ext>
            </p:extLst>
          </p:nvPr>
        </p:nvGraphicFramePr>
        <p:xfrm>
          <a:off x="2429996" y="2235200"/>
          <a:ext cx="7192305" cy="36918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5114">
                  <a:extLst>
                    <a:ext uri="{9D8B030D-6E8A-4147-A177-3AD203B41FA5}">
                      <a16:colId xmlns:a16="http://schemas.microsoft.com/office/drawing/2014/main" val="4115176830"/>
                    </a:ext>
                  </a:extLst>
                </a:gridCol>
                <a:gridCol w="2757953">
                  <a:extLst>
                    <a:ext uri="{9D8B030D-6E8A-4147-A177-3AD203B41FA5}">
                      <a16:colId xmlns:a16="http://schemas.microsoft.com/office/drawing/2014/main" val="1139150462"/>
                    </a:ext>
                  </a:extLst>
                </a:gridCol>
                <a:gridCol w="2609238">
                  <a:extLst>
                    <a:ext uri="{9D8B030D-6E8A-4147-A177-3AD203B41FA5}">
                      <a16:colId xmlns:a16="http://schemas.microsoft.com/office/drawing/2014/main" val="3587356723"/>
                    </a:ext>
                  </a:extLst>
                </a:gridCol>
              </a:tblGrid>
              <a:tr h="7500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400" dirty="0"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DIMENSION </a:t>
                      </a:r>
                      <a:endParaRPr lang="es-CL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 dirty="0"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META  ESTRATEGICA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 dirty="0"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ESTRATEGIAS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5412232"/>
                  </a:ext>
                </a:extLst>
              </a:tr>
              <a:tr h="2941863">
                <a:tc>
                  <a:txBody>
                    <a:bodyPr/>
                    <a:lstStyle/>
                    <a:p>
                      <a:pPr algn="ctr"/>
                      <a:r>
                        <a:rPr lang="es-CL" sz="1400" b="1" i="0" kern="1200" dirty="0">
                          <a:solidFill>
                            <a:srgbClr val="002060"/>
                          </a:solidFill>
                          <a:effectLst/>
                          <a:latin typeface="Andalus" panose="02020603050405020304" pitchFamily="18" charset="-78"/>
                          <a:ea typeface="+mn-ea"/>
                          <a:cs typeface="Andalus" panose="02020603050405020304" pitchFamily="18" charset="-78"/>
                        </a:rPr>
                        <a:t>GESTIÓN DE RECURSOS</a:t>
                      </a:r>
                      <a:endParaRPr lang="es-CL" sz="1400" b="1" dirty="0">
                        <a:solidFill>
                          <a:srgbClr val="002060"/>
                        </a:solidFill>
                        <a:latin typeface="Andalus" panose="02020603050405020304" pitchFamily="18" charset="-78"/>
                        <a:cs typeface="Andalus" panose="02020603050405020304" pitchFamily="18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400" dirty="0"/>
                        <a:t>Asegurar que el 90% de los procesos pedagógicos y administrativos se articulen en pos de mejorar los procesos de enseñanza y aprendizaje a través de la formulación y ejecución del Plan de Mejoramiento </a:t>
                      </a:r>
                      <a:r>
                        <a:rPr lang="es-ES" sz="1400" dirty="0" smtClean="0"/>
                        <a:t>Educativo</a:t>
                      </a:r>
                      <a:r>
                        <a:rPr lang="es-ES" sz="1400" baseline="0" dirty="0" smtClean="0"/>
                        <a:t> PME.</a:t>
                      </a:r>
                      <a:endParaRPr lang="es-CL" sz="1400" dirty="0">
                        <a:latin typeface="Andalus" panose="02020603050405020304" pitchFamily="18" charset="-78"/>
                        <a:cs typeface="Andalus" panose="02020603050405020304" pitchFamily="18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400" dirty="0"/>
                        <a:t>Articular el funcionamiento técnico, pedagógico y administrativo del establecimiento para afianzar el proceso de enseñanza y aprendizaje de los estudiantes.</a:t>
                      </a:r>
                      <a:endParaRPr lang="es-CL" sz="1400" dirty="0">
                        <a:latin typeface="Andalus" panose="02020603050405020304" pitchFamily="18" charset="-78"/>
                        <a:cs typeface="Andalus" panose="02020603050405020304" pitchFamily="18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52397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35884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74E3CB78-9D41-4235-A994-7B1FE766AE3B}"/>
              </a:ext>
            </a:extLst>
          </p:cNvPr>
          <p:cNvSpPr txBox="1"/>
          <p:nvPr/>
        </p:nvSpPr>
        <p:spPr>
          <a:xfrm>
            <a:off x="3689873" y="1549101"/>
            <a:ext cx="41309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b="1" dirty="0"/>
              <a:t>HITOS 2020</a:t>
            </a:r>
          </a:p>
        </p:txBody>
      </p:sp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id="{11841076-537F-4A05-8926-DAB354CFBB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8275337"/>
              </p:ext>
            </p:extLst>
          </p:nvPr>
        </p:nvGraphicFramePr>
        <p:xfrm>
          <a:off x="1249040" y="2110509"/>
          <a:ext cx="9411286" cy="405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6618">
                  <a:extLst>
                    <a:ext uri="{9D8B030D-6E8A-4147-A177-3AD203B41FA5}">
                      <a16:colId xmlns:a16="http://schemas.microsoft.com/office/drawing/2014/main" val="4115176830"/>
                    </a:ext>
                  </a:extLst>
                </a:gridCol>
                <a:gridCol w="6984668">
                  <a:extLst>
                    <a:ext uri="{9D8B030D-6E8A-4147-A177-3AD203B41FA5}">
                      <a16:colId xmlns:a16="http://schemas.microsoft.com/office/drawing/2014/main" val="3587356723"/>
                    </a:ext>
                  </a:extLst>
                </a:gridCol>
              </a:tblGrid>
              <a:tr h="23579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400" dirty="0">
                          <a:cs typeface="Andalus" panose="02020603050405020304" pitchFamily="18" charset="-78"/>
                        </a:rPr>
                        <a:t>ÁREA</a:t>
                      </a:r>
                      <a:endParaRPr lang="es-CL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 dirty="0"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ESTRATEGIAS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5412232"/>
                  </a:ext>
                </a:extLst>
              </a:tr>
              <a:tr h="778641">
                <a:tc>
                  <a:txBody>
                    <a:bodyPr/>
                    <a:lstStyle/>
                    <a:p>
                      <a:pPr algn="ctr"/>
                      <a:r>
                        <a:rPr lang="es-CL" sz="1400" b="1" i="0" kern="1200" dirty="0">
                          <a:solidFill>
                            <a:srgbClr val="002060"/>
                          </a:solidFill>
                          <a:effectLst/>
                          <a:latin typeface="Andalus" panose="02020603050405020304" pitchFamily="18" charset="-78"/>
                          <a:ea typeface="+mn-ea"/>
                          <a:cs typeface="Andalus" panose="02020603050405020304" pitchFamily="18" charset="-78"/>
                        </a:rPr>
                        <a:t>GESTIÓN  PEDAGÓGICA</a:t>
                      </a:r>
                      <a:endParaRPr lang="es-CL" sz="1400" b="1" dirty="0">
                        <a:solidFill>
                          <a:srgbClr val="002060"/>
                        </a:solidFill>
                        <a:latin typeface="Andalus" panose="02020603050405020304" pitchFamily="18" charset="-78"/>
                        <a:cs typeface="Andalus" panose="02020603050405020304" pitchFamily="18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 implementó  la plataforma de aprendizaje a distancia Google </a:t>
                      </a:r>
                      <a:r>
                        <a:rPr lang="es-ES" sz="18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Gsuite</a:t>
                      </a:r>
                      <a:r>
                        <a:rPr lang="es-ES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para la Educación, y la utilización de apps </a:t>
                      </a:r>
                      <a:r>
                        <a:rPr lang="es-ES" sz="18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Classroom</a:t>
                      </a:r>
                      <a:r>
                        <a:rPr lang="es-ES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aula virtual y </a:t>
                      </a:r>
                      <a:r>
                        <a:rPr lang="es-ES" sz="18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Meet</a:t>
                      </a:r>
                      <a:r>
                        <a:rPr lang="es-ES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para clases virtuales con dominio propio @liceoandresbello.cl </a:t>
                      </a:r>
                      <a:r>
                        <a:rPr lang="es-ES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   </a:t>
                      </a:r>
                    </a:p>
                    <a:p>
                      <a:pPr algn="just"/>
                      <a:r>
                        <a:rPr lang="es-ES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AULA VIRTUAL </a:t>
                      </a:r>
                      <a:r>
                        <a:rPr lang="es-ES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es-ES" sz="1800" b="0" i="0" u="sng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/>
                        </a:rPr>
                        <a:t>https</a:t>
                      </a:r>
                      <a:r>
                        <a:rPr lang="es-ES" sz="1800" b="0" i="0" u="sng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/>
                        </a:rPr>
                        <a:t>://www.liceoandresbello.cl/aula-virtual/</a:t>
                      </a:r>
                      <a:r>
                        <a:rPr lang="es-ES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s-ES" sz="1800" b="0" i="0" u="none" strike="noStrike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5239750"/>
                  </a:ext>
                </a:extLst>
              </a:tr>
              <a:tr h="778641">
                <a:tc>
                  <a:txBody>
                    <a:bodyPr/>
                    <a:lstStyle/>
                    <a:p>
                      <a:pPr algn="ctr"/>
                      <a:r>
                        <a:rPr lang="es-CL" sz="1400" b="1" i="0" kern="1200" dirty="0">
                          <a:solidFill>
                            <a:srgbClr val="002060"/>
                          </a:solidFill>
                          <a:effectLst/>
                          <a:latin typeface="Andalus" panose="02020603050405020304" pitchFamily="18" charset="-78"/>
                          <a:ea typeface="+mn-ea"/>
                          <a:cs typeface="Andalus" panose="02020603050405020304" pitchFamily="18" charset="-78"/>
                        </a:rPr>
                        <a:t>LIDERAZGO</a:t>
                      </a:r>
                      <a:endParaRPr lang="es-CL" sz="1400" b="1" dirty="0">
                        <a:solidFill>
                          <a:srgbClr val="002060"/>
                        </a:solidFill>
                        <a:latin typeface="Andalus" panose="02020603050405020304" pitchFamily="18" charset="-78"/>
                        <a:cs typeface="Andalus" panose="02020603050405020304" pitchFamily="18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 </a:t>
                      </a:r>
                      <a:r>
                        <a:rPr lang="es-E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director logra que al menos un 90% de la comunidad educativa logre un trabajo en equipo cohesionado y eficiente basándose en los valores institucionales con foco en </a:t>
                      </a:r>
                      <a:r>
                        <a:rPr lang="es-E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Pedagógico y la Eficiencia Interna</a:t>
                      </a:r>
                      <a:r>
                        <a:rPr lang="es-E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reforzando la comunicación como base para el logro de los objetivos transversales.</a:t>
                      </a:r>
                      <a:endParaRPr lang="es-CL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" sz="1800" dirty="0"/>
                        <a:t>Articular el funcionamiento técnico, pedagógico y administrativo del establecimiento para afianzar el proceso de enseñanza y aprendizaje de los </a:t>
                      </a:r>
                      <a:r>
                        <a:rPr lang="es-ES" sz="1800" dirty="0" smtClean="0"/>
                        <a:t>estudiantes</a:t>
                      </a:r>
                    </a:p>
                    <a:p>
                      <a:endParaRPr lang="es-CL" sz="1800" dirty="0">
                        <a:latin typeface="Andalus" panose="02020603050405020304" pitchFamily="18" charset="-78"/>
                        <a:cs typeface="Andalus" panose="02020603050405020304" pitchFamily="18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0488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89869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8"/>
          <p:cNvSpPr txBox="1">
            <a:spLocks noGrp="1"/>
          </p:cNvSpPr>
          <p:nvPr>
            <p:ph type="ctrTitle"/>
          </p:nvPr>
        </p:nvSpPr>
        <p:spPr>
          <a:xfrm>
            <a:off x="858982" y="2235200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None/>
            </a:pPr>
            <a:r>
              <a:rPr lang="es-CL" sz="2700" b="1" dirty="0"/>
              <a:t/>
            </a:r>
            <a:br>
              <a:rPr lang="es-CL" sz="2700" b="1" dirty="0"/>
            </a:br>
            <a:r>
              <a:rPr lang="es-CL" dirty="0"/>
              <a:t/>
            </a:r>
            <a:br>
              <a:rPr lang="es-CL" dirty="0"/>
            </a:br>
            <a:endParaRPr dirty="0"/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27CFC7C9-3DE9-4F19-8E10-F67135E1F3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5968881"/>
              </p:ext>
            </p:extLst>
          </p:nvPr>
        </p:nvGraphicFramePr>
        <p:xfrm>
          <a:off x="1049698" y="2235200"/>
          <a:ext cx="9411286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6618">
                  <a:extLst>
                    <a:ext uri="{9D8B030D-6E8A-4147-A177-3AD203B41FA5}">
                      <a16:colId xmlns:a16="http://schemas.microsoft.com/office/drawing/2014/main" val="4115176830"/>
                    </a:ext>
                  </a:extLst>
                </a:gridCol>
                <a:gridCol w="6984668">
                  <a:extLst>
                    <a:ext uri="{9D8B030D-6E8A-4147-A177-3AD203B41FA5}">
                      <a16:colId xmlns:a16="http://schemas.microsoft.com/office/drawing/2014/main" val="3587356723"/>
                    </a:ext>
                  </a:extLst>
                </a:gridCol>
              </a:tblGrid>
              <a:tr h="23579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400" dirty="0">
                          <a:cs typeface="Andalus" panose="02020603050405020304" pitchFamily="18" charset="-78"/>
                        </a:rPr>
                        <a:t>ÁREA</a:t>
                      </a:r>
                      <a:endParaRPr lang="es-CL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 dirty="0"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ESTRATEGIAS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5412232"/>
                  </a:ext>
                </a:extLst>
              </a:tr>
              <a:tr h="778641">
                <a:tc>
                  <a:txBody>
                    <a:bodyPr/>
                    <a:lstStyle/>
                    <a:p>
                      <a:pPr algn="ctr"/>
                      <a:r>
                        <a:rPr lang="es-CL" sz="1400" b="1" i="0" kern="1200" dirty="0">
                          <a:solidFill>
                            <a:srgbClr val="002060"/>
                          </a:solidFill>
                          <a:effectLst/>
                          <a:latin typeface="Andalus" panose="02020603050405020304" pitchFamily="18" charset="-78"/>
                          <a:ea typeface="+mn-ea"/>
                          <a:cs typeface="Andalus" panose="02020603050405020304" pitchFamily="18" charset="-78"/>
                        </a:rPr>
                        <a:t>CONVIVENCIA ESCOLAR</a:t>
                      </a:r>
                      <a:endParaRPr lang="es-CL" sz="1400" b="1" dirty="0">
                        <a:solidFill>
                          <a:srgbClr val="002060"/>
                        </a:solidFill>
                        <a:latin typeface="Andalus" panose="02020603050405020304" pitchFamily="18" charset="-78"/>
                        <a:cs typeface="Andalus" panose="02020603050405020304" pitchFamily="18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s-ES" sz="1800" dirty="0" smtClean="0">
                        <a:latin typeface="+mn-lt"/>
                      </a:endParaRPr>
                    </a:p>
                    <a:p>
                      <a:pPr algn="just"/>
                      <a:r>
                        <a:rPr lang="es-ES" sz="1800" dirty="0" smtClean="0">
                          <a:latin typeface="+mn-lt"/>
                        </a:rPr>
                        <a:t>Se</a:t>
                      </a:r>
                      <a:r>
                        <a:rPr lang="es-ES" sz="1800" baseline="0" dirty="0" smtClean="0">
                          <a:latin typeface="+mn-lt"/>
                        </a:rPr>
                        <a:t> entregó</a:t>
                      </a:r>
                      <a:r>
                        <a:rPr lang="es-ES" sz="1800" dirty="0" smtClean="0">
                          <a:latin typeface="+mn-lt"/>
                        </a:rPr>
                        <a:t> apoyo, contención, resolución y seguimiento a todos nuestros estudiantes</a:t>
                      </a:r>
                      <a:r>
                        <a:rPr lang="es-ES" sz="1800" baseline="0" dirty="0" smtClean="0">
                          <a:latin typeface="+mn-lt"/>
                        </a:rPr>
                        <a:t> en lo</a:t>
                      </a:r>
                      <a:r>
                        <a:rPr lang="es-ES" sz="1800" dirty="0" smtClean="0">
                          <a:latin typeface="+mn-lt"/>
                        </a:rPr>
                        <a:t> socioemocional, necesidades particulares y orientación dentro de su formación integral. Con esta acción se apoyó  al 100% de casos derivados al equipo de convivencia escolar</a:t>
                      </a:r>
                      <a:r>
                        <a:rPr lang="es-ES" sz="1400" dirty="0" smtClean="0"/>
                        <a:t>. </a:t>
                      </a:r>
                    </a:p>
                    <a:p>
                      <a:pPr algn="just"/>
                      <a:endParaRPr lang="es-CL" sz="1400" dirty="0">
                        <a:latin typeface="Andalus" panose="02020603050405020304" pitchFamily="18" charset="-78"/>
                        <a:cs typeface="Andalus" panose="02020603050405020304" pitchFamily="18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5239750"/>
                  </a:ext>
                </a:extLst>
              </a:tr>
              <a:tr h="778641">
                <a:tc>
                  <a:txBody>
                    <a:bodyPr/>
                    <a:lstStyle/>
                    <a:p>
                      <a:pPr algn="ctr"/>
                      <a:r>
                        <a:rPr lang="es-CL" sz="1400" b="1" i="0" kern="1200" dirty="0">
                          <a:solidFill>
                            <a:srgbClr val="002060"/>
                          </a:solidFill>
                          <a:effectLst/>
                          <a:latin typeface="Andalus" panose="02020603050405020304" pitchFamily="18" charset="-78"/>
                          <a:ea typeface="+mn-ea"/>
                          <a:cs typeface="Andalus" panose="02020603050405020304" pitchFamily="18" charset="-78"/>
                        </a:rPr>
                        <a:t>RECURSOS</a:t>
                      </a:r>
                      <a:endParaRPr lang="es-CL" sz="1400" b="1" dirty="0">
                        <a:solidFill>
                          <a:srgbClr val="002060"/>
                        </a:solidFill>
                        <a:latin typeface="Andalus" panose="02020603050405020304" pitchFamily="18" charset="-78"/>
                        <a:cs typeface="Andalus" panose="02020603050405020304" pitchFamily="18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s-ES" sz="1800" b="0" i="0" u="none" strike="noStrike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es-ES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 </a:t>
                      </a:r>
                      <a:r>
                        <a:rPr lang="es-ES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entregaron insumos tecnológicos, computadores, notebook y chips </a:t>
                      </a:r>
                      <a:r>
                        <a:rPr lang="es-ES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 conectividad a “</a:t>
                      </a:r>
                      <a:r>
                        <a:rPr lang="es-ES" sz="18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TODOS</a:t>
                      </a:r>
                      <a:r>
                        <a:rPr lang="es-ES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NUESTROS</a:t>
                      </a:r>
                      <a:r>
                        <a:rPr lang="es-ES" sz="1800" b="1" i="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ESTUDIANTES” </a:t>
                      </a:r>
                      <a:r>
                        <a:rPr lang="es-ES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 docentes que </a:t>
                      </a:r>
                      <a:r>
                        <a:rPr lang="es-ES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 requerían. </a:t>
                      </a:r>
                      <a:r>
                        <a:rPr lang="es-ES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 ello se acortó </a:t>
                      </a:r>
                      <a:r>
                        <a:rPr lang="es-ES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 brecha de conectividad de nuestro </a:t>
                      </a:r>
                      <a:r>
                        <a:rPr lang="es-ES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estudiantes y su acceso a los aprendizajes.</a:t>
                      </a:r>
                    </a:p>
                    <a:p>
                      <a:pPr algn="just"/>
                      <a:endParaRPr lang="es-CL" sz="1400" dirty="0">
                        <a:latin typeface="Andalus" panose="02020603050405020304" pitchFamily="18" charset="-78"/>
                        <a:cs typeface="Andalus" panose="02020603050405020304" pitchFamily="18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0488007"/>
                  </a:ext>
                </a:extLst>
              </a:tr>
            </a:tbl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91BB35DE-7725-4815-92FF-6865EC42D047}"/>
              </a:ext>
            </a:extLst>
          </p:cNvPr>
          <p:cNvSpPr txBox="1"/>
          <p:nvPr/>
        </p:nvSpPr>
        <p:spPr>
          <a:xfrm>
            <a:off x="3689873" y="1549101"/>
            <a:ext cx="41309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b="1" dirty="0"/>
              <a:t>HITOS 2020</a:t>
            </a:r>
          </a:p>
        </p:txBody>
      </p:sp>
    </p:spTree>
    <p:extLst>
      <p:ext uri="{BB962C8B-B14F-4D97-AF65-F5344CB8AC3E}">
        <p14:creationId xmlns:p14="http://schemas.microsoft.com/office/powerpoint/2010/main" val="54238639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580</TotalTime>
  <Words>1700</Words>
  <Application>Microsoft Office PowerPoint</Application>
  <PresentationFormat>Panorámica</PresentationFormat>
  <Paragraphs>375</Paragraphs>
  <Slides>21</Slides>
  <Notes>21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7" baseType="lpstr">
      <vt:lpstr>Andalus</vt:lpstr>
      <vt:lpstr>Arial</vt:lpstr>
      <vt:lpstr>Calibri</vt:lpstr>
      <vt:lpstr>Calibri Light</vt:lpstr>
      <vt:lpstr>Times New Roman</vt:lpstr>
      <vt:lpstr>Tema de Office</vt:lpstr>
      <vt:lpstr>  </vt:lpstr>
      <vt:lpstr>Presentación de PowerPoint</vt:lpstr>
      <vt:lpstr>  </vt:lpstr>
      <vt:lpstr>Presentación de PowerPoint</vt:lpstr>
      <vt:lpstr>  </vt:lpstr>
      <vt:lpstr>  </vt:lpstr>
      <vt:lpstr>  </vt:lpstr>
      <vt:lpstr>Presentación de PowerPoint</vt:lpstr>
      <vt:lpstr>  </vt:lpstr>
      <vt:lpstr>  </vt:lpstr>
      <vt:lpstr>  </vt:lpstr>
      <vt:lpstr>  </vt:lpstr>
      <vt:lpstr>  </vt:lpstr>
      <vt:lpstr>  </vt:lpstr>
      <vt:lpstr>  </vt:lpstr>
      <vt:lpstr>  </vt:lpstr>
      <vt:lpstr>Presentación de PowerPoint</vt:lpstr>
      <vt:lpstr>  </vt:lpstr>
      <vt:lpstr>  </vt:lpstr>
      <vt:lpstr>  </vt:lpstr>
      <vt:lpstr>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fprof</dc:creator>
  <cp:lastModifiedBy>Liceo Andrés Bello</cp:lastModifiedBy>
  <cp:revision>43</cp:revision>
  <dcterms:created xsi:type="dcterms:W3CDTF">2021-04-01T01:06:03Z</dcterms:created>
  <dcterms:modified xsi:type="dcterms:W3CDTF">2021-04-01T17:56:53Z</dcterms:modified>
</cp:coreProperties>
</file>