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40"/>
  </p:handoutMasterIdLst>
  <p:sldIdLst>
    <p:sldId id="256" r:id="rId2"/>
    <p:sldId id="257" r:id="rId3"/>
    <p:sldId id="258" r:id="rId4"/>
    <p:sldId id="259" r:id="rId5"/>
    <p:sldId id="261" r:id="rId6"/>
    <p:sldId id="269" r:id="rId7"/>
    <p:sldId id="270" r:id="rId8"/>
    <p:sldId id="268" r:id="rId9"/>
    <p:sldId id="271" r:id="rId10"/>
    <p:sldId id="272" r:id="rId11"/>
    <p:sldId id="274" r:id="rId12"/>
    <p:sldId id="275" r:id="rId13"/>
    <p:sldId id="277" r:id="rId14"/>
    <p:sldId id="276" r:id="rId15"/>
    <p:sldId id="278" r:id="rId16"/>
    <p:sldId id="279" r:id="rId17"/>
    <p:sldId id="280" r:id="rId18"/>
    <p:sldId id="282" r:id="rId19"/>
    <p:sldId id="283" r:id="rId20"/>
    <p:sldId id="287" r:id="rId21"/>
    <p:sldId id="286" r:id="rId22"/>
    <p:sldId id="288" r:id="rId23"/>
    <p:sldId id="289" r:id="rId24"/>
    <p:sldId id="290" r:id="rId25"/>
    <p:sldId id="291" r:id="rId26"/>
    <p:sldId id="295" r:id="rId27"/>
    <p:sldId id="292" r:id="rId28"/>
    <p:sldId id="293" r:id="rId29"/>
    <p:sldId id="298" r:id="rId30"/>
    <p:sldId id="299" r:id="rId31"/>
    <p:sldId id="300" r:id="rId32"/>
    <p:sldId id="301" r:id="rId33"/>
    <p:sldId id="302" r:id="rId34"/>
    <p:sldId id="304" r:id="rId35"/>
    <p:sldId id="303" r:id="rId36"/>
    <p:sldId id="305" r:id="rId37"/>
    <p:sldId id="306" r:id="rId38"/>
    <p:sldId id="308" r:id="rId39"/>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5" d="100"/>
          <a:sy n="115" d="100"/>
        </p:scale>
        <p:origin x="153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s-CL"/>
          </a:p>
        </p:txBody>
      </p:sp>
      <p:sp>
        <p:nvSpPr>
          <p:cNvPr id="3" name="Marcador de fecha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0DCC2D25-7896-4E4B-A63C-0DF386A37D4B}" type="datetimeFigureOut">
              <a:rPr lang="es-CL" smtClean="0"/>
              <a:t>30-03-2022</a:t>
            </a:fld>
            <a:endParaRPr lang="es-CL"/>
          </a:p>
        </p:txBody>
      </p:sp>
      <p:sp>
        <p:nvSpPr>
          <p:cNvPr id="4" name="Marcador de pie de página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s-CL"/>
          </a:p>
        </p:txBody>
      </p:sp>
      <p:sp>
        <p:nvSpPr>
          <p:cNvPr id="5" name="Marcador de número de diapositiva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854DCC31-C6F3-4F49-855A-5811F94D3156}" type="slidenum">
              <a:rPr lang="es-CL" smtClean="0"/>
              <a:t>‹Nº›</a:t>
            </a:fld>
            <a:endParaRPr lang="es-CL"/>
          </a:p>
        </p:txBody>
      </p:sp>
    </p:spTree>
    <p:extLst>
      <p:ext uri="{BB962C8B-B14F-4D97-AF65-F5344CB8AC3E}">
        <p14:creationId xmlns:p14="http://schemas.microsoft.com/office/powerpoint/2010/main" val="8394253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ctrTitle"/>
          </p:nvPr>
        </p:nvSpPr>
        <p:spPr>
          <a:xfrm>
            <a:off x="2971799" y="1964267"/>
            <a:ext cx="5398295" cy="2421464"/>
          </a:xfrm>
        </p:spPr>
        <p:txBody>
          <a:bodyPr anchor="b">
            <a:normAutofit/>
          </a:bodyPr>
          <a:lstStyle>
            <a:lvl1pPr algn="r">
              <a:defRPr sz="3600">
                <a:effectLs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971799" y="4385733"/>
            <a:ext cx="5398295" cy="1405467"/>
          </a:xfrm>
        </p:spPr>
        <p:txBody>
          <a:bodyPr anchor="t">
            <a:normAutofit/>
          </a:bodyPr>
          <a:lstStyle>
            <a:lvl1pPr marL="0" indent="0" algn="r">
              <a:buNone/>
              <a:defRPr sz="1350" cap="all">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6699419" y="5870576"/>
            <a:ext cx="1200150" cy="377825"/>
          </a:xfrm>
        </p:spPr>
        <p:txBody>
          <a:bodyPr/>
          <a:lstStyle/>
          <a:p>
            <a:fld id="{B61BEF0D-F0BB-DE4B-95CE-6DB70DBA9567}" type="datetimeFigureOut">
              <a:rPr lang="en-US" dirty="0"/>
              <a:pPr/>
              <a:t>3/30/2022</a:t>
            </a:fld>
            <a:endParaRPr lang="en-US" dirty="0"/>
          </a:p>
        </p:txBody>
      </p:sp>
      <p:sp>
        <p:nvSpPr>
          <p:cNvPr id="5" name="Footer Placeholder 4"/>
          <p:cNvSpPr>
            <a:spLocks noGrp="1"/>
          </p:cNvSpPr>
          <p:nvPr>
            <p:ph type="ftr" sz="quarter" idx="11"/>
          </p:nvPr>
        </p:nvSpPr>
        <p:spPr>
          <a:xfrm>
            <a:off x="2971799" y="5870576"/>
            <a:ext cx="3670469" cy="377825"/>
          </a:xfrm>
        </p:spPr>
        <p:txBody>
          <a:bodyPr/>
          <a:lstStyle/>
          <a:p>
            <a:endParaRPr lang="en-US" dirty="0"/>
          </a:p>
        </p:txBody>
      </p:sp>
      <p:sp>
        <p:nvSpPr>
          <p:cNvPr id="6" name="Slide Number Placeholder 5"/>
          <p:cNvSpPr>
            <a:spLocks noGrp="1"/>
          </p:cNvSpPr>
          <p:nvPr>
            <p:ph type="sldNum" sz="quarter" idx="12"/>
          </p:nvPr>
        </p:nvSpPr>
        <p:spPr>
          <a:xfrm>
            <a:off x="7956719" y="5870576"/>
            <a:ext cx="413375" cy="377825"/>
          </a:xfrm>
        </p:spPr>
        <p:txBody>
          <a:bodyPr/>
          <a:lstStyle/>
          <a:p>
            <a:fld id="{D57F1E4F-1CFF-5643-939E-217C01CDF565}" type="slidenum">
              <a:rPr lang="en-US" dirty="0"/>
              <a:pPr/>
              <a:t>‹Nº›</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p:nvPr>
        </p:nvSpPr>
        <p:spPr>
          <a:xfrm>
            <a:off x="514351" y="4732865"/>
            <a:ext cx="7598570" cy="566738"/>
          </a:xfrm>
        </p:spPr>
        <p:txBody>
          <a:bodyPr anchor="b">
            <a:normAutofit/>
          </a:bodyPr>
          <a:lstStyle>
            <a:lvl1pPr algn="l">
              <a:defRPr sz="18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028701" y="932112"/>
            <a:ext cx="6569870"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14351" y="5299603"/>
            <a:ext cx="7598570" cy="493712"/>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p:nvPr>
        </p:nvSpPr>
        <p:spPr>
          <a:xfrm>
            <a:off x="514351" y="609602"/>
            <a:ext cx="7598570" cy="3124199"/>
          </a:xfrm>
        </p:spPr>
        <p:txBody>
          <a:bodyPr anchor="ctr">
            <a:normAutofit/>
          </a:bodyPr>
          <a:lstStyle>
            <a:lvl1pPr algn="l">
              <a:defRPr sz="2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14350" y="4343400"/>
            <a:ext cx="7598571" cy="1447800"/>
          </a:xfrm>
        </p:spPr>
        <p:txBody>
          <a:bodyPr anchor="ctr">
            <a:normAutofit/>
          </a:bodyPr>
          <a:lstStyle>
            <a:lvl1pPr marL="0" indent="0" algn="l">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15" name="TextBox 14"/>
          <p:cNvSpPr txBox="1"/>
          <p:nvPr/>
        </p:nvSpPr>
        <p:spPr>
          <a:xfrm>
            <a:off x="7678400" y="2743200"/>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11" name="TextBox 10"/>
          <p:cNvSpPr txBox="1"/>
          <p:nvPr/>
        </p:nvSpPr>
        <p:spPr>
          <a:xfrm>
            <a:off x="366206" y="823337"/>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2" name="Title 1"/>
          <p:cNvSpPr>
            <a:spLocks noGrp="1"/>
          </p:cNvSpPr>
          <p:nvPr>
            <p:ph type="title"/>
          </p:nvPr>
        </p:nvSpPr>
        <p:spPr>
          <a:xfrm>
            <a:off x="744201" y="609602"/>
            <a:ext cx="7162799" cy="2743199"/>
          </a:xfrm>
        </p:spPr>
        <p:txBody>
          <a:bodyPr anchor="ctr">
            <a:normAutofit/>
          </a:bodyPr>
          <a:lstStyle>
            <a:lvl1pPr algn="l">
              <a:defRPr sz="2400" b="0" cap="none">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823406" y="3352800"/>
            <a:ext cx="7004388" cy="381000"/>
          </a:xfrm>
        </p:spPr>
        <p:txBody>
          <a:bodyPr anchor="ctr"/>
          <a:lstStyle>
            <a:lvl1pPr marL="0" indent="0">
              <a:buFontTx/>
              <a:buNone/>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515599" y="4343400"/>
            <a:ext cx="7614275" cy="1447800"/>
          </a:xfrm>
        </p:spPr>
        <p:txBody>
          <a:bodyPr anchor="ctr">
            <a:normAutofit/>
          </a:bodyPr>
          <a:lstStyle>
            <a:lvl1pPr marL="0" indent="0" algn="l">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p:nvPr>
        </p:nvSpPr>
        <p:spPr>
          <a:xfrm>
            <a:off x="514352" y="3308581"/>
            <a:ext cx="7598569" cy="1468800"/>
          </a:xfrm>
        </p:spPr>
        <p:txBody>
          <a:bodyPr anchor="b">
            <a:normAutofit/>
          </a:bodyPr>
          <a:lstStyle>
            <a:lvl1pPr algn="l">
              <a:defRPr sz="2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14351" y="4777381"/>
            <a:ext cx="7598570" cy="860400"/>
          </a:xfrm>
        </p:spPr>
        <p:txBody>
          <a:bodyPr anchor="t">
            <a:normAutofit/>
          </a:bodyPr>
          <a:lstStyle>
            <a:lvl1pPr marL="0" indent="0" algn="l">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13" name="TextBox 12"/>
          <p:cNvSpPr txBox="1"/>
          <p:nvPr/>
        </p:nvSpPr>
        <p:spPr>
          <a:xfrm>
            <a:off x="7678400" y="2743200"/>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14" name="TextBox 13"/>
          <p:cNvSpPr txBox="1"/>
          <p:nvPr/>
        </p:nvSpPr>
        <p:spPr>
          <a:xfrm>
            <a:off x="366206" y="823337"/>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16" name="Title 1"/>
          <p:cNvSpPr>
            <a:spLocks noGrp="1"/>
          </p:cNvSpPr>
          <p:nvPr>
            <p:ph type="title"/>
          </p:nvPr>
        </p:nvSpPr>
        <p:spPr>
          <a:xfrm>
            <a:off x="744201" y="609602"/>
            <a:ext cx="7162799" cy="2743199"/>
          </a:xfrm>
        </p:spPr>
        <p:txBody>
          <a:bodyPr anchor="ctr">
            <a:normAutofit/>
          </a:bodyPr>
          <a:lstStyle>
            <a:lvl1pPr algn="l">
              <a:defRPr sz="2400" b="0" cap="none">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514350" y="3886200"/>
            <a:ext cx="7601577" cy="889000"/>
          </a:xfrm>
        </p:spPr>
        <p:txBody>
          <a:bodyPr vert="horz" lIns="91440" tIns="45720" rIns="91440" bIns="45720" rtlCol="0" anchor="b">
            <a:normAutofit/>
          </a:bodyPr>
          <a:lstStyle>
            <a:lvl1pPr>
              <a:buNone/>
              <a:defRPr lang="en-US" sz="1800" b="0" cap="none" dirty="0">
                <a:ln w="3175" cmpd="sng">
                  <a:noFill/>
                </a:ln>
                <a:solidFill>
                  <a:schemeClr val="tx1"/>
                </a:solidFill>
                <a:effectLst/>
              </a:defRPr>
            </a:lvl1pPr>
          </a:lstStyle>
          <a:p>
            <a:pPr marL="0" lvl="0">
              <a:spcBef>
                <a:spcPct val="0"/>
              </a:spcBef>
              <a:buNone/>
            </a:pPr>
            <a:r>
              <a:rPr lang="es-ES"/>
              <a:t>Haga clic para modificar los estilos de texto del patrón</a:t>
            </a:r>
          </a:p>
        </p:txBody>
      </p:sp>
      <p:sp>
        <p:nvSpPr>
          <p:cNvPr id="3" name="Text Placeholder 2"/>
          <p:cNvSpPr>
            <a:spLocks noGrp="1"/>
          </p:cNvSpPr>
          <p:nvPr>
            <p:ph type="body" idx="1"/>
          </p:nvPr>
        </p:nvSpPr>
        <p:spPr>
          <a:xfrm>
            <a:off x="514349" y="4775200"/>
            <a:ext cx="7601577" cy="1016000"/>
          </a:xfrm>
        </p:spPr>
        <p:txBody>
          <a:bodyPr anchor="t">
            <a:normAutofit/>
          </a:bodyPr>
          <a:lstStyle>
            <a:lvl1pPr marL="0" indent="0" algn="l">
              <a:buNone/>
              <a:defRPr sz="135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p:nvPr>
        </p:nvSpPr>
        <p:spPr>
          <a:xfrm>
            <a:off x="514351" y="609602"/>
            <a:ext cx="7598570" cy="2743199"/>
          </a:xfrm>
        </p:spPr>
        <p:txBody>
          <a:bodyPr vert="horz" lIns="91440" tIns="45720" rIns="91440" bIns="45720" rtlCol="0" anchor="ctr">
            <a:normAutofit/>
          </a:bodyPr>
          <a:lstStyle>
            <a:lvl1pPr>
              <a:defRPr lang="en-US" b="0" dirty="0"/>
            </a:lvl1pPr>
          </a:lstStyle>
          <a:p>
            <a:pPr marL="0" lvl="0"/>
            <a:r>
              <a:rPr lang="es-ES"/>
              <a:t>Haga clic para modificar el estilo de título del patrón</a:t>
            </a:r>
            <a:endParaRPr lang="en-US" dirty="0"/>
          </a:p>
        </p:txBody>
      </p:sp>
      <p:sp>
        <p:nvSpPr>
          <p:cNvPr id="10" name="Text Placeholder 9"/>
          <p:cNvSpPr>
            <a:spLocks noGrp="1"/>
          </p:cNvSpPr>
          <p:nvPr>
            <p:ph type="body" sz="quarter" idx="13"/>
          </p:nvPr>
        </p:nvSpPr>
        <p:spPr>
          <a:xfrm>
            <a:off x="514351" y="3505200"/>
            <a:ext cx="7598571" cy="838200"/>
          </a:xfrm>
        </p:spPr>
        <p:txBody>
          <a:bodyPr vert="horz" lIns="91440" tIns="45720" rIns="91440" bIns="45720" rtlCol="0" anchor="b">
            <a:normAutofit/>
          </a:bodyPr>
          <a:lstStyle>
            <a:lvl1pPr>
              <a:buNone/>
              <a:defRPr lang="en-US" sz="2100" b="0" cap="none" dirty="0">
                <a:ln w="3175" cmpd="sng">
                  <a:noFill/>
                </a:ln>
                <a:solidFill>
                  <a:schemeClr val="tx1"/>
                </a:solidFill>
                <a:effectLst/>
              </a:defRPr>
            </a:lvl1pPr>
          </a:lstStyle>
          <a:p>
            <a:pPr marL="0" lvl="0">
              <a:spcBef>
                <a:spcPct val="0"/>
              </a:spcBef>
              <a:buNone/>
            </a:pPr>
            <a:r>
              <a:rPr lang="es-ES"/>
              <a:t>Haga clic para modificar los estilos de texto del patrón</a:t>
            </a:r>
          </a:p>
        </p:txBody>
      </p:sp>
      <p:sp>
        <p:nvSpPr>
          <p:cNvPr id="3" name="Text Placeholder 2"/>
          <p:cNvSpPr>
            <a:spLocks noGrp="1"/>
          </p:cNvSpPr>
          <p:nvPr>
            <p:ph type="body" idx="1"/>
          </p:nvPr>
        </p:nvSpPr>
        <p:spPr>
          <a:xfrm>
            <a:off x="514350" y="4343400"/>
            <a:ext cx="7598571" cy="1447800"/>
          </a:xfrm>
        </p:spPr>
        <p:txBody>
          <a:bodyPr anchor="t">
            <a:normAutofit/>
          </a:bodyPr>
          <a:lstStyle>
            <a:lvl1pPr marL="0" indent="0" algn="l">
              <a:buNone/>
              <a:defRPr sz="135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8" name="Title 1"/>
          <p:cNvSpPr>
            <a:spLocks noGrp="1"/>
          </p:cNvSpPr>
          <p:nvPr>
            <p:ph type="title"/>
          </p:nvPr>
        </p:nvSpPr>
        <p:spPr>
          <a:xfrm>
            <a:off x="514351" y="609601"/>
            <a:ext cx="7598569" cy="1456267"/>
          </a:xfrm>
        </p:spPr>
        <p:txBody>
          <a:bodyPr/>
          <a:lstStyle/>
          <a:p>
            <a:r>
              <a:rPr lang="es-ES"/>
              <a:t>Haga clic para modificar el estilo de título del patrón</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Vertical Title 1"/>
          <p:cNvSpPr>
            <a:spLocks noGrp="1"/>
          </p:cNvSpPr>
          <p:nvPr>
            <p:ph type="title" orient="vert"/>
          </p:nvPr>
        </p:nvSpPr>
        <p:spPr>
          <a:xfrm>
            <a:off x="6494006" y="609600"/>
            <a:ext cx="1618914" cy="5181601"/>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14350" y="609600"/>
            <a:ext cx="5874087" cy="5181600"/>
          </a:xfrm>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p:nvPr>
        </p:nvSpPr>
        <p:spPr>
          <a:xfrm>
            <a:off x="514351" y="3308581"/>
            <a:ext cx="7598570" cy="1468800"/>
          </a:xfrm>
        </p:spPr>
        <p:txBody>
          <a:bodyPr anchor="b"/>
          <a:lstStyle>
            <a:lvl1pPr algn="l">
              <a:defRPr sz="30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14349" y="4777381"/>
            <a:ext cx="7598571" cy="860400"/>
          </a:xfrm>
        </p:spPr>
        <p:txBody>
          <a:bodyPr anchor="t">
            <a:normAutofit/>
          </a:bodyPr>
          <a:lstStyle>
            <a:lvl1pPr marL="0" indent="0" algn="l">
              <a:buNone/>
              <a:defRPr sz="1500" cap="all">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14351" y="2142067"/>
            <a:ext cx="3746501" cy="3649134"/>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366421" y="2142068"/>
            <a:ext cx="3746499" cy="3649133"/>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730252" y="2218267"/>
            <a:ext cx="3531791" cy="576262"/>
          </a:xfrm>
        </p:spPr>
        <p:txBody>
          <a:bodyPr anchor="b">
            <a:noAutofit/>
          </a:bodyPr>
          <a:lstStyle>
            <a:lvl1pPr marL="0" indent="0">
              <a:buNone/>
              <a:defRPr sz="21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514351" y="2870201"/>
            <a:ext cx="3747692" cy="2920998"/>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572003" y="2226734"/>
            <a:ext cx="3542110" cy="576262"/>
          </a:xfrm>
        </p:spPr>
        <p:txBody>
          <a:bodyPr anchor="b">
            <a:noAutofit/>
          </a:bodyPr>
          <a:lstStyle>
            <a:lvl1pPr marL="0" indent="0">
              <a:buNone/>
              <a:defRPr sz="21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4367612" y="2870201"/>
            <a:ext cx="3746501" cy="2920998"/>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p:nvPr>
        </p:nvSpPr>
        <p:spPr>
          <a:xfrm>
            <a:off x="514350" y="2074333"/>
            <a:ext cx="2760664" cy="1371600"/>
          </a:xfrm>
        </p:spPr>
        <p:txBody>
          <a:bodyPr anchor="b">
            <a:normAutofit/>
          </a:bodyPr>
          <a:lstStyle>
            <a:lvl1pPr algn="l">
              <a:defRPr sz="18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486151" y="609601"/>
            <a:ext cx="4626770" cy="5181600"/>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14350" y="3445933"/>
            <a:ext cx="2760664" cy="1828800"/>
          </a:xfrm>
        </p:spPr>
        <p:txBody>
          <a:bodyPr anchor="t">
            <a:normAutofit/>
          </a:bodyPr>
          <a:lstStyle>
            <a:lvl1pPr marL="0" indent="0">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p:nvPr>
        </p:nvSpPr>
        <p:spPr>
          <a:xfrm>
            <a:off x="514350" y="1600200"/>
            <a:ext cx="4623490" cy="1371600"/>
          </a:xfrm>
        </p:spPr>
        <p:txBody>
          <a:bodyPr anchor="b">
            <a:normAutofit/>
          </a:bodyPr>
          <a:lstStyle>
            <a:lvl1pPr algn="l">
              <a:defRPr sz="2100" b="0"/>
            </a:lvl1pPr>
          </a:lstStyle>
          <a:p>
            <a:r>
              <a:rPr lang="es-ES"/>
              <a:t>Haga clic para modificar el estilo de título del patrón</a:t>
            </a:r>
            <a:endParaRPr lang="en-US" dirty="0"/>
          </a:p>
        </p:txBody>
      </p:sp>
      <p:sp>
        <p:nvSpPr>
          <p:cNvPr id="14" name="Picture Placeholder 2"/>
          <p:cNvSpPr>
            <a:spLocks noGrp="1" noChangeAspect="1"/>
          </p:cNvSpPr>
          <p:nvPr>
            <p:ph type="pic" idx="1"/>
          </p:nvPr>
        </p:nvSpPr>
        <p:spPr>
          <a:xfrm>
            <a:off x="5652190" y="914400"/>
            <a:ext cx="2460731"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14350" y="2971800"/>
            <a:ext cx="4623490" cy="1828800"/>
          </a:xfrm>
        </p:spPr>
        <p:txBody>
          <a:bodyPr anchor="t">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4351" y="609601"/>
            <a:ext cx="7598569" cy="1456267"/>
          </a:xfrm>
          <a:prstGeom prst="rect">
            <a:avLst/>
          </a:prstGeom>
          <a:effectLst/>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14351" y="2142068"/>
            <a:ext cx="7598569" cy="3649133"/>
          </a:xfrm>
          <a:prstGeom prst="rect">
            <a:avLst/>
          </a:prstGeom>
        </p:spPr>
        <p:txBody>
          <a:bodyPr vert="horz" lIns="91440" tIns="45720" rIns="91440" bIns="45720" rtlCol="0"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442245" y="5870576"/>
            <a:ext cx="1200150" cy="3778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fld id="{B61BEF0D-F0BB-DE4B-95CE-6DB70DBA9567}" type="datetimeFigureOut">
              <a:rPr lang="en-US" dirty="0"/>
              <a:pPr/>
              <a:t>3/30/2022</a:t>
            </a:fld>
            <a:endParaRPr lang="en-US" dirty="0"/>
          </a:p>
        </p:txBody>
      </p:sp>
      <p:sp>
        <p:nvSpPr>
          <p:cNvPr id="5" name="Footer Placeholder 4"/>
          <p:cNvSpPr>
            <a:spLocks noGrp="1"/>
          </p:cNvSpPr>
          <p:nvPr>
            <p:ph type="ftr" sz="quarter" idx="3"/>
          </p:nvPr>
        </p:nvSpPr>
        <p:spPr>
          <a:xfrm>
            <a:off x="514351" y="5870576"/>
            <a:ext cx="5870744" cy="377825"/>
          </a:xfrm>
          <a:prstGeom prst="rect">
            <a:avLst/>
          </a:prstGeom>
        </p:spPr>
        <p:txBody>
          <a:bodyPr vert="horz" lIns="91440" tIns="45720" rIns="91440" bIns="45720" rtlCol="0" anchor="ctr"/>
          <a:lstStyle>
            <a:lvl1pPr algn="l">
              <a:defRPr sz="75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7699546" y="5870576"/>
            <a:ext cx="413375" cy="3778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fld id="{D57F1E4F-1CFF-5643-939E-217C01CDF56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342900" rtl="0" eaLnBrk="1" latinLnBrk="0" hangingPunct="1">
        <a:spcBef>
          <a:spcPct val="0"/>
        </a:spcBef>
        <a:buNone/>
        <a:defRPr sz="27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4313" indent="-214313" algn="l" defTabSz="342900" rtl="0" eaLnBrk="1" latinLnBrk="0" hangingPunct="1">
        <a:spcBef>
          <a:spcPts val="0"/>
        </a:spcBef>
        <a:spcAft>
          <a:spcPts val="750"/>
        </a:spcAft>
        <a:buClr>
          <a:schemeClr val="tx1"/>
        </a:buClr>
        <a:buSzPct val="100000"/>
        <a:buFont typeface="Arial"/>
        <a:buChar char="•"/>
        <a:defRPr sz="1350" kern="1200" cap="none">
          <a:solidFill>
            <a:schemeClr val="tx1"/>
          </a:solidFill>
          <a:effectLst/>
          <a:latin typeface="+mn-lt"/>
          <a:ea typeface="+mn-ea"/>
          <a:cs typeface="+mn-cs"/>
        </a:defRPr>
      </a:lvl1pPr>
      <a:lvl2pPr marL="557213" indent="-214313" algn="l" defTabSz="342900" rtl="0" eaLnBrk="1" latinLnBrk="0" hangingPunct="1">
        <a:spcBef>
          <a:spcPts val="0"/>
        </a:spcBef>
        <a:spcAft>
          <a:spcPts val="750"/>
        </a:spcAft>
        <a:buClr>
          <a:schemeClr val="tx1"/>
        </a:buClr>
        <a:buSzPct val="100000"/>
        <a:buFont typeface="Arial"/>
        <a:buChar char="•"/>
        <a:defRPr sz="1200" kern="1200" cap="none">
          <a:solidFill>
            <a:schemeClr val="tx1"/>
          </a:solidFill>
          <a:effectLst/>
          <a:latin typeface="+mn-lt"/>
          <a:ea typeface="+mn-ea"/>
          <a:cs typeface="+mn-cs"/>
        </a:defRPr>
      </a:lvl2pPr>
      <a:lvl3pPr marL="900113" indent="-214313" algn="l" defTabSz="342900" rtl="0" eaLnBrk="1" latinLnBrk="0" hangingPunct="1">
        <a:spcBef>
          <a:spcPts val="0"/>
        </a:spcBef>
        <a:spcAft>
          <a:spcPts val="750"/>
        </a:spcAft>
        <a:buClr>
          <a:schemeClr val="tx1"/>
        </a:buClr>
        <a:buSzPct val="100000"/>
        <a:buFont typeface="Arial"/>
        <a:buChar char="•"/>
        <a:defRPr sz="1050" kern="1200" cap="none">
          <a:solidFill>
            <a:schemeClr val="tx1"/>
          </a:solidFill>
          <a:effectLst/>
          <a:latin typeface="+mn-lt"/>
          <a:ea typeface="+mn-ea"/>
          <a:cs typeface="+mn-cs"/>
        </a:defRPr>
      </a:lvl3pPr>
      <a:lvl4pPr marL="1157288" indent="-128588"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4pPr>
      <a:lvl5pPr marL="1500188" indent="-128588"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5pPr>
      <a:lvl6pPr marL="18859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6pPr>
      <a:lvl7pPr marL="22288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7pPr>
      <a:lvl8pPr marL="25717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8pPr>
      <a:lvl9pPr marL="29146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79AF5F-4106-401A-BC51-129BADA96B80}"/>
              </a:ext>
            </a:extLst>
          </p:cNvPr>
          <p:cNvSpPr>
            <a:spLocks noGrp="1"/>
          </p:cNvSpPr>
          <p:nvPr>
            <p:ph type="ctrTitle"/>
          </p:nvPr>
        </p:nvSpPr>
        <p:spPr/>
        <p:txBody>
          <a:bodyPr/>
          <a:lstStyle/>
          <a:p>
            <a:r>
              <a:rPr lang="es-CL" dirty="0"/>
              <a:t>Cuenta pública liceo </a:t>
            </a:r>
            <a:r>
              <a:rPr lang="es-CL" dirty="0" err="1"/>
              <a:t>andres</a:t>
            </a:r>
            <a:r>
              <a:rPr lang="es-CL" dirty="0"/>
              <a:t> bello</a:t>
            </a:r>
          </a:p>
        </p:txBody>
      </p:sp>
      <p:sp>
        <p:nvSpPr>
          <p:cNvPr id="3" name="Subtítulo 2">
            <a:extLst>
              <a:ext uri="{FF2B5EF4-FFF2-40B4-BE49-F238E27FC236}">
                <a16:creationId xmlns:a16="http://schemas.microsoft.com/office/drawing/2014/main" id="{4F2AE346-4B46-4B5D-A155-8F41392DFD67}"/>
              </a:ext>
            </a:extLst>
          </p:cNvPr>
          <p:cNvSpPr>
            <a:spLocks noGrp="1"/>
          </p:cNvSpPr>
          <p:nvPr>
            <p:ph type="subTitle" idx="1"/>
          </p:nvPr>
        </p:nvSpPr>
        <p:spPr/>
        <p:txBody>
          <a:bodyPr>
            <a:normAutofit/>
          </a:bodyPr>
          <a:lstStyle/>
          <a:p>
            <a:endParaRPr lang="es-CL" dirty="0"/>
          </a:p>
          <a:p>
            <a:endParaRPr lang="es-CL" dirty="0"/>
          </a:p>
          <a:p>
            <a:r>
              <a:rPr lang="es-CL" dirty="0"/>
              <a:t>Gestión 2021</a:t>
            </a:r>
          </a:p>
          <a:p>
            <a:r>
              <a:rPr lang="es-CL" dirty="0"/>
              <a:t>Rodrigo a. briones navarro</a:t>
            </a:r>
          </a:p>
        </p:txBody>
      </p:sp>
      <p:pic>
        <p:nvPicPr>
          <p:cNvPr id="5" name="Imagen 4">
            <a:extLst>
              <a:ext uri="{FF2B5EF4-FFF2-40B4-BE49-F238E27FC236}">
                <a16:creationId xmlns:a16="http://schemas.microsoft.com/office/drawing/2014/main" id="{8CFBA781-43A4-4F4A-BFB9-2FBFEF6F08DA}"/>
              </a:ext>
            </a:extLst>
          </p:cNvPr>
          <p:cNvPicPr>
            <a:picLocks noChangeAspect="1"/>
          </p:cNvPicPr>
          <p:nvPr/>
        </p:nvPicPr>
        <p:blipFill>
          <a:blip r:embed="rId2"/>
          <a:stretch>
            <a:fillRect/>
          </a:stretch>
        </p:blipFill>
        <p:spPr>
          <a:xfrm>
            <a:off x="773907" y="1657351"/>
            <a:ext cx="2360596" cy="3472314"/>
          </a:xfrm>
          <a:prstGeom prst="rect">
            <a:avLst/>
          </a:prstGeom>
        </p:spPr>
      </p:pic>
    </p:spTree>
    <p:extLst>
      <p:ext uri="{BB962C8B-B14F-4D97-AF65-F5344CB8AC3E}">
        <p14:creationId xmlns:p14="http://schemas.microsoft.com/office/powerpoint/2010/main" val="29636726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7B1AEEE0-B6B7-434E-962A-98E68B2DE223}"/>
              </a:ext>
            </a:extLst>
          </p:cNvPr>
          <p:cNvPicPr>
            <a:picLocks noChangeAspect="1"/>
          </p:cNvPicPr>
          <p:nvPr/>
        </p:nvPicPr>
        <p:blipFill>
          <a:blip r:embed="rId2"/>
          <a:stretch>
            <a:fillRect/>
          </a:stretch>
        </p:blipFill>
        <p:spPr>
          <a:xfrm>
            <a:off x="185530" y="569843"/>
            <a:ext cx="8786192" cy="5804453"/>
          </a:xfrm>
          <a:prstGeom prst="rect">
            <a:avLst/>
          </a:prstGeom>
        </p:spPr>
      </p:pic>
    </p:spTree>
    <p:extLst>
      <p:ext uri="{BB962C8B-B14F-4D97-AF65-F5344CB8AC3E}">
        <p14:creationId xmlns:p14="http://schemas.microsoft.com/office/powerpoint/2010/main" val="8590920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28D0D55F-AB36-4A45-8ACF-449AB94E97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1548" y="468630"/>
            <a:ext cx="8615899" cy="6064692"/>
          </a:xfrm>
          <a:prstGeom prst="rect">
            <a:avLst/>
          </a:prstGeom>
        </p:spPr>
      </p:pic>
    </p:spTree>
    <p:extLst>
      <p:ext uri="{BB962C8B-B14F-4D97-AF65-F5344CB8AC3E}">
        <p14:creationId xmlns:p14="http://schemas.microsoft.com/office/powerpoint/2010/main" val="2932742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ED07126E-432E-40D3-BCFC-296D8E9A03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9211" y="338414"/>
            <a:ext cx="8521433" cy="6221412"/>
          </a:xfrm>
          <a:prstGeom prst="rect">
            <a:avLst/>
          </a:prstGeom>
        </p:spPr>
      </p:pic>
    </p:spTree>
    <p:extLst>
      <p:ext uri="{BB962C8B-B14F-4D97-AF65-F5344CB8AC3E}">
        <p14:creationId xmlns:p14="http://schemas.microsoft.com/office/powerpoint/2010/main" val="1626282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5BD6C5-FC61-4484-AFA3-9C8C99D7EB32}"/>
              </a:ext>
            </a:extLst>
          </p:cNvPr>
          <p:cNvSpPr>
            <a:spLocks noGrp="1"/>
          </p:cNvSpPr>
          <p:nvPr>
            <p:ph type="title"/>
          </p:nvPr>
        </p:nvSpPr>
        <p:spPr/>
        <p:txBody>
          <a:bodyPr/>
          <a:lstStyle/>
          <a:p>
            <a:r>
              <a:rPr lang="es-CL" b="1" dirty="0"/>
              <a:t>Resultados PDT y PSU </a:t>
            </a:r>
          </a:p>
        </p:txBody>
      </p:sp>
    </p:spTree>
    <p:extLst>
      <p:ext uri="{BB962C8B-B14F-4D97-AF65-F5344CB8AC3E}">
        <p14:creationId xmlns:p14="http://schemas.microsoft.com/office/powerpoint/2010/main" val="2782929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EDA03190-49AF-4967-B507-CD005497D063}"/>
              </a:ext>
            </a:extLst>
          </p:cNvPr>
          <p:cNvGraphicFramePr>
            <a:graphicFrameLocks noGrp="1"/>
          </p:cNvGraphicFramePr>
          <p:nvPr>
            <p:extLst>
              <p:ext uri="{D42A27DB-BD31-4B8C-83A1-F6EECF244321}">
                <p14:modId xmlns:p14="http://schemas.microsoft.com/office/powerpoint/2010/main" val="1864157289"/>
              </p:ext>
            </p:extLst>
          </p:nvPr>
        </p:nvGraphicFramePr>
        <p:xfrm>
          <a:off x="178904" y="125281"/>
          <a:ext cx="8786191" cy="5116198"/>
        </p:xfrm>
        <a:graphic>
          <a:graphicData uri="http://schemas.openxmlformats.org/drawingml/2006/table">
            <a:tbl>
              <a:tblPr firstRow="1" firstCol="1" lastRow="1" lastCol="1" bandRow="1" bandCol="1"/>
              <a:tblGrid>
                <a:gridCol w="3104372">
                  <a:extLst>
                    <a:ext uri="{9D8B030D-6E8A-4147-A177-3AD203B41FA5}">
                      <a16:colId xmlns:a16="http://schemas.microsoft.com/office/drawing/2014/main" val="1531368067"/>
                    </a:ext>
                  </a:extLst>
                </a:gridCol>
                <a:gridCol w="2000380">
                  <a:extLst>
                    <a:ext uri="{9D8B030D-6E8A-4147-A177-3AD203B41FA5}">
                      <a16:colId xmlns:a16="http://schemas.microsoft.com/office/drawing/2014/main" val="883213787"/>
                    </a:ext>
                  </a:extLst>
                </a:gridCol>
                <a:gridCol w="1864911">
                  <a:extLst>
                    <a:ext uri="{9D8B030D-6E8A-4147-A177-3AD203B41FA5}">
                      <a16:colId xmlns:a16="http://schemas.microsoft.com/office/drawing/2014/main" val="369947277"/>
                    </a:ext>
                  </a:extLst>
                </a:gridCol>
                <a:gridCol w="1816528">
                  <a:extLst>
                    <a:ext uri="{9D8B030D-6E8A-4147-A177-3AD203B41FA5}">
                      <a16:colId xmlns:a16="http://schemas.microsoft.com/office/drawing/2014/main" val="1128978410"/>
                    </a:ext>
                  </a:extLst>
                </a:gridCol>
              </a:tblGrid>
              <a:tr h="1096388">
                <a:tc>
                  <a:txBody>
                    <a:bodyPr/>
                    <a:lstStyle/>
                    <a:p>
                      <a:pPr marR="301625" algn="ctr"/>
                      <a:r>
                        <a:rPr lang="es-CL" sz="2200" b="1">
                          <a:effectLst/>
                          <a:latin typeface="Calibri" panose="020F0502020204030204" pitchFamily="34" charset="0"/>
                          <a:ea typeface="Calibri" panose="020F0502020204030204" pitchFamily="34" charset="0"/>
                          <a:cs typeface="Times New Roman" panose="02020603050405020304" pitchFamily="18" charset="0"/>
                        </a:rPr>
                        <a:t>Proceso de selección Educación superior</a:t>
                      </a:r>
                      <a:endParaRPr lang="es-CL" sz="2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R="69215" algn="ctr"/>
                      <a:r>
                        <a:rPr lang="es-CL" sz="2200" b="1">
                          <a:effectLst/>
                          <a:latin typeface="Calibri" panose="020F0502020204030204" pitchFamily="34" charset="0"/>
                          <a:ea typeface="Calibri" panose="020F0502020204030204" pitchFamily="34" charset="0"/>
                          <a:cs typeface="Times New Roman" panose="02020603050405020304" pitchFamily="18" charset="0"/>
                        </a:rPr>
                        <a:t>Generación 2019</a:t>
                      </a:r>
                      <a:endParaRPr lang="es-CL" sz="2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r>
                        <a:rPr lang="es-CL" sz="2200" b="1">
                          <a:effectLst/>
                          <a:latin typeface="Calibri" panose="020F0502020204030204" pitchFamily="34" charset="0"/>
                          <a:ea typeface="Calibri" panose="020F0502020204030204" pitchFamily="34" charset="0"/>
                          <a:cs typeface="Times New Roman" panose="02020603050405020304" pitchFamily="18" charset="0"/>
                        </a:rPr>
                        <a:t>Generación 2020</a:t>
                      </a:r>
                      <a:endParaRPr lang="es-CL" sz="2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R="17780" algn="ctr"/>
                      <a:r>
                        <a:rPr lang="es-CL" sz="2200" b="1">
                          <a:effectLst/>
                          <a:latin typeface="Calibri" panose="020F0502020204030204" pitchFamily="34" charset="0"/>
                          <a:ea typeface="Calibri" panose="020F0502020204030204" pitchFamily="34" charset="0"/>
                          <a:cs typeface="Times New Roman" panose="02020603050405020304" pitchFamily="18" charset="0"/>
                        </a:rPr>
                        <a:t>Generación 2021</a:t>
                      </a:r>
                      <a:endParaRPr lang="es-CL" sz="2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1261454"/>
                  </a:ext>
                </a:extLst>
              </a:tr>
              <a:tr h="640776">
                <a:tc>
                  <a:txBody>
                    <a:bodyPr/>
                    <a:lstStyle/>
                    <a:p>
                      <a:pPr marR="3810" algn="ctr"/>
                      <a:r>
                        <a:rPr lang="es-CL" sz="2200" b="1">
                          <a:effectLst/>
                          <a:latin typeface="Calibri" panose="020F0502020204030204" pitchFamily="34" charset="0"/>
                          <a:ea typeface="Calibri" panose="020F0502020204030204" pitchFamily="34" charset="0"/>
                          <a:cs typeface="Times New Roman" panose="02020603050405020304" pitchFamily="18" charset="0"/>
                        </a:rPr>
                        <a:t>Matricula </a:t>
                      </a:r>
                      <a:r>
                        <a:rPr lang="es-CL" sz="2200" b="1" spc="-15">
                          <a:effectLst/>
                          <a:latin typeface="Calibri" panose="020F0502020204030204" pitchFamily="34" charset="0"/>
                          <a:ea typeface="Calibri" panose="020F0502020204030204" pitchFamily="34" charset="0"/>
                          <a:cs typeface="Times New Roman" panose="02020603050405020304" pitchFamily="18" charset="0"/>
                        </a:rPr>
                        <a:t> </a:t>
                      </a:r>
                      <a:r>
                        <a:rPr lang="es-CL" sz="2200" b="1">
                          <a:effectLst/>
                          <a:latin typeface="Calibri" panose="020F0502020204030204" pitchFamily="34" charset="0"/>
                          <a:ea typeface="Calibri" panose="020F0502020204030204" pitchFamily="34" charset="0"/>
                          <a:cs typeface="Times New Roman" panose="02020603050405020304" pitchFamily="18" charset="0"/>
                        </a:rPr>
                        <a:t>4º</a:t>
                      </a:r>
                      <a:r>
                        <a:rPr lang="es-CL" sz="2200" b="1" spc="-10">
                          <a:effectLst/>
                          <a:latin typeface="Calibri" panose="020F0502020204030204" pitchFamily="34" charset="0"/>
                          <a:ea typeface="Calibri" panose="020F0502020204030204" pitchFamily="34" charset="0"/>
                          <a:cs typeface="Times New Roman" panose="02020603050405020304" pitchFamily="18" charset="0"/>
                        </a:rPr>
                        <a:t> </a:t>
                      </a:r>
                      <a:r>
                        <a:rPr lang="es-CL" sz="2200" b="1">
                          <a:effectLst/>
                          <a:latin typeface="Calibri" panose="020F0502020204030204" pitchFamily="34" charset="0"/>
                          <a:ea typeface="Calibri" panose="020F0502020204030204" pitchFamily="34" charset="0"/>
                          <a:cs typeface="Times New Roman" panose="02020603050405020304" pitchFamily="18" charset="0"/>
                        </a:rPr>
                        <a:t>Medio</a:t>
                      </a:r>
                      <a:endParaRPr lang="es-CL" sz="2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R="375285" algn="ctr"/>
                      <a:r>
                        <a:rPr lang="es-CL" sz="2200">
                          <a:effectLst/>
                          <a:latin typeface="Calibri" panose="020F0502020204030204" pitchFamily="34" charset="0"/>
                          <a:ea typeface="Calibri" panose="020F0502020204030204" pitchFamily="34" charset="0"/>
                          <a:cs typeface="Times New Roman" panose="02020603050405020304" pitchFamily="18" charset="0"/>
                        </a:rPr>
                        <a:t>97</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R="414020" algn="ctr"/>
                      <a:r>
                        <a:rPr lang="es-CL" sz="2200">
                          <a:effectLst/>
                          <a:latin typeface="Calibri" panose="020F0502020204030204" pitchFamily="34" charset="0"/>
                          <a:ea typeface="Calibri" panose="020F0502020204030204" pitchFamily="34" charset="0"/>
                          <a:cs typeface="Times New Roman" panose="02020603050405020304" pitchFamily="18" charset="0"/>
                        </a:rPr>
                        <a:t>134</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R="375920" algn="ctr"/>
                      <a:r>
                        <a:rPr lang="es-CL" sz="2200">
                          <a:effectLst/>
                          <a:latin typeface="Calibri" panose="020F0502020204030204" pitchFamily="34" charset="0"/>
                          <a:ea typeface="Calibri" panose="020F0502020204030204" pitchFamily="34" charset="0"/>
                          <a:cs typeface="Times New Roman" panose="02020603050405020304" pitchFamily="18" charset="0"/>
                        </a:rPr>
                        <a:t>102</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0678497"/>
                  </a:ext>
                </a:extLst>
              </a:tr>
              <a:tr h="631798">
                <a:tc>
                  <a:txBody>
                    <a:bodyPr/>
                    <a:lstStyle/>
                    <a:p>
                      <a:pPr marR="300355" algn="ctr"/>
                      <a:r>
                        <a:rPr lang="es-CL" sz="2200" b="1">
                          <a:effectLst/>
                          <a:latin typeface="Calibri" panose="020F0502020204030204" pitchFamily="34" charset="0"/>
                          <a:ea typeface="Calibri" panose="020F0502020204030204" pitchFamily="34" charset="0"/>
                          <a:cs typeface="Times New Roman" panose="02020603050405020304" pitchFamily="18" charset="0"/>
                        </a:rPr>
                        <a:t>Inscritos</a:t>
                      </a:r>
                      <a:endParaRPr lang="es-CL" sz="2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s-CL" sz="2200">
                          <a:effectLst/>
                          <a:latin typeface="Calibri" panose="020F0502020204030204" pitchFamily="34" charset="0"/>
                          <a:ea typeface="Calibri" panose="020F0502020204030204" pitchFamily="34" charset="0"/>
                          <a:cs typeface="Times New Roman" panose="02020603050405020304" pitchFamily="18" charset="0"/>
                        </a:rPr>
                        <a:t>Sin información</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R="414020" algn="ctr"/>
                      <a:r>
                        <a:rPr lang="es-CL" sz="2200">
                          <a:effectLst/>
                          <a:latin typeface="Calibri" panose="020F0502020204030204" pitchFamily="34" charset="0"/>
                          <a:ea typeface="Calibri" panose="020F0502020204030204" pitchFamily="34" charset="0"/>
                          <a:cs typeface="Times New Roman" panose="02020603050405020304" pitchFamily="18" charset="0"/>
                        </a:rPr>
                        <a:t>133</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R="375920" algn="ctr"/>
                      <a:r>
                        <a:rPr lang="es-CL" sz="2200">
                          <a:effectLst/>
                          <a:latin typeface="Calibri" panose="020F0502020204030204" pitchFamily="34" charset="0"/>
                          <a:ea typeface="Calibri" panose="020F0502020204030204" pitchFamily="34" charset="0"/>
                          <a:cs typeface="Times New Roman" panose="02020603050405020304" pitchFamily="18" charset="0"/>
                        </a:rPr>
                        <a:t>100</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34405073"/>
                  </a:ext>
                </a:extLst>
              </a:tr>
              <a:tr h="607110">
                <a:tc>
                  <a:txBody>
                    <a:bodyPr/>
                    <a:lstStyle/>
                    <a:p>
                      <a:pPr marR="301625" algn="ctr"/>
                      <a:r>
                        <a:rPr lang="es-CL" sz="2200" b="1">
                          <a:effectLst/>
                          <a:latin typeface="Calibri" panose="020F0502020204030204" pitchFamily="34" charset="0"/>
                          <a:ea typeface="Calibri" panose="020F0502020204030204" pitchFamily="34" charset="0"/>
                          <a:cs typeface="Times New Roman" panose="02020603050405020304" pitchFamily="18" charset="0"/>
                        </a:rPr>
                        <a:t>Rinden</a:t>
                      </a:r>
                      <a:endParaRPr lang="es-CL" sz="2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R="375285" algn="ctr"/>
                      <a:r>
                        <a:rPr lang="es-CL" sz="2200">
                          <a:effectLst/>
                          <a:latin typeface="Calibri" panose="020F0502020204030204" pitchFamily="34" charset="0"/>
                          <a:ea typeface="Calibri" panose="020F0502020204030204" pitchFamily="34" charset="0"/>
                          <a:cs typeface="Times New Roman" panose="02020603050405020304" pitchFamily="18" charset="0"/>
                        </a:rPr>
                        <a:t>86</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R="414020" algn="ctr"/>
                      <a:r>
                        <a:rPr lang="es-CL" sz="2200">
                          <a:effectLst/>
                          <a:latin typeface="Calibri" panose="020F0502020204030204" pitchFamily="34" charset="0"/>
                          <a:ea typeface="Calibri" panose="020F0502020204030204" pitchFamily="34" charset="0"/>
                          <a:cs typeface="Times New Roman" panose="02020603050405020304" pitchFamily="18" charset="0"/>
                        </a:rPr>
                        <a:t>120</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R="407670" algn="ctr"/>
                      <a:r>
                        <a:rPr lang="es-CL" sz="2200">
                          <a:effectLst/>
                          <a:latin typeface="Calibri" panose="020F0502020204030204" pitchFamily="34" charset="0"/>
                          <a:ea typeface="Calibri" panose="020F0502020204030204" pitchFamily="34" charset="0"/>
                          <a:cs typeface="Times New Roman" panose="02020603050405020304" pitchFamily="18" charset="0"/>
                        </a:rPr>
                        <a:t>91</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7407537"/>
                  </a:ext>
                </a:extLst>
              </a:tr>
              <a:tr h="1267990">
                <a:tc>
                  <a:txBody>
                    <a:bodyPr/>
                    <a:lstStyle/>
                    <a:p>
                      <a:pPr marR="300990" algn="ctr"/>
                      <a:r>
                        <a:rPr lang="es-CL" sz="2200" b="1">
                          <a:effectLst/>
                          <a:latin typeface="Calibri" panose="020F0502020204030204" pitchFamily="34" charset="0"/>
                          <a:ea typeface="Calibri" panose="020F0502020204030204" pitchFamily="34" charset="0"/>
                          <a:cs typeface="Times New Roman" panose="02020603050405020304" pitchFamily="18" charset="0"/>
                        </a:rPr>
                        <a:t>Postulan</a:t>
                      </a:r>
                      <a:endParaRPr lang="es-CL" sz="2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s-CL" sz="2200">
                          <a:effectLst/>
                          <a:latin typeface="Calibri" panose="020F0502020204030204" pitchFamily="34" charset="0"/>
                          <a:ea typeface="Calibri" panose="020F0502020204030204" pitchFamily="34" charset="0"/>
                          <a:cs typeface="Times New Roman" panose="02020603050405020304" pitchFamily="18" charset="0"/>
                        </a:rPr>
                        <a:t>Sin información</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r>
                        <a:rPr lang="es-CL" sz="2200">
                          <a:effectLst/>
                          <a:latin typeface="Calibri" panose="020F0502020204030204" pitchFamily="34" charset="0"/>
                          <a:ea typeface="Calibri" panose="020F0502020204030204" pitchFamily="34" charset="0"/>
                          <a:cs typeface="Times New Roman" panose="02020603050405020304" pitchFamily="18" charset="0"/>
                        </a:rPr>
                        <a:t>Alrededor de 80 (no comparten información)</a:t>
                      </a:r>
                    </a:p>
                    <a:p>
                      <a:pPr marR="414020" algn="ctr"/>
                      <a:r>
                        <a:rPr lang="es-CL" sz="22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r>
                        <a:rPr lang="es-CL" sz="2200" dirty="0">
                          <a:effectLst/>
                          <a:latin typeface="Calibri" panose="020F0502020204030204" pitchFamily="34" charset="0"/>
                          <a:ea typeface="Calibri" panose="020F0502020204030204" pitchFamily="34" charset="0"/>
                          <a:cs typeface="Times New Roman" panose="02020603050405020304" pitchFamily="18" charset="0"/>
                        </a:rPr>
                        <a:t>51</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8003229"/>
                  </a:ext>
                </a:extLst>
              </a:tr>
              <a:tr h="799006">
                <a:tc>
                  <a:txBody>
                    <a:bodyPr/>
                    <a:lstStyle/>
                    <a:p>
                      <a:pPr marR="389890" algn="ctr"/>
                      <a:r>
                        <a:rPr lang="es-CL" sz="2200" b="1">
                          <a:effectLst/>
                          <a:latin typeface="Calibri" panose="020F0502020204030204" pitchFamily="34" charset="0"/>
                          <a:ea typeface="Calibri" panose="020F0502020204030204" pitchFamily="34" charset="0"/>
                          <a:cs typeface="Times New Roman" panose="02020603050405020304" pitchFamily="18" charset="0"/>
                        </a:rPr>
                        <a:t>Seleccionados</a:t>
                      </a:r>
                      <a:r>
                        <a:rPr lang="es-CL" sz="2200" b="1" spc="-40">
                          <a:effectLst/>
                          <a:latin typeface="Calibri" panose="020F0502020204030204" pitchFamily="34" charset="0"/>
                          <a:ea typeface="Calibri" panose="020F0502020204030204" pitchFamily="34" charset="0"/>
                          <a:cs typeface="Times New Roman" panose="02020603050405020304" pitchFamily="18" charset="0"/>
                        </a:rPr>
                        <a:t> </a:t>
                      </a:r>
                      <a:r>
                        <a:rPr lang="es-CL" sz="2200" b="1">
                          <a:effectLst/>
                          <a:latin typeface="Calibri" panose="020F0502020204030204" pitchFamily="34" charset="0"/>
                          <a:ea typeface="Calibri" panose="020F0502020204030204" pitchFamily="34" charset="0"/>
                          <a:cs typeface="Times New Roman" panose="02020603050405020304" pitchFamily="18" charset="0"/>
                        </a:rPr>
                        <a:t>a </a:t>
                      </a:r>
                      <a:r>
                        <a:rPr lang="es-CL" sz="2200" b="1" spc="-210">
                          <a:effectLst/>
                          <a:latin typeface="Calibri" panose="020F0502020204030204" pitchFamily="34" charset="0"/>
                          <a:ea typeface="Calibri" panose="020F0502020204030204" pitchFamily="34" charset="0"/>
                          <a:cs typeface="Times New Roman" panose="02020603050405020304" pitchFamily="18" charset="0"/>
                        </a:rPr>
                        <a:t> </a:t>
                      </a:r>
                      <a:r>
                        <a:rPr lang="es-CL" sz="2200" b="1">
                          <a:effectLst/>
                          <a:latin typeface="Calibri" panose="020F0502020204030204" pitchFamily="34" charset="0"/>
                          <a:ea typeface="Calibri" panose="020F0502020204030204" pitchFamily="34" charset="0"/>
                          <a:cs typeface="Times New Roman" panose="02020603050405020304" pitchFamily="18" charset="0"/>
                        </a:rPr>
                        <a:t>Universidades</a:t>
                      </a:r>
                      <a:endParaRPr lang="es-CL" sz="2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s-CL" sz="2200">
                          <a:effectLst/>
                          <a:latin typeface="Calibri" panose="020F0502020204030204" pitchFamily="34" charset="0"/>
                          <a:ea typeface="Calibri" panose="020F0502020204030204" pitchFamily="34" charset="0"/>
                          <a:cs typeface="Times New Roman" panose="02020603050405020304" pitchFamily="18" charset="0"/>
                        </a:rPr>
                        <a:t>Sin información</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r>
                        <a:rPr lang="es-CL" sz="2200">
                          <a:effectLst/>
                          <a:latin typeface="Calibri" panose="020F0502020204030204" pitchFamily="34" charset="0"/>
                          <a:ea typeface="Calibri" panose="020F0502020204030204" pitchFamily="34" charset="0"/>
                          <a:cs typeface="Times New Roman" panose="02020603050405020304" pitchFamily="18" charset="0"/>
                        </a:rPr>
                        <a:t>50</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r>
                        <a:rPr lang="es-CL" sz="2200" dirty="0">
                          <a:effectLst/>
                          <a:latin typeface="Calibri" panose="020F0502020204030204" pitchFamily="34" charset="0"/>
                          <a:ea typeface="Calibri" panose="020F0502020204030204" pitchFamily="34" charset="0"/>
                          <a:cs typeface="Times New Roman" panose="02020603050405020304" pitchFamily="18" charset="0"/>
                        </a:rPr>
                        <a:t>46</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1896626"/>
                  </a:ext>
                </a:extLst>
              </a:tr>
            </a:tbl>
          </a:graphicData>
        </a:graphic>
      </p:graphicFrame>
      <p:sp>
        <p:nvSpPr>
          <p:cNvPr id="4" name="CuadroTexto 3">
            <a:extLst>
              <a:ext uri="{FF2B5EF4-FFF2-40B4-BE49-F238E27FC236}">
                <a16:creationId xmlns:a16="http://schemas.microsoft.com/office/drawing/2014/main" id="{D0A21080-257E-4908-AC86-AC6E7C3D9953}"/>
              </a:ext>
            </a:extLst>
          </p:cNvPr>
          <p:cNvSpPr txBox="1"/>
          <p:nvPr/>
        </p:nvSpPr>
        <p:spPr>
          <a:xfrm>
            <a:off x="178903" y="5456021"/>
            <a:ext cx="8786191" cy="968278"/>
          </a:xfrm>
          <a:prstGeom prst="rect">
            <a:avLst/>
          </a:prstGeom>
          <a:noFill/>
        </p:spPr>
        <p:txBody>
          <a:bodyPr wrap="square">
            <a:spAutoFit/>
          </a:bodyPr>
          <a:lstStyle/>
          <a:p>
            <a:pPr>
              <a:lnSpc>
                <a:spcPct val="107000"/>
              </a:lnSpc>
              <a:spcAft>
                <a:spcPts val="800"/>
              </a:spcAft>
            </a:pPr>
            <a:r>
              <a:rPr lang="es-CL" sz="1800" dirty="0">
                <a:effectLst/>
                <a:latin typeface="Calibri" panose="020F0502020204030204" pitchFamily="34" charset="0"/>
                <a:ea typeface="Calibri" panose="020F0502020204030204" pitchFamily="34" charset="0"/>
                <a:cs typeface="Times New Roman" panose="02020603050405020304" pitchFamily="18" charset="0"/>
              </a:rPr>
              <a:t>Como podemos observar en el cuadro anterior, el 91% de nuestros estudiantes de 4° medio rinde la PDT, de los cuales el 51% postula a una universidad, siendo seleccionados el 90% de ellos.</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520163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37394E0C-04C8-4142-80DE-51239E2972C1}"/>
              </a:ext>
            </a:extLst>
          </p:cNvPr>
          <p:cNvGraphicFramePr>
            <a:graphicFrameLocks noGrp="1"/>
          </p:cNvGraphicFramePr>
          <p:nvPr>
            <p:extLst>
              <p:ext uri="{D42A27DB-BD31-4B8C-83A1-F6EECF244321}">
                <p14:modId xmlns:p14="http://schemas.microsoft.com/office/powerpoint/2010/main" val="4067856605"/>
              </p:ext>
            </p:extLst>
          </p:nvPr>
        </p:nvGraphicFramePr>
        <p:xfrm>
          <a:off x="325334" y="398952"/>
          <a:ext cx="8619883" cy="6214600"/>
        </p:xfrm>
        <a:graphic>
          <a:graphicData uri="http://schemas.openxmlformats.org/drawingml/2006/table">
            <a:tbl>
              <a:tblPr firstRow="1" firstCol="1" lastRow="1" lastCol="1" bandRow="1" bandCol="1"/>
              <a:tblGrid>
                <a:gridCol w="3200709">
                  <a:extLst>
                    <a:ext uri="{9D8B030D-6E8A-4147-A177-3AD203B41FA5}">
                      <a16:colId xmlns:a16="http://schemas.microsoft.com/office/drawing/2014/main" val="1423835320"/>
                    </a:ext>
                  </a:extLst>
                </a:gridCol>
                <a:gridCol w="1808119">
                  <a:extLst>
                    <a:ext uri="{9D8B030D-6E8A-4147-A177-3AD203B41FA5}">
                      <a16:colId xmlns:a16="http://schemas.microsoft.com/office/drawing/2014/main" val="1572012859"/>
                    </a:ext>
                  </a:extLst>
                </a:gridCol>
                <a:gridCol w="1551544">
                  <a:extLst>
                    <a:ext uri="{9D8B030D-6E8A-4147-A177-3AD203B41FA5}">
                      <a16:colId xmlns:a16="http://schemas.microsoft.com/office/drawing/2014/main" val="2048141537"/>
                    </a:ext>
                  </a:extLst>
                </a:gridCol>
                <a:gridCol w="2059511">
                  <a:extLst>
                    <a:ext uri="{9D8B030D-6E8A-4147-A177-3AD203B41FA5}">
                      <a16:colId xmlns:a16="http://schemas.microsoft.com/office/drawing/2014/main" val="1627680201"/>
                    </a:ext>
                  </a:extLst>
                </a:gridCol>
              </a:tblGrid>
              <a:tr h="1719856">
                <a:tc>
                  <a:txBody>
                    <a:bodyPr/>
                    <a:lstStyle/>
                    <a:p>
                      <a:pPr marR="301625" algn="ctr"/>
                      <a:r>
                        <a:rPr lang="es-CL" sz="2400" b="1">
                          <a:effectLst/>
                          <a:latin typeface="Calibri" panose="020F0502020204030204" pitchFamily="34" charset="0"/>
                          <a:ea typeface="Calibri" panose="020F0502020204030204" pitchFamily="34" charset="0"/>
                          <a:cs typeface="Times New Roman" panose="02020603050405020304" pitchFamily="18" charset="0"/>
                        </a:rPr>
                        <a:t>Resultados Pruebas de admisión a Educación superior</a:t>
                      </a:r>
                      <a:endParaRPr lang="es-CL"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322580" marR="69215" indent="-218440" algn="ctr">
                        <a:spcAft>
                          <a:spcPts val="0"/>
                        </a:spcAft>
                      </a:pPr>
                      <a:r>
                        <a:rPr lang="es-CL" sz="2400" b="1">
                          <a:effectLst/>
                          <a:latin typeface="Calibri" panose="020F0502020204030204" pitchFamily="34" charset="0"/>
                          <a:ea typeface="Calibri" panose="020F0502020204030204" pitchFamily="34" charset="0"/>
                          <a:cs typeface="Times New Roman" panose="02020603050405020304" pitchFamily="18" charset="0"/>
                        </a:rPr>
                        <a:t>Generación 2019</a:t>
                      </a:r>
                      <a:endParaRPr lang="es-CL"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r>
                        <a:rPr lang="es-CL" sz="2400" b="1">
                          <a:effectLst/>
                          <a:latin typeface="Calibri" panose="020F0502020204030204" pitchFamily="34" charset="0"/>
                          <a:ea typeface="Calibri" panose="020F0502020204030204" pitchFamily="34" charset="0"/>
                          <a:cs typeface="Times New Roman" panose="02020603050405020304" pitchFamily="18" charset="0"/>
                        </a:rPr>
                        <a:t>Generación 2020</a:t>
                      </a:r>
                      <a:endParaRPr lang="es-CL"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R="17780" algn="ctr"/>
                      <a:r>
                        <a:rPr lang="es-CL" sz="2400" b="1">
                          <a:effectLst/>
                          <a:latin typeface="Calibri" panose="020F0502020204030204" pitchFamily="34" charset="0"/>
                          <a:ea typeface="Calibri" panose="020F0502020204030204" pitchFamily="34" charset="0"/>
                          <a:cs typeface="Times New Roman" panose="02020603050405020304" pitchFamily="18" charset="0"/>
                        </a:rPr>
                        <a:t>Generación 2021</a:t>
                      </a:r>
                      <a:endParaRPr lang="es-CL"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7130468"/>
                  </a:ext>
                </a:extLst>
              </a:tr>
              <a:tr h="1019106">
                <a:tc>
                  <a:txBody>
                    <a:bodyPr/>
                    <a:lstStyle/>
                    <a:p>
                      <a:pPr marR="3810" algn="ctr"/>
                      <a:r>
                        <a:rPr lang="es-CL" sz="2400" b="1">
                          <a:effectLst/>
                          <a:latin typeface="Calibri" panose="020F0502020204030204" pitchFamily="34" charset="0"/>
                          <a:ea typeface="Calibri" panose="020F0502020204030204" pitchFamily="34" charset="0"/>
                          <a:cs typeface="Times New Roman" panose="02020603050405020304" pitchFamily="18" charset="0"/>
                        </a:rPr>
                        <a:t>PSU Lenguaje/ PDT Comprensión lectora</a:t>
                      </a:r>
                      <a:endParaRPr lang="es-CL"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R="375285" algn="ctr"/>
                      <a:r>
                        <a:rPr lang="es-CL" sz="2400">
                          <a:effectLst/>
                          <a:latin typeface="Calibri" panose="020F0502020204030204" pitchFamily="34" charset="0"/>
                          <a:ea typeface="Calibri" panose="020F0502020204030204" pitchFamily="34" charset="0"/>
                          <a:cs typeface="Times New Roman" panose="02020603050405020304" pitchFamily="18" charset="0"/>
                        </a:rPr>
                        <a:t>534</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R="414020" algn="ctr"/>
                      <a:r>
                        <a:rPr lang="es-CL" sz="2400">
                          <a:effectLst/>
                          <a:latin typeface="Calibri" panose="020F0502020204030204" pitchFamily="34" charset="0"/>
                          <a:ea typeface="Calibri" panose="020F0502020204030204" pitchFamily="34" charset="0"/>
                          <a:cs typeface="Times New Roman" panose="02020603050405020304" pitchFamily="18" charset="0"/>
                        </a:rPr>
                        <a:t>486</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R="375920" algn="ctr"/>
                      <a:r>
                        <a:rPr lang="es-CL" sz="2400">
                          <a:effectLst/>
                          <a:latin typeface="Calibri" panose="020F0502020204030204" pitchFamily="34" charset="0"/>
                          <a:ea typeface="Calibri" panose="020F0502020204030204" pitchFamily="34" charset="0"/>
                          <a:cs typeface="Times New Roman" panose="02020603050405020304" pitchFamily="18" charset="0"/>
                        </a:rPr>
                        <a:t>528</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05458951"/>
                  </a:ext>
                </a:extLst>
              </a:tr>
              <a:tr h="1004469">
                <a:tc>
                  <a:txBody>
                    <a:bodyPr/>
                    <a:lstStyle/>
                    <a:p>
                      <a:pPr marR="300355" algn="ctr"/>
                      <a:r>
                        <a:rPr lang="es-CL" sz="2400" b="1">
                          <a:effectLst/>
                          <a:latin typeface="Calibri" panose="020F0502020204030204" pitchFamily="34" charset="0"/>
                          <a:ea typeface="Calibri" panose="020F0502020204030204" pitchFamily="34" charset="0"/>
                          <a:cs typeface="Times New Roman" panose="02020603050405020304" pitchFamily="18" charset="0"/>
                        </a:rPr>
                        <a:t>PSU Matemática/PDT Matemática</a:t>
                      </a:r>
                      <a:endParaRPr lang="es-CL"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s-CL" sz="2400">
                          <a:effectLst/>
                          <a:latin typeface="Calibri" panose="020F0502020204030204" pitchFamily="34" charset="0"/>
                          <a:ea typeface="Calibri" panose="020F0502020204030204" pitchFamily="34" charset="0"/>
                          <a:cs typeface="Times New Roman" panose="02020603050405020304" pitchFamily="18" charset="0"/>
                        </a:rPr>
                        <a:t>518</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R="414020" algn="ctr"/>
                      <a:r>
                        <a:rPr lang="es-CL" sz="2400">
                          <a:effectLst/>
                          <a:latin typeface="Calibri" panose="020F0502020204030204" pitchFamily="34" charset="0"/>
                          <a:ea typeface="Calibri" panose="020F0502020204030204" pitchFamily="34" charset="0"/>
                          <a:cs typeface="Times New Roman" panose="02020603050405020304" pitchFamily="18" charset="0"/>
                        </a:rPr>
                        <a:t>481</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R="375920" algn="ctr"/>
                      <a:r>
                        <a:rPr lang="es-CL" sz="2400">
                          <a:effectLst/>
                          <a:latin typeface="Calibri" panose="020F0502020204030204" pitchFamily="34" charset="0"/>
                          <a:ea typeface="Calibri" panose="020F0502020204030204" pitchFamily="34" charset="0"/>
                          <a:cs typeface="Times New Roman" panose="02020603050405020304" pitchFamily="18" charset="0"/>
                        </a:rPr>
                        <a:t>520</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1365879"/>
                  </a:ext>
                </a:extLst>
              </a:tr>
              <a:tr h="1449070">
                <a:tc>
                  <a:txBody>
                    <a:bodyPr/>
                    <a:lstStyle/>
                    <a:p>
                      <a:pPr marR="301625" algn="ctr"/>
                      <a:r>
                        <a:rPr lang="es-CL" sz="2400" b="1">
                          <a:effectLst/>
                          <a:latin typeface="Calibri" panose="020F0502020204030204" pitchFamily="34" charset="0"/>
                          <a:ea typeface="Calibri" panose="020F0502020204030204" pitchFamily="34" charset="0"/>
                          <a:cs typeface="Times New Roman" panose="02020603050405020304" pitchFamily="18" charset="0"/>
                        </a:rPr>
                        <a:t>PSU Historia, Geografía y Ciencias sociales/ PDT Historia y Ciencias sociales</a:t>
                      </a:r>
                      <a:endParaRPr lang="es-CL"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s-CL" sz="2400">
                          <a:effectLst/>
                          <a:latin typeface="Calibri" panose="020F0502020204030204" pitchFamily="34" charset="0"/>
                          <a:ea typeface="Calibri" panose="020F0502020204030204" pitchFamily="34" charset="0"/>
                          <a:cs typeface="Times New Roman" panose="02020603050405020304" pitchFamily="18" charset="0"/>
                        </a:rPr>
                        <a:t>No rinden prueba</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R="414020" algn="ctr"/>
                      <a:r>
                        <a:rPr lang="es-CL" sz="2400">
                          <a:effectLst/>
                          <a:latin typeface="Calibri" panose="020F0502020204030204" pitchFamily="34" charset="0"/>
                          <a:ea typeface="Calibri" panose="020F0502020204030204" pitchFamily="34" charset="0"/>
                          <a:cs typeface="Times New Roman" panose="02020603050405020304" pitchFamily="18" charset="0"/>
                        </a:rPr>
                        <a:t>496</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R="407670" algn="ctr"/>
                      <a:r>
                        <a:rPr lang="es-CL" sz="2400">
                          <a:effectLst/>
                          <a:latin typeface="Calibri" panose="020F0502020204030204" pitchFamily="34" charset="0"/>
                          <a:ea typeface="Calibri" panose="020F0502020204030204" pitchFamily="34" charset="0"/>
                          <a:cs typeface="Times New Roman" panose="02020603050405020304" pitchFamily="18" charset="0"/>
                        </a:rPr>
                        <a:t>535</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4950256"/>
                  </a:ext>
                </a:extLst>
              </a:tr>
              <a:tr h="1008129">
                <a:tc>
                  <a:txBody>
                    <a:bodyPr/>
                    <a:lstStyle/>
                    <a:p>
                      <a:pPr marR="300990" algn="ctr"/>
                      <a:r>
                        <a:rPr lang="es-CL" sz="2400" b="1">
                          <a:effectLst/>
                          <a:latin typeface="Calibri" panose="020F0502020204030204" pitchFamily="34" charset="0"/>
                          <a:ea typeface="Calibri" panose="020F0502020204030204" pitchFamily="34" charset="0"/>
                          <a:cs typeface="Times New Roman" panose="02020603050405020304" pitchFamily="18" charset="0"/>
                        </a:rPr>
                        <a:t>PSU Ciencias/PDT Ciencias</a:t>
                      </a:r>
                      <a:endParaRPr lang="es-CL"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R="375285" algn="ctr"/>
                      <a:r>
                        <a:rPr lang="es-CL" sz="2400">
                          <a:effectLst/>
                          <a:latin typeface="Calibri" panose="020F0502020204030204" pitchFamily="34" charset="0"/>
                          <a:ea typeface="Calibri" panose="020F0502020204030204" pitchFamily="34" charset="0"/>
                          <a:cs typeface="Times New Roman" panose="02020603050405020304" pitchFamily="18" charset="0"/>
                        </a:rPr>
                        <a:t>527</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R="414020" algn="ctr"/>
                      <a:r>
                        <a:rPr lang="es-CL" sz="2400">
                          <a:effectLst/>
                          <a:latin typeface="Calibri" panose="020F0502020204030204" pitchFamily="34" charset="0"/>
                          <a:ea typeface="Calibri" panose="020F0502020204030204" pitchFamily="34" charset="0"/>
                          <a:cs typeface="Times New Roman" panose="02020603050405020304" pitchFamily="18" charset="0"/>
                        </a:rPr>
                        <a:t>491</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r>
                        <a:rPr lang="es-CL" sz="2400" dirty="0">
                          <a:effectLst/>
                          <a:latin typeface="Calibri" panose="020F0502020204030204" pitchFamily="34" charset="0"/>
                          <a:ea typeface="Calibri" panose="020F0502020204030204" pitchFamily="34" charset="0"/>
                          <a:cs typeface="Times New Roman" panose="02020603050405020304" pitchFamily="18" charset="0"/>
                        </a:rPr>
                        <a:t>501</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2066889"/>
                  </a:ext>
                </a:extLst>
              </a:tr>
            </a:tbl>
          </a:graphicData>
        </a:graphic>
      </p:graphicFrame>
    </p:spTree>
    <p:extLst>
      <p:ext uri="{BB962C8B-B14F-4D97-AF65-F5344CB8AC3E}">
        <p14:creationId xmlns:p14="http://schemas.microsoft.com/office/powerpoint/2010/main" val="13324323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87A468-A288-4A27-9380-802826F3ED90}"/>
              </a:ext>
            </a:extLst>
          </p:cNvPr>
          <p:cNvSpPr>
            <a:spLocks noGrp="1"/>
          </p:cNvSpPr>
          <p:nvPr>
            <p:ph type="title"/>
          </p:nvPr>
        </p:nvSpPr>
        <p:spPr/>
        <p:txBody>
          <a:bodyPr/>
          <a:lstStyle/>
          <a:p>
            <a:r>
              <a:rPr lang="es-CL" dirty="0"/>
              <a:t>Informe de gestión por estamento</a:t>
            </a:r>
          </a:p>
        </p:txBody>
      </p:sp>
      <p:sp>
        <p:nvSpPr>
          <p:cNvPr id="3" name="Marcador de texto 2">
            <a:extLst>
              <a:ext uri="{FF2B5EF4-FFF2-40B4-BE49-F238E27FC236}">
                <a16:creationId xmlns:a16="http://schemas.microsoft.com/office/drawing/2014/main" id="{2792CF99-9135-4143-B29C-551D95BCEB1E}"/>
              </a:ext>
            </a:extLst>
          </p:cNvPr>
          <p:cNvSpPr>
            <a:spLocks noGrp="1"/>
          </p:cNvSpPr>
          <p:nvPr>
            <p:ph type="body" idx="1"/>
          </p:nvPr>
        </p:nvSpPr>
        <p:spPr/>
        <p:txBody>
          <a:bodyPr/>
          <a:lstStyle/>
          <a:p>
            <a:r>
              <a:rPr lang="es-CL" dirty="0"/>
              <a:t>Unidad técnico pedagógica</a:t>
            </a:r>
          </a:p>
        </p:txBody>
      </p:sp>
    </p:spTree>
    <p:extLst>
      <p:ext uri="{BB962C8B-B14F-4D97-AF65-F5344CB8AC3E}">
        <p14:creationId xmlns:p14="http://schemas.microsoft.com/office/powerpoint/2010/main" val="8905343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CF33ABE-F7D3-4134-B515-7F5F944ADD8C}"/>
              </a:ext>
            </a:extLst>
          </p:cNvPr>
          <p:cNvSpPr txBox="1"/>
          <p:nvPr/>
        </p:nvSpPr>
        <p:spPr>
          <a:xfrm>
            <a:off x="324678" y="354844"/>
            <a:ext cx="8501270" cy="3356303"/>
          </a:xfrm>
          <a:prstGeom prst="rect">
            <a:avLst/>
          </a:prstGeom>
          <a:noFill/>
        </p:spPr>
        <p:txBody>
          <a:bodyPr wrap="square">
            <a:spAutoFit/>
          </a:bodyPr>
          <a:lstStyle/>
          <a:p>
            <a:pPr marL="342900" lvl="0" indent="-342900" fontAlgn="t">
              <a:lnSpc>
                <a:spcPct val="107000"/>
              </a:lnSpc>
              <a:spcAft>
                <a:spcPts val="800"/>
              </a:spcAft>
              <a:buSzPts val="1200"/>
              <a:buFont typeface="Symbol" panose="05050102010706020507" pitchFamily="18" charset="2"/>
              <a:buChar char=""/>
            </a:pPr>
            <a:r>
              <a:rPr lang="es-CL" sz="2400" b="1" dirty="0">
                <a:effectLst/>
                <a:latin typeface="Calibri" panose="020F0502020204030204" pitchFamily="34" charset="0"/>
                <a:ea typeface="Calibri" panose="020F0502020204030204" pitchFamily="34" charset="0"/>
                <a:cs typeface="Calibri" panose="020F0502020204030204" pitchFamily="34" charset="0"/>
              </a:rPr>
              <a:t>Gestión curricular</a:t>
            </a:r>
            <a:endParaRPr lang="es-CL" sz="2400" dirty="0">
              <a:effectLst/>
              <a:latin typeface="Calibri" panose="020F0502020204030204" pitchFamily="34" charset="0"/>
              <a:ea typeface="Calibri" panose="020F0502020204030204" pitchFamily="34" charset="0"/>
              <a:cs typeface="Calibri" panose="020F0502020204030204" pitchFamily="34" charset="0"/>
            </a:endParaRPr>
          </a:p>
          <a:p>
            <a:pPr algn="just" fontAlgn="t">
              <a:lnSpc>
                <a:spcPct val="107000"/>
              </a:lnSpc>
              <a:spcAft>
                <a:spcPts val="800"/>
              </a:spcAft>
            </a:pPr>
            <a:r>
              <a:rPr lang="es-CL" sz="2400" dirty="0">
                <a:effectLst/>
                <a:latin typeface="Calibri" panose="020F0502020204030204" pitchFamily="34" charset="0"/>
                <a:ea typeface="Calibri" panose="020F0502020204030204" pitchFamily="34" charset="0"/>
                <a:cs typeface="Calibri" panose="020F0502020204030204" pitchFamily="34" charset="0"/>
              </a:rPr>
              <a:t>Desde inicios de año, se </a:t>
            </a:r>
            <a:r>
              <a:rPr lang="es-CL" sz="2400" dirty="0" smtClean="0">
                <a:effectLst/>
                <a:latin typeface="Calibri" panose="020F0502020204030204" pitchFamily="34" charset="0"/>
                <a:ea typeface="Calibri" panose="020F0502020204030204" pitchFamily="34" charset="0"/>
                <a:cs typeface="Calibri" panose="020F0502020204030204" pitchFamily="34" charset="0"/>
              </a:rPr>
              <a:t>planificó </a:t>
            </a:r>
            <a:r>
              <a:rPr lang="es-CL" sz="2400" dirty="0">
                <a:effectLst/>
                <a:latin typeface="Calibri" panose="020F0502020204030204" pitchFamily="34" charset="0"/>
                <a:ea typeface="Calibri" panose="020F0502020204030204" pitchFamily="34" charset="0"/>
                <a:cs typeface="Calibri" panose="020F0502020204030204" pitchFamily="34" charset="0"/>
              </a:rPr>
              <a:t>el trabajo pedagógico considerando el currículo priorizado indicado por el Ministerio de Educación, abarcando el nivel 1, como programa curricular de cada nivel. Inicialmente se </a:t>
            </a:r>
            <a:r>
              <a:rPr lang="es-CL" sz="2400" dirty="0" smtClean="0">
                <a:effectLst/>
                <a:latin typeface="Calibri" panose="020F0502020204030204" pitchFamily="34" charset="0"/>
                <a:ea typeface="Calibri" panose="020F0502020204030204" pitchFamily="34" charset="0"/>
                <a:cs typeface="Calibri" panose="020F0502020204030204" pitchFamily="34" charset="0"/>
              </a:rPr>
              <a:t>consideró </a:t>
            </a:r>
            <a:r>
              <a:rPr lang="es-CL" sz="2400" dirty="0">
                <a:effectLst/>
                <a:latin typeface="Calibri" panose="020F0502020204030204" pitchFamily="34" charset="0"/>
                <a:ea typeface="Calibri" panose="020F0502020204030204" pitchFamily="34" charset="0"/>
                <a:cs typeface="Calibri" panose="020F0502020204030204" pitchFamily="34" charset="0"/>
              </a:rPr>
              <a:t>la realización de clases en aulas virtuales (sincrónicas), transitando paulatinamente hasta llegar a una enseñanza semipresencial (híbridas), en niveles básicos y presenciales en los niveles de educación media.</a:t>
            </a:r>
            <a:endParaRPr lang="es-CL" sz="2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170" name="Picture 2" descr="Priorización Curricular: ¿Cómo evaluar aprendizajes imprescindibles?">
            <a:extLst>
              <a:ext uri="{FF2B5EF4-FFF2-40B4-BE49-F238E27FC236}">
                <a16:creationId xmlns:a16="http://schemas.microsoft.com/office/drawing/2014/main" id="{8474F1DF-8D74-44EB-92BD-C9A1881961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02440" y="4317310"/>
            <a:ext cx="3059682" cy="1924464"/>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F9A949EE-0ECC-42BA-87B1-CA85FB2014E5}"/>
              </a:ext>
            </a:extLst>
          </p:cNvPr>
          <p:cNvSpPr txBox="1"/>
          <p:nvPr/>
        </p:nvSpPr>
        <p:spPr>
          <a:xfrm>
            <a:off x="324678" y="4187687"/>
            <a:ext cx="4578626" cy="2308324"/>
          </a:xfrm>
          <a:prstGeom prst="rect">
            <a:avLst/>
          </a:prstGeom>
          <a:noFill/>
        </p:spPr>
        <p:txBody>
          <a:bodyPr wrap="square" rtlCol="0">
            <a:spAutoFit/>
          </a:bodyPr>
          <a:lstStyle/>
          <a:p>
            <a:r>
              <a:rPr lang="es-CL" sz="2400" dirty="0"/>
              <a:t>Trabajo reflexivo</a:t>
            </a:r>
          </a:p>
          <a:p>
            <a:endParaRPr lang="es-CL" sz="2400" dirty="0"/>
          </a:p>
          <a:p>
            <a:r>
              <a:rPr lang="es-CL" sz="2400" dirty="0"/>
              <a:t>Trabajo técnico por departamento</a:t>
            </a:r>
          </a:p>
          <a:p>
            <a:endParaRPr lang="es-CL" sz="2400" dirty="0"/>
          </a:p>
          <a:p>
            <a:r>
              <a:rPr lang="es-CL" sz="2400" dirty="0"/>
              <a:t>Coordinadores</a:t>
            </a:r>
          </a:p>
          <a:p>
            <a:endParaRPr lang="es-CL" sz="2400" dirty="0"/>
          </a:p>
        </p:txBody>
      </p:sp>
    </p:spTree>
    <p:extLst>
      <p:ext uri="{BB962C8B-B14F-4D97-AF65-F5344CB8AC3E}">
        <p14:creationId xmlns:p14="http://schemas.microsoft.com/office/powerpoint/2010/main" val="18216425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06B9F478-8201-4C16-BD1B-D9A875A0EC78}"/>
              </a:ext>
            </a:extLst>
          </p:cNvPr>
          <p:cNvSpPr txBox="1"/>
          <p:nvPr/>
        </p:nvSpPr>
        <p:spPr>
          <a:xfrm>
            <a:off x="337929" y="401824"/>
            <a:ext cx="8435009" cy="2668551"/>
          </a:xfrm>
          <a:prstGeom prst="rect">
            <a:avLst/>
          </a:prstGeom>
          <a:noFill/>
        </p:spPr>
        <p:txBody>
          <a:bodyPr wrap="square">
            <a:spAutoFit/>
          </a:bodyPr>
          <a:lstStyle/>
          <a:p>
            <a:pPr marL="342900" lvl="0" indent="-342900" fontAlgn="t">
              <a:lnSpc>
                <a:spcPct val="107000"/>
              </a:lnSpc>
              <a:spcAft>
                <a:spcPts val="800"/>
              </a:spcAft>
              <a:buSzPts val="1200"/>
              <a:buFont typeface="Symbol" panose="05050102010706020507" pitchFamily="18" charset="2"/>
              <a:buChar char=""/>
            </a:pPr>
            <a:r>
              <a:rPr lang="es-CL" sz="2400" b="1" dirty="0">
                <a:effectLst/>
                <a:latin typeface="Calibri" panose="020F0502020204030204" pitchFamily="34" charset="0"/>
                <a:ea typeface="Calibri" panose="020F0502020204030204" pitchFamily="34" charset="0"/>
                <a:cs typeface="Calibri" panose="020F0502020204030204" pitchFamily="34" charset="0"/>
              </a:rPr>
              <a:t>Enseñanza y aprendizaje en el aula</a:t>
            </a:r>
            <a:endParaRPr lang="es-CL" sz="2400" dirty="0">
              <a:effectLst/>
              <a:latin typeface="Calibri" panose="020F0502020204030204" pitchFamily="34" charset="0"/>
              <a:ea typeface="Calibri" panose="020F0502020204030204" pitchFamily="34" charset="0"/>
              <a:cs typeface="Calibri" panose="020F0502020204030204" pitchFamily="34" charset="0"/>
            </a:endParaRPr>
          </a:p>
          <a:p>
            <a:pPr marL="457200" fontAlgn="t">
              <a:lnSpc>
                <a:spcPct val="107000"/>
              </a:lnSpc>
              <a:spcAft>
                <a:spcPts val="800"/>
              </a:spcAft>
            </a:pPr>
            <a:r>
              <a:rPr lang="es-CL" sz="2400" dirty="0">
                <a:effectLst/>
                <a:latin typeface="Calibri" panose="020F0502020204030204" pitchFamily="34" charset="0"/>
                <a:ea typeface="Calibri" panose="020F0502020204030204" pitchFamily="34" charset="0"/>
                <a:cs typeface="Calibri" panose="020F0502020204030204" pitchFamily="34" charset="0"/>
              </a:rPr>
              <a:t> </a:t>
            </a:r>
            <a:endParaRPr lang="es-CL" sz="24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t">
              <a:lnSpc>
                <a:spcPct val="107000"/>
              </a:lnSpc>
              <a:spcAft>
                <a:spcPts val="800"/>
              </a:spcAft>
            </a:pPr>
            <a:r>
              <a:rPr lang="es-CL" sz="2400" dirty="0">
                <a:effectLst/>
                <a:latin typeface="Calibri" panose="020F0502020204030204" pitchFamily="34" charset="0"/>
                <a:ea typeface="Calibri" panose="020F0502020204030204" pitchFamily="34" charset="0"/>
                <a:cs typeface="Calibri" panose="020F0502020204030204" pitchFamily="34" charset="0"/>
              </a:rPr>
              <a:t>El proceso de enseñanza y aprendizaje en el aula se vio fortalecido cuando nuestros docentes planificaron trabajos interdisciplinarios por nivel, logrando optimizar tiempos y recursos pedagógicos en beneficio de los aprendizajes de todos los estudiantes.</a:t>
            </a:r>
            <a:endParaRPr lang="es-CL"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CuadroTexto 3">
            <a:extLst>
              <a:ext uri="{FF2B5EF4-FFF2-40B4-BE49-F238E27FC236}">
                <a16:creationId xmlns:a16="http://schemas.microsoft.com/office/drawing/2014/main" id="{44E5773F-FBBA-43F0-9E76-836F209E9094}"/>
              </a:ext>
            </a:extLst>
          </p:cNvPr>
          <p:cNvSpPr txBox="1"/>
          <p:nvPr/>
        </p:nvSpPr>
        <p:spPr>
          <a:xfrm>
            <a:off x="1954695" y="3787626"/>
            <a:ext cx="4731026" cy="2677656"/>
          </a:xfrm>
          <a:prstGeom prst="rect">
            <a:avLst/>
          </a:prstGeom>
          <a:noFill/>
        </p:spPr>
        <p:txBody>
          <a:bodyPr wrap="square" rtlCol="0">
            <a:spAutoFit/>
          </a:bodyPr>
          <a:lstStyle/>
          <a:p>
            <a:pPr algn="ctr"/>
            <a:r>
              <a:rPr lang="es-CL" sz="2400" dirty="0"/>
              <a:t>Trabajo interdisciplinario por nivel</a:t>
            </a:r>
          </a:p>
          <a:p>
            <a:pPr algn="ctr"/>
            <a:endParaRPr lang="es-CL" sz="2400" dirty="0"/>
          </a:p>
          <a:p>
            <a:pPr algn="ctr"/>
            <a:r>
              <a:rPr lang="es-CL" sz="2400" dirty="0"/>
              <a:t>Formulación de proyectos</a:t>
            </a:r>
          </a:p>
          <a:p>
            <a:pPr algn="ctr"/>
            <a:endParaRPr lang="es-CL" sz="2400" dirty="0"/>
          </a:p>
          <a:p>
            <a:pPr algn="ctr"/>
            <a:r>
              <a:rPr lang="es-CL" sz="2400" dirty="0"/>
              <a:t>Optimización de tiempos</a:t>
            </a:r>
          </a:p>
          <a:p>
            <a:pPr algn="ctr"/>
            <a:endParaRPr lang="es-CL" sz="2400" dirty="0"/>
          </a:p>
          <a:p>
            <a:pPr algn="ctr"/>
            <a:r>
              <a:rPr lang="es-CL" sz="2400" dirty="0"/>
              <a:t>Evaluación diversificada</a:t>
            </a:r>
          </a:p>
        </p:txBody>
      </p:sp>
    </p:spTree>
    <p:extLst>
      <p:ext uri="{BB962C8B-B14F-4D97-AF65-F5344CB8AC3E}">
        <p14:creationId xmlns:p14="http://schemas.microsoft.com/office/powerpoint/2010/main" val="32640926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159B689F-B355-43B0-B66D-E789BE0AF8E4}"/>
              </a:ext>
            </a:extLst>
          </p:cNvPr>
          <p:cNvSpPr txBox="1"/>
          <p:nvPr/>
        </p:nvSpPr>
        <p:spPr>
          <a:xfrm>
            <a:off x="311425" y="225286"/>
            <a:ext cx="8521149" cy="2308324"/>
          </a:xfrm>
          <a:prstGeom prst="rect">
            <a:avLst/>
          </a:prstGeom>
          <a:noFill/>
        </p:spPr>
        <p:txBody>
          <a:bodyPr wrap="square" rtlCol="0">
            <a:spAutoFit/>
          </a:bodyPr>
          <a:lstStyle/>
          <a:p>
            <a:r>
              <a:rPr lang="es-CL" sz="2400" dirty="0">
                <a:effectLst/>
                <a:latin typeface="Calibri" panose="020F0502020204030204" pitchFamily="34" charset="0"/>
                <a:ea typeface="Calibri" panose="020F0502020204030204" pitchFamily="34" charset="0"/>
              </a:rPr>
              <a:t>Implementación del decreto </a:t>
            </a:r>
            <a:r>
              <a:rPr lang="es-CL" sz="2400" dirty="0" err="1">
                <a:effectLst/>
                <a:latin typeface="Calibri" panose="020F0502020204030204" pitchFamily="34" charset="0"/>
                <a:ea typeface="Calibri" panose="020F0502020204030204" pitchFamily="34" charset="0"/>
              </a:rPr>
              <a:t>Nº</a:t>
            </a:r>
            <a:r>
              <a:rPr lang="es-CL" sz="2400" dirty="0">
                <a:effectLst/>
                <a:latin typeface="Calibri" panose="020F0502020204030204" pitchFamily="34" charset="0"/>
                <a:ea typeface="Calibri" panose="020F0502020204030204" pitchFamily="34" charset="0"/>
              </a:rPr>
              <a:t> 67, artículo </a:t>
            </a:r>
            <a:r>
              <a:rPr lang="es-CL" sz="2400" dirty="0" err="1">
                <a:effectLst/>
                <a:latin typeface="Calibri" panose="020F0502020204030204" pitchFamily="34" charset="0"/>
                <a:ea typeface="Calibri" panose="020F0502020204030204" pitchFamily="34" charset="0"/>
              </a:rPr>
              <a:t>Nº</a:t>
            </a:r>
            <a:r>
              <a:rPr lang="es-CL" sz="2400" dirty="0">
                <a:effectLst/>
                <a:latin typeface="Calibri" panose="020F0502020204030204" pitchFamily="34" charset="0"/>
                <a:ea typeface="Calibri" panose="020F0502020204030204" pitchFamily="34" charset="0"/>
              </a:rPr>
              <a:t> 12</a:t>
            </a:r>
          </a:p>
          <a:p>
            <a:endParaRPr lang="es-CL" sz="2400" dirty="0">
              <a:latin typeface="Calibri" panose="020F0502020204030204" pitchFamily="34" charset="0"/>
            </a:endParaRPr>
          </a:p>
          <a:p>
            <a:r>
              <a:rPr lang="es-CL" sz="2400" dirty="0"/>
              <a:t>Proceso de acompañamiento para estudiantes presentaron dificultades de aprendizaje </a:t>
            </a:r>
          </a:p>
          <a:p>
            <a:endParaRPr lang="es-CL" sz="2400" dirty="0"/>
          </a:p>
          <a:p>
            <a:r>
              <a:rPr lang="es-CL" sz="2400" dirty="0">
                <a:latin typeface="Calibri" panose="020F0502020204030204" pitchFamily="34" charset="0"/>
                <a:ea typeface="Calibri" panose="020F0502020204030204" pitchFamily="34" charset="0"/>
              </a:rPr>
              <a:t>L</a:t>
            </a:r>
            <a:r>
              <a:rPr lang="es-CL" sz="2400" dirty="0">
                <a:effectLst/>
                <a:latin typeface="Calibri" panose="020F0502020204030204" pitchFamily="34" charset="0"/>
                <a:ea typeface="Calibri" panose="020F0502020204030204" pitchFamily="34" charset="0"/>
              </a:rPr>
              <a:t>ograr acceder, participar y progresar en su aprendizaje</a:t>
            </a:r>
            <a:endParaRPr lang="es-CL" sz="2400" dirty="0"/>
          </a:p>
        </p:txBody>
      </p:sp>
      <p:graphicFrame>
        <p:nvGraphicFramePr>
          <p:cNvPr id="4" name="Tabla 3">
            <a:extLst>
              <a:ext uri="{FF2B5EF4-FFF2-40B4-BE49-F238E27FC236}">
                <a16:creationId xmlns:a16="http://schemas.microsoft.com/office/drawing/2014/main" id="{B3888ED3-85DB-4802-AE87-0D06FCBA692F}"/>
              </a:ext>
            </a:extLst>
          </p:cNvPr>
          <p:cNvGraphicFramePr>
            <a:graphicFrameLocks noGrp="1"/>
          </p:cNvGraphicFramePr>
          <p:nvPr>
            <p:extLst>
              <p:ext uri="{D42A27DB-BD31-4B8C-83A1-F6EECF244321}">
                <p14:modId xmlns:p14="http://schemas.microsoft.com/office/powerpoint/2010/main" val="3017955103"/>
              </p:ext>
            </p:extLst>
          </p:nvPr>
        </p:nvGraphicFramePr>
        <p:xfrm>
          <a:off x="145774" y="2753139"/>
          <a:ext cx="8852451" cy="3999334"/>
        </p:xfrm>
        <a:graphic>
          <a:graphicData uri="http://schemas.openxmlformats.org/drawingml/2006/table">
            <a:tbl>
              <a:tblPr firstRow="1" firstCol="1" bandRow="1"/>
              <a:tblGrid>
                <a:gridCol w="2830592">
                  <a:extLst>
                    <a:ext uri="{9D8B030D-6E8A-4147-A177-3AD203B41FA5}">
                      <a16:colId xmlns:a16="http://schemas.microsoft.com/office/drawing/2014/main" val="4080596175"/>
                    </a:ext>
                  </a:extLst>
                </a:gridCol>
                <a:gridCol w="2271015">
                  <a:extLst>
                    <a:ext uri="{9D8B030D-6E8A-4147-A177-3AD203B41FA5}">
                      <a16:colId xmlns:a16="http://schemas.microsoft.com/office/drawing/2014/main" val="781734086"/>
                    </a:ext>
                  </a:extLst>
                </a:gridCol>
                <a:gridCol w="1989017">
                  <a:extLst>
                    <a:ext uri="{9D8B030D-6E8A-4147-A177-3AD203B41FA5}">
                      <a16:colId xmlns:a16="http://schemas.microsoft.com/office/drawing/2014/main" val="173381898"/>
                    </a:ext>
                  </a:extLst>
                </a:gridCol>
                <a:gridCol w="1761827">
                  <a:extLst>
                    <a:ext uri="{9D8B030D-6E8A-4147-A177-3AD203B41FA5}">
                      <a16:colId xmlns:a16="http://schemas.microsoft.com/office/drawing/2014/main" val="3752994739"/>
                    </a:ext>
                  </a:extLst>
                </a:gridCol>
              </a:tblGrid>
              <a:tr h="455273">
                <a:tc rowSpan="2">
                  <a:txBody>
                    <a:bodyPr/>
                    <a:lstStyle/>
                    <a:p>
                      <a:pPr fontAlgn="t">
                        <a:lnSpc>
                          <a:spcPct val="107000"/>
                        </a:lnSpc>
                        <a:spcAft>
                          <a:spcPts val="800"/>
                        </a:spcAft>
                      </a:pPr>
                      <a:r>
                        <a:rPr lang="es-CL" sz="2000">
                          <a:effectLst/>
                          <a:latin typeface="Calibri" panose="020F0502020204030204" pitchFamily="34" charset="0"/>
                          <a:ea typeface="Calibri" panose="020F0502020204030204" pitchFamily="34" charset="0"/>
                          <a:cs typeface="Calibri" panose="020F0502020204030204" pitchFamily="34" charset="0"/>
                        </a:rPr>
                        <a:t>Nivel </a:t>
                      </a:r>
                      <a:endParaRPr lang="es-C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t">
                        <a:lnSpc>
                          <a:spcPct val="107000"/>
                        </a:lnSpc>
                        <a:spcAft>
                          <a:spcPts val="800"/>
                        </a:spcAft>
                      </a:pPr>
                      <a:r>
                        <a:rPr lang="es-CL" sz="2000" dirty="0">
                          <a:effectLst/>
                          <a:latin typeface="Calibri" panose="020F0502020204030204" pitchFamily="34" charset="0"/>
                          <a:ea typeface="Calibri" panose="020F0502020204030204" pitchFamily="34" charset="0"/>
                          <a:cs typeface="Calibri" panose="020F0502020204030204" pitchFamily="34" charset="0"/>
                        </a:rPr>
                        <a:t>Estudiantes</a:t>
                      </a:r>
                      <a:endParaRPr lang="es-C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709424755"/>
                  </a:ext>
                </a:extLst>
              </a:tr>
              <a:tr h="319023">
                <a:tc vMerge="1">
                  <a:txBody>
                    <a:bodyPr/>
                    <a:lstStyle/>
                    <a:p>
                      <a:endParaRPr lang="es-CL"/>
                    </a:p>
                  </a:txBody>
                  <a:tcPr/>
                </a:tc>
                <a:tc>
                  <a:txBody>
                    <a:bodyPr/>
                    <a:lstStyle/>
                    <a:p>
                      <a:pPr algn="ctr" fontAlgn="t">
                        <a:lnSpc>
                          <a:spcPct val="107000"/>
                        </a:lnSpc>
                        <a:spcAft>
                          <a:spcPts val="800"/>
                        </a:spcAft>
                      </a:pPr>
                      <a:r>
                        <a:rPr lang="es-CL" sz="2000">
                          <a:effectLst/>
                          <a:latin typeface="Calibri" panose="020F0502020204030204" pitchFamily="34" charset="0"/>
                          <a:ea typeface="Calibri" panose="020F0502020204030204" pitchFamily="34" charset="0"/>
                          <a:cs typeface="Calibri" panose="020F0502020204030204" pitchFamily="34" charset="0"/>
                        </a:rPr>
                        <a:t>Total nivel</a:t>
                      </a:r>
                      <a:endParaRPr lang="es-C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lnSpc>
                          <a:spcPct val="107000"/>
                        </a:lnSpc>
                        <a:spcAft>
                          <a:spcPts val="800"/>
                        </a:spcAft>
                      </a:pPr>
                      <a:r>
                        <a:rPr lang="es-CL" sz="2000">
                          <a:effectLst/>
                          <a:latin typeface="Calibri" panose="020F0502020204030204" pitchFamily="34" charset="0"/>
                          <a:ea typeface="Calibri" panose="020F0502020204030204" pitchFamily="34" charset="0"/>
                          <a:cs typeface="Calibri" panose="020F0502020204030204" pitchFamily="34" charset="0"/>
                        </a:rPr>
                        <a:t>Nº de estudiante</a:t>
                      </a:r>
                      <a:endParaRPr lang="es-C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lnSpc>
                          <a:spcPct val="107000"/>
                        </a:lnSpc>
                        <a:spcAft>
                          <a:spcPts val="800"/>
                        </a:spcAft>
                      </a:pPr>
                      <a:r>
                        <a:rPr lang="es-CL" sz="2000">
                          <a:effectLst/>
                          <a:latin typeface="Calibri" panose="020F0502020204030204" pitchFamily="34" charset="0"/>
                          <a:ea typeface="Calibri" panose="020F0502020204030204" pitchFamily="34" charset="0"/>
                          <a:cs typeface="Calibri" panose="020F0502020204030204" pitchFamily="34" charset="0"/>
                        </a:rPr>
                        <a:t>%</a:t>
                      </a:r>
                      <a:endParaRPr lang="es-C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4169486"/>
                  </a:ext>
                </a:extLst>
              </a:tr>
              <a:tr h="470780">
                <a:tc>
                  <a:txBody>
                    <a:bodyPr/>
                    <a:lstStyle/>
                    <a:p>
                      <a:pPr fontAlgn="t">
                        <a:lnSpc>
                          <a:spcPct val="107000"/>
                        </a:lnSpc>
                        <a:spcAft>
                          <a:spcPts val="800"/>
                        </a:spcAft>
                      </a:pPr>
                      <a:r>
                        <a:rPr lang="es-CL" sz="2000">
                          <a:effectLst/>
                          <a:latin typeface="Calibri" panose="020F0502020204030204" pitchFamily="34" charset="0"/>
                          <a:ea typeface="Calibri" panose="020F0502020204030204" pitchFamily="34" charset="0"/>
                          <a:cs typeface="Calibri" panose="020F0502020204030204" pitchFamily="34" charset="0"/>
                        </a:rPr>
                        <a:t>7º Básico</a:t>
                      </a:r>
                      <a:endParaRPr lang="es-C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lnSpc>
                          <a:spcPct val="107000"/>
                        </a:lnSpc>
                        <a:spcAft>
                          <a:spcPts val="800"/>
                        </a:spcAft>
                      </a:pPr>
                      <a:r>
                        <a:rPr lang="es-CL" sz="2000">
                          <a:effectLst/>
                          <a:latin typeface="Calibri" panose="020F0502020204030204" pitchFamily="34" charset="0"/>
                          <a:ea typeface="Calibri" panose="020F0502020204030204" pitchFamily="34" charset="0"/>
                          <a:cs typeface="Calibri" panose="020F0502020204030204" pitchFamily="34" charset="0"/>
                        </a:rPr>
                        <a:t>60</a:t>
                      </a:r>
                      <a:endParaRPr lang="es-C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lnSpc>
                          <a:spcPct val="107000"/>
                        </a:lnSpc>
                        <a:spcAft>
                          <a:spcPts val="800"/>
                        </a:spcAft>
                      </a:pPr>
                      <a:r>
                        <a:rPr lang="es-CL" sz="2000">
                          <a:effectLst/>
                          <a:latin typeface="Calibri" panose="020F0502020204030204" pitchFamily="34" charset="0"/>
                          <a:ea typeface="Calibri" panose="020F0502020204030204" pitchFamily="34" charset="0"/>
                          <a:cs typeface="Calibri" panose="020F0502020204030204" pitchFamily="34" charset="0"/>
                        </a:rPr>
                        <a:t>5</a:t>
                      </a:r>
                      <a:endParaRPr lang="es-C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lnSpc>
                          <a:spcPct val="107000"/>
                        </a:lnSpc>
                        <a:spcAft>
                          <a:spcPts val="800"/>
                        </a:spcAft>
                      </a:pPr>
                      <a:r>
                        <a:rPr lang="es-CL" sz="2000">
                          <a:effectLst/>
                          <a:latin typeface="Calibri" panose="020F0502020204030204" pitchFamily="34" charset="0"/>
                          <a:ea typeface="Calibri" panose="020F0502020204030204" pitchFamily="34" charset="0"/>
                          <a:cs typeface="Calibri" panose="020F0502020204030204" pitchFamily="34" charset="0"/>
                        </a:rPr>
                        <a:t>8,3%</a:t>
                      </a:r>
                      <a:endParaRPr lang="es-C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33417410"/>
                  </a:ext>
                </a:extLst>
              </a:tr>
              <a:tr h="455273">
                <a:tc>
                  <a:txBody>
                    <a:bodyPr/>
                    <a:lstStyle/>
                    <a:p>
                      <a:pPr fontAlgn="t">
                        <a:lnSpc>
                          <a:spcPct val="107000"/>
                        </a:lnSpc>
                        <a:spcAft>
                          <a:spcPts val="800"/>
                        </a:spcAft>
                      </a:pPr>
                      <a:r>
                        <a:rPr lang="es-CL" sz="2000">
                          <a:effectLst/>
                          <a:latin typeface="Calibri" panose="020F0502020204030204" pitchFamily="34" charset="0"/>
                          <a:ea typeface="Calibri" panose="020F0502020204030204" pitchFamily="34" charset="0"/>
                          <a:cs typeface="Calibri" panose="020F0502020204030204" pitchFamily="34" charset="0"/>
                        </a:rPr>
                        <a:t>8º Básico </a:t>
                      </a:r>
                      <a:endParaRPr lang="es-C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lnSpc>
                          <a:spcPct val="107000"/>
                        </a:lnSpc>
                        <a:spcAft>
                          <a:spcPts val="800"/>
                        </a:spcAft>
                      </a:pPr>
                      <a:r>
                        <a:rPr lang="es-CL" sz="2000">
                          <a:effectLst/>
                          <a:latin typeface="Calibri" panose="020F0502020204030204" pitchFamily="34" charset="0"/>
                          <a:ea typeface="Calibri" panose="020F0502020204030204" pitchFamily="34" charset="0"/>
                          <a:cs typeface="Calibri" panose="020F0502020204030204" pitchFamily="34" charset="0"/>
                        </a:rPr>
                        <a:t>85</a:t>
                      </a:r>
                      <a:endParaRPr lang="es-C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lnSpc>
                          <a:spcPct val="107000"/>
                        </a:lnSpc>
                        <a:spcAft>
                          <a:spcPts val="800"/>
                        </a:spcAft>
                      </a:pPr>
                      <a:r>
                        <a:rPr lang="es-CL" sz="2000">
                          <a:effectLst/>
                          <a:latin typeface="Calibri" panose="020F0502020204030204" pitchFamily="34" charset="0"/>
                          <a:ea typeface="Calibri" panose="020F0502020204030204" pitchFamily="34" charset="0"/>
                          <a:cs typeface="Calibri" panose="020F0502020204030204" pitchFamily="34" charset="0"/>
                        </a:rPr>
                        <a:t>11</a:t>
                      </a:r>
                      <a:endParaRPr lang="es-C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lnSpc>
                          <a:spcPct val="107000"/>
                        </a:lnSpc>
                        <a:spcAft>
                          <a:spcPts val="800"/>
                        </a:spcAft>
                      </a:pPr>
                      <a:r>
                        <a:rPr lang="es-CL" sz="2000">
                          <a:effectLst/>
                          <a:latin typeface="Calibri" panose="020F0502020204030204" pitchFamily="34" charset="0"/>
                          <a:ea typeface="Calibri" panose="020F0502020204030204" pitchFamily="34" charset="0"/>
                          <a:cs typeface="Calibri" panose="020F0502020204030204" pitchFamily="34" charset="0"/>
                        </a:rPr>
                        <a:t>12,9%</a:t>
                      </a:r>
                      <a:endParaRPr lang="es-C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0038820"/>
                  </a:ext>
                </a:extLst>
              </a:tr>
              <a:tr h="455273">
                <a:tc>
                  <a:txBody>
                    <a:bodyPr/>
                    <a:lstStyle/>
                    <a:p>
                      <a:pPr fontAlgn="t">
                        <a:lnSpc>
                          <a:spcPct val="107000"/>
                        </a:lnSpc>
                        <a:spcAft>
                          <a:spcPts val="800"/>
                        </a:spcAft>
                      </a:pPr>
                      <a:r>
                        <a:rPr lang="es-CL" sz="2000">
                          <a:effectLst/>
                          <a:latin typeface="Calibri" panose="020F0502020204030204" pitchFamily="34" charset="0"/>
                          <a:ea typeface="Calibri" panose="020F0502020204030204" pitchFamily="34" charset="0"/>
                          <a:cs typeface="Calibri" panose="020F0502020204030204" pitchFamily="34" charset="0"/>
                        </a:rPr>
                        <a:t>Iº Medio</a:t>
                      </a:r>
                      <a:endParaRPr lang="es-C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lnSpc>
                          <a:spcPct val="107000"/>
                        </a:lnSpc>
                        <a:spcAft>
                          <a:spcPts val="800"/>
                        </a:spcAft>
                      </a:pPr>
                      <a:r>
                        <a:rPr lang="es-CL" sz="2000">
                          <a:effectLst/>
                          <a:latin typeface="Calibri" panose="020F0502020204030204" pitchFamily="34" charset="0"/>
                          <a:ea typeface="Calibri" panose="020F0502020204030204" pitchFamily="34" charset="0"/>
                          <a:cs typeface="Calibri" panose="020F0502020204030204" pitchFamily="34" charset="0"/>
                        </a:rPr>
                        <a:t>117</a:t>
                      </a:r>
                      <a:endParaRPr lang="es-C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lnSpc>
                          <a:spcPct val="107000"/>
                        </a:lnSpc>
                        <a:spcAft>
                          <a:spcPts val="800"/>
                        </a:spcAft>
                      </a:pPr>
                      <a:r>
                        <a:rPr lang="es-CL" sz="2000">
                          <a:effectLst/>
                          <a:latin typeface="Calibri" panose="020F0502020204030204" pitchFamily="34" charset="0"/>
                          <a:ea typeface="Calibri" panose="020F0502020204030204" pitchFamily="34" charset="0"/>
                          <a:cs typeface="Calibri" panose="020F0502020204030204" pitchFamily="34" charset="0"/>
                        </a:rPr>
                        <a:t>16</a:t>
                      </a:r>
                      <a:endParaRPr lang="es-C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lnSpc>
                          <a:spcPct val="107000"/>
                        </a:lnSpc>
                        <a:spcAft>
                          <a:spcPts val="800"/>
                        </a:spcAft>
                      </a:pPr>
                      <a:r>
                        <a:rPr lang="es-CL" sz="2000">
                          <a:effectLst/>
                          <a:latin typeface="Calibri" panose="020F0502020204030204" pitchFamily="34" charset="0"/>
                          <a:ea typeface="Calibri" panose="020F0502020204030204" pitchFamily="34" charset="0"/>
                          <a:cs typeface="Calibri" panose="020F0502020204030204" pitchFamily="34" charset="0"/>
                        </a:rPr>
                        <a:t>13,9%</a:t>
                      </a:r>
                      <a:endParaRPr lang="es-C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4304555"/>
                  </a:ext>
                </a:extLst>
              </a:tr>
              <a:tr h="455273">
                <a:tc>
                  <a:txBody>
                    <a:bodyPr/>
                    <a:lstStyle/>
                    <a:p>
                      <a:pPr fontAlgn="t">
                        <a:lnSpc>
                          <a:spcPct val="107000"/>
                        </a:lnSpc>
                        <a:spcAft>
                          <a:spcPts val="800"/>
                        </a:spcAft>
                      </a:pPr>
                      <a:r>
                        <a:rPr lang="es-CL" sz="2000">
                          <a:effectLst/>
                          <a:latin typeface="Calibri" panose="020F0502020204030204" pitchFamily="34" charset="0"/>
                          <a:ea typeface="Calibri" panose="020F0502020204030204" pitchFamily="34" charset="0"/>
                          <a:cs typeface="Calibri" panose="020F0502020204030204" pitchFamily="34" charset="0"/>
                        </a:rPr>
                        <a:t>IIº Medio</a:t>
                      </a:r>
                      <a:endParaRPr lang="es-C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lnSpc>
                          <a:spcPct val="107000"/>
                        </a:lnSpc>
                        <a:spcAft>
                          <a:spcPts val="800"/>
                        </a:spcAft>
                      </a:pPr>
                      <a:r>
                        <a:rPr lang="es-CL" sz="2000">
                          <a:effectLst/>
                          <a:latin typeface="Calibri" panose="020F0502020204030204" pitchFamily="34" charset="0"/>
                          <a:ea typeface="Calibri" panose="020F0502020204030204" pitchFamily="34" charset="0"/>
                          <a:cs typeface="Calibri" panose="020F0502020204030204" pitchFamily="34" charset="0"/>
                        </a:rPr>
                        <a:t>128</a:t>
                      </a:r>
                      <a:endParaRPr lang="es-C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lnSpc>
                          <a:spcPct val="107000"/>
                        </a:lnSpc>
                        <a:spcAft>
                          <a:spcPts val="800"/>
                        </a:spcAft>
                      </a:pPr>
                      <a:r>
                        <a:rPr lang="es-CL" sz="2000">
                          <a:effectLst/>
                          <a:latin typeface="Calibri" panose="020F0502020204030204" pitchFamily="34" charset="0"/>
                          <a:ea typeface="Calibri" panose="020F0502020204030204" pitchFamily="34" charset="0"/>
                          <a:cs typeface="Calibri" panose="020F0502020204030204" pitchFamily="34" charset="0"/>
                        </a:rPr>
                        <a:t>12</a:t>
                      </a:r>
                      <a:endParaRPr lang="es-C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lnSpc>
                          <a:spcPct val="107000"/>
                        </a:lnSpc>
                        <a:spcAft>
                          <a:spcPts val="800"/>
                        </a:spcAft>
                      </a:pPr>
                      <a:r>
                        <a:rPr lang="es-CL" sz="2000">
                          <a:effectLst/>
                          <a:latin typeface="Calibri" panose="020F0502020204030204" pitchFamily="34" charset="0"/>
                          <a:ea typeface="Calibri" panose="020F0502020204030204" pitchFamily="34" charset="0"/>
                          <a:cs typeface="Calibri" panose="020F0502020204030204" pitchFamily="34" charset="0"/>
                        </a:rPr>
                        <a:t>11,6%</a:t>
                      </a:r>
                      <a:endParaRPr lang="es-C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64882979"/>
                  </a:ext>
                </a:extLst>
              </a:tr>
              <a:tr h="470780">
                <a:tc>
                  <a:txBody>
                    <a:bodyPr/>
                    <a:lstStyle/>
                    <a:p>
                      <a:pPr fontAlgn="t">
                        <a:lnSpc>
                          <a:spcPct val="107000"/>
                        </a:lnSpc>
                        <a:spcAft>
                          <a:spcPts val="800"/>
                        </a:spcAft>
                      </a:pPr>
                      <a:r>
                        <a:rPr lang="es-CL" sz="2000">
                          <a:effectLst/>
                          <a:latin typeface="Calibri" panose="020F0502020204030204" pitchFamily="34" charset="0"/>
                          <a:ea typeface="Calibri" panose="020F0502020204030204" pitchFamily="34" charset="0"/>
                          <a:cs typeface="Calibri" panose="020F0502020204030204" pitchFamily="34" charset="0"/>
                        </a:rPr>
                        <a:t>IIIº Medio </a:t>
                      </a:r>
                      <a:endParaRPr lang="es-C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lnSpc>
                          <a:spcPct val="107000"/>
                        </a:lnSpc>
                        <a:spcAft>
                          <a:spcPts val="800"/>
                        </a:spcAft>
                      </a:pPr>
                      <a:r>
                        <a:rPr lang="es-CL" sz="2000">
                          <a:effectLst/>
                          <a:latin typeface="Calibri" panose="020F0502020204030204" pitchFamily="34" charset="0"/>
                          <a:ea typeface="Calibri" panose="020F0502020204030204" pitchFamily="34" charset="0"/>
                          <a:cs typeface="Calibri" panose="020F0502020204030204" pitchFamily="34" charset="0"/>
                        </a:rPr>
                        <a:t>103</a:t>
                      </a:r>
                      <a:endParaRPr lang="es-C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lnSpc>
                          <a:spcPct val="107000"/>
                        </a:lnSpc>
                        <a:spcAft>
                          <a:spcPts val="800"/>
                        </a:spcAft>
                      </a:pPr>
                      <a:r>
                        <a:rPr lang="es-CL" sz="2000">
                          <a:effectLst/>
                          <a:latin typeface="Calibri" panose="020F0502020204030204" pitchFamily="34" charset="0"/>
                          <a:ea typeface="Calibri" panose="020F0502020204030204" pitchFamily="34" charset="0"/>
                          <a:cs typeface="Calibri" panose="020F0502020204030204" pitchFamily="34" charset="0"/>
                        </a:rPr>
                        <a:t>22</a:t>
                      </a:r>
                      <a:endParaRPr lang="es-C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lnSpc>
                          <a:spcPct val="107000"/>
                        </a:lnSpc>
                        <a:spcAft>
                          <a:spcPts val="800"/>
                        </a:spcAft>
                      </a:pPr>
                      <a:r>
                        <a:rPr lang="es-CL" sz="2000">
                          <a:effectLst/>
                          <a:latin typeface="Calibri" panose="020F0502020204030204" pitchFamily="34" charset="0"/>
                          <a:ea typeface="Calibri" panose="020F0502020204030204" pitchFamily="34" charset="0"/>
                          <a:cs typeface="Calibri" panose="020F0502020204030204" pitchFamily="34" charset="0"/>
                        </a:rPr>
                        <a:t>21,3%</a:t>
                      </a:r>
                      <a:endParaRPr lang="es-C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7472002"/>
                  </a:ext>
                </a:extLst>
              </a:tr>
              <a:tr h="455273">
                <a:tc>
                  <a:txBody>
                    <a:bodyPr/>
                    <a:lstStyle/>
                    <a:p>
                      <a:pPr fontAlgn="t">
                        <a:lnSpc>
                          <a:spcPct val="107000"/>
                        </a:lnSpc>
                        <a:spcAft>
                          <a:spcPts val="800"/>
                        </a:spcAft>
                      </a:pPr>
                      <a:r>
                        <a:rPr lang="es-CL" sz="2000">
                          <a:effectLst/>
                          <a:latin typeface="Calibri" panose="020F0502020204030204" pitchFamily="34" charset="0"/>
                          <a:ea typeface="Calibri" panose="020F0502020204030204" pitchFamily="34" charset="0"/>
                          <a:cs typeface="Calibri" panose="020F0502020204030204" pitchFamily="34" charset="0"/>
                        </a:rPr>
                        <a:t>IVº Medio</a:t>
                      </a:r>
                      <a:endParaRPr lang="es-C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lnSpc>
                          <a:spcPct val="107000"/>
                        </a:lnSpc>
                        <a:spcAft>
                          <a:spcPts val="800"/>
                        </a:spcAft>
                      </a:pPr>
                      <a:r>
                        <a:rPr lang="es-CL" sz="2000">
                          <a:effectLst/>
                          <a:latin typeface="Calibri" panose="020F0502020204030204" pitchFamily="34" charset="0"/>
                          <a:ea typeface="Calibri" panose="020F0502020204030204" pitchFamily="34" charset="0"/>
                          <a:cs typeface="Calibri" panose="020F0502020204030204" pitchFamily="34" charset="0"/>
                        </a:rPr>
                        <a:t>102</a:t>
                      </a:r>
                      <a:endParaRPr lang="es-C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lnSpc>
                          <a:spcPct val="107000"/>
                        </a:lnSpc>
                        <a:spcAft>
                          <a:spcPts val="800"/>
                        </a:spcAft>
                      </a:pPr>
                      <a:r>
                        <a:rPr lang="es-CL" sz="2000">
                          <a:effectLst/>
                          <a:latin typeface="Calibri" panose="020F0502020204030204" pitchFamily="34" charset="0"/>
                          <a:ea typeface="Calibri" panose="020F0502020204030204" pitchFamily="34" charset="0"/>
                          <a:cs typeface="Calibri" panose="020F0502020204030204" pitchFamily="34" charset="0"/>
                        </a:rPr>
                        <a:t>0</a:t>
                      </a:r>
                      <a:endParaRPr lang="es-C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lnSpc>
                          <a:spcPct val="107000"/>
                        </a:lnSpc>
                        <a:spcAft>
                          <a:spcPts val="800"/>
                        </a:spcAft>
                      </a:pPr>
                      <a:r>
                        <a:rPr lang="es-CL" sz="2000">
                          <a:effectLst/>
                          <a:latin typeface="Calibri" panose="020F0502020204030204" pitchFamily="34" charset="0"/>
                          <a:ea typeface="Calibri" panose="020F0502020204030204" pitchFamily="34" charset="0"/>
                          <a:cs typeface="Calibri" panose="020F0502020204030204" pitchFamily="34" charset="0"/>
                        </a:rPr>
                        <a:t>0%</a:t>
                      </a:r>
                      <a:endParaRPr lang="es-C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0950849"/>
                  </a:ext>
                </a:extLst>
              </a:tr>
              <a:tr h="455273">
                <a:tc>
                  <a:txBody>
                    <a:bodyPr/>
                    <a:lstStyle/>
                    <a:p>
                      <a:pPr fontAlgn="t">
                        <a:lnSpc>
                          <a:spcPct val="107000"/>
                        </a:lnSpc>
                        <a:spcAft>
                          <a:spcPts val="800"/>
                        </a:spcAft>
                      </a:pPr>
                      <a:r>
                        <a:rPr lang="es-CL" sz="2000">
                          <a:effectLst/>
                          <a:latin typeface="Calibri" panose="020F0502020204030204" pitchFamily="34" charset="0"/>
                          <a:ea typeface="Calibri" panose="020F0502020204030204" pitchFamily="34" charset="0"/>
                          <a:cs typeface="Calibri" panose="020F0502020204030204" pitchFamily="34" charset="0"/>
                        </a:rPr>
                        <a:t>Total</a:t>
                      </a:r>
                      <a:endParaRPr lang="es-C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lnSpc>
                          <a:spcPct val="107000"/>
                        </a:lnSpc>
                        <a:spcAft>
                          <a:spcPts val="800"/>
                        </a:spcAft>
                      </a:pPr>
                      <a:r>
                        <a:rPr lang="es-CL" sz="2000">
                          <a:effectLst/>
                          <a:latin typeface="Calibri" panose="020F0502020204030204" pitchFamily="34" charset="0"/>
                          <a:ea typeface="Calibri" panose="020F0502020204030204" pitchFamily="34" charset="0"/>
                          <a:cs typeface="Calibri" panose="020F0502020204030204" pitchFamily="34" charset="0"/>
                        </a:rPr>
                        <a:t>595</a:t>
                      </a:r>
                      <a:endParaRPr lang="es-C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lnSpc>
                          <a:spcPct val="107000"/>
                        </a:lnSpc>
                        <a:spcAft>
                          <a:spcPts val="800"/>
                        </a:spcAft>
                      </a:pPr>
                      <a:r>
                        <a:rPr lang="es-CL" sz="2000">
                          <a:effectLst/>
                          <a:latin typeface="Calibri" panose="020F0502020204030204" pitchFamily="34" charset="0"/>
                          <a:ea typeface="Calibri" panose="020F0502020204030204" pitchFamily="34" charset="0"/>
                          <a:cs typeface="Calibri" panose="020F0502020204030204" pitchFamily="34" charset="0"/>
                        </a:rPr>
                        <a:t>66</a:t>
                      </a:r>
                      <a:endParaRPr lang="es-C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lnSpc>
                          <a:spcPct val="107000"/>
                        </a:lnSpc>
                        <a:spcAft>
                          <a:spcPts val="800"/>
                        </a:spcAft>
                      </a:pPr>
                      <a:r>
                        <a:rPr lang="es-CL" sz="2000" dirty="0">
                          <a:effectLst/>
                          <a:latin typeface="Calibri" panose="020F0502020204030204" pitchFamily="34" charset="0"/>
                          <a:ea typeface="Calibri" panose="020F0502020204030204" pitchFamily="34" charset="0"/>
                          <a:cs typeface="Calibri" panose="020F0502020204030204" pitchFamily="34" charset="0"/>
                        </a:rPr>
                        <a:t>11,09%</a:t>
                      </a:r>
                      <a:endParaRPr lang="es-C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70293327"/>
                  </a:ext>
                </a:extLst>
              </a:tr>
            </a:tbl>
          </a:graphicData>
        </a:graphic>
      </p:graphicFrame>
    </p:spTree>
    <p:extLst>
      <p:ext uri="{BB962C8B-B14F-4D97-AF65-F5344CB8AC3E}">
        <p14:creationId xmlns:p14="http://schemas.microsoft.com/office/powerpoint/2010/main" val="743352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B47C68-FBA7-4B68-9C47-3222F2C4DC30}"/>
              </a:ext>
            </a:extLst>
          </p:cNvPr>
          <p:cNvSpPr>
            <a:spLocks noGrp="1"/>
          </p:cNvSpPr>
          <p:nvPr>
            <p:ph type="title"/>
          </p:nvPr>
        </p:nvSpPr>
        <p:spPr/>
        <p:txBody>
          <a:bodyPr>
            <a:normAutofit/>
          </a:bodyPr>
          <a:lstStyle/>
          <a:p>
            <a:r>
              <a:rPr lang="es-CL" sz="2800" b="1" dirty="0"/>
              <a:t>MISIÓN INSTITUCIONAL</a:t>
            </a:r>
          </a:p>
        </p:txBody>
      </p:sp>
      <p:sp>
        <p:nvSpPr>
          <p:cNvPr id="3" name="Marcador de texto 2">
            <a:extLst>
              <a:ext uri="{FF2B5EF4-FFF2-40B4-BE49-F238E27FC236}">
                <a16:creationId xmlns:a16="http://schemas.microsoft.com/office/drawing/2014/main" id="{287210CE-D476-415A-90FA-996C7BE637EB}"/>
              </a:ext>
            </a:extLst>
          </p:cNvPr>
          <p:cNvSpPr>
            <a:spLocks noGrp="1"/>
          </p:cNvSpPr>
          <p:nvPr>
            <p:ph type="body" idx="1"/>
          </p:nvPr>
        </p:nvSpPr>
        <p:spPr>
          <a:xfrm>
            <a:off x="514350" y="3202885"/>
            <a:ext cx="8115299" cy="3045513"/>
          </a:xfrm>
        </p:spPr>
        <p:txBody>
          <a:bodyPr>
            <a:normAutofit/>
          </a:bodyPr>
          <a:lstStyle/>
          <a:p>
            <a:pPr algn="just"/>
            <a:r>
              <a:rPr lang="es-CL" sz="2400" dirty="0"/>
              <a:t>Formar personas con las competencias cognitivas, intelectuales, sociales, culturales y valóricas necesarias para que puedan aportar a la humanidad y a su país como personas responsables, ciudadanos críticos y comprometidos, individuos solidarios, afectivos, respetuosos con sus congéneres y su entorno, que sean capaces de acceder a la educación superior.</a:t>
            </a:r>
          </a:p>
        </p:txBody>
      </p:sp>
      <p:pic>
        <p:nvPicPr>
          <p:cNvPr id="4" name="Imagen 3">
            <a:extLst>
              <a:ext uri="{FF2B5EF4-FFF2-40B4-BE49-F238E27FC236}">
                <a16:creationId xmlns:a16="http://schemas.microsoft.com/office/drawing/2014/main" id="{1E8F4330-837F-4A3C-8740-BF45C769C86A}"/>
              </a:ext>
            </a:extLst>
          </p:cNvPr>
          <p:cNvPicPr>
            <a:picLocks noChangeAspect="1"/>
          </p:cNvPicPr>
          <p:nvPr/>
        </p:nvPicPr>
        <p:blipFill>
          <a:blip r:embed="rId2"/>
          <a:stretch>
            <a:fillRect/>
          </a:stretch>
        </p:blipFill>
        <p:spPr>
          <a:xfrm>
            <a:off x="7047775" y="244647"/>
            <a:ext cx="1850231" cy="1385888"/>
          </a:xfrm>
          <a:prstGeom prst="rect">
            <a:avLst/>
          </a:prstGeom>
        </p:spPr>
      </p:pic>
    </p:spTree>
    <p:extLst>
      <p:ext uri="{BB962C8B-B14F-4D97-AF65-F5344CB8AC3E}">
        <p14:creationId xmlns:p14="http://schemas.microsoft.com/office/powerpoint/2010/main" val="30542874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87A468-A288-4A27-9380-802826F3ED90}"/>
              </a:ext>
            </a:extLst>
          </p:cNvPr>
          <p:cNvSpPr>
            <a:spLocks noGrp="1"/>
          </p:cNvSpPr>
          <p:nvPr>
            <p:ph type="title"/>
          </p:nvPr>
        </p:nvSpPr>
        <p:spPr/>
        <p:txBody>
          <a:bodyPr/>
          <a:lstStyle/>
          <a:p>
            <a:r>
              <a:rPr lang="es-CL" dirty="0"/>
              <a:t>Informe de gestión por estamento</a:t>
            </a:r>
          </a:p>
        </p:txBody>
      </p:sp>
      <p:sp>
        <p:nvSpPr>
          <p:cNvPr id="3" name="Marcador de texto 2">
            <a:extLst>
              <a:ext uri="{FF2B5EF4-FFF2-40B4-BE49-F238E27FC236}">
                <a16:creationId xmlns:a16="http://schemas.microsoft.com/office/drawing/2014/main" id="{2792CF99-9135-4143-B29C-551D95BCEB1E}"/>
              </a:ext>
            </a:extLst>
          </p:cNvPr>
          <p:cNvSpPr>
            <a:spLocks noGrp="1"/>
          </p:cNvSpPr>
          <p:nvPr>
            <p:ph type="body" idx="1"/>
          </p:nvPr>
        </p:nvSpPr>
        <p:spPr/>
        <p:txBody>
          <a:bodyPr/>
          <a:lstStyle/>
          <a:p>
            <a:r>
              <a:rPr lang="es-CL" dirty="0"/>
              <a:t>Convivencia Escolar</a:t>
            </a:r>
          </a:p>
        </p:txBody>
      </p:sp>
    </p:spTree>
    <p:extLst>
      <p:ext uri="{BB962C8B-B14F-4D97-AF65-F5344CB8AC3E}">
        <p14:creationId xmlns:p14="http://schemas.microsoft.com/office/powerpoint/2010/main" val="26323793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AFAE039-B162-46EC-8FBA-8A1C6D07B18F}"/>
              </a:ext>
            </a:extLst>
          </p:cNvPr>
          <p:cNvSpPr txBox="1"/>
          <p:nvPr/>
        </p:nvSpPr>
        <p:spPr>
          <a:xfrm>
            <a:off x="258417" y="428504"/>
            <a:ext cx="8342243" cy="487506"/>
          </a:xfrm>
          <a:prstGeom prst="rect">
            <a:avLst/>
          </a:prstGeom>
          <a:noFill/>
        </p:spPr>
        <p:txBody>
          <a:bodyPr wrap="square">
            <a:spAutoFit/>
          </a:bodyPr>
          <a:lstStyle/>
          <a:p>
            <a:pPr fontAlgn="t">
              <a:lnSpc>
                <a:spcPct val="107000"/>
              </a:lnSpc>
              <a:spcAft>
                <a:spcPts val="800"/>
              </a:spcAft>
            </a:pPr>
            <a:r>
              <a:rPr lang="es-CL" sz="2400" b="1" dirty="0">
                <a:effectLst/>
                <a:latin typeface="Calibri" panose="020F0502020204030204" pitchFamily="34" charset="0"/>
                <a:ea typeface="Calibri" panose="020F0502020204030204" pitchFamily="34" charset="0"/>
                <a:cs typeface="Calibri" panose="020F0502020204030204" pitchFamily="34" charset="0"/>
              </a:rPr>
              <a:t>Apoyo y contención a la comunidad educativa</a:t>
            </a:r>
            <a:endParaRPr lang="es-CL"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05D752F1-05D6-4012-A342-279B3EF64EF5}"/>
              </a:ext>
            </a:extLst>
          </p:cNvPr>
          <p:cNvSpPr txBox="1"/>
          <p:nvPr/>
        </p:nvSpPr>
        <p:spPr>
          <a:xfrm>
            <a:off x="115955" y="1153615"/>
            <a:ext cx="8627166" cy="5533374"/>
          </a:xfrm>
          <a:prstGeom prst="rect">
            <a:avLst/>
          </a:prstGeom>
          <a:noFill/>
        </p:spPr>
        <p:txBody>
          <a:bodyPr wrap="square">
            <a:spAutoFit/>
          </a:bodyPr>
          <a:lstStyle/>
          <a:p>
            <a:pPr marL="342900" lvl="0" indent="-342900" fontAlgn="t">
              <a:lnSpc>
                <a:spcPct val="107000"/>
              </a:lnSpc>
              <a:spcAft>
                <a:spcPts val="800"/>
              </a:spcAft>
              <a:buFont typeface="Wingdings" panose="05000000000000000000" pitchFamily="2" charset="2"/>
              <a:buChar char=""/>
            </a:pPr>
            <a:r>
              <a:rPr lang="es-CL" sz="1800" dirty="0">
                <a:effectLst/>
                <a:latin typeface="Calibri" panose="020F0502020204030204" pitchFamily="34" charset="0"/>
                <a:ea typeface="Calibri" panose="020F0502020204030204" pitchFamily="34" charset="0"/>
                <a:cs typeface="Calibri" panose="020F0502020204030204" pitchFamily="34" charset="0"/>
              </a:rPr>
              <a:t>En busca de llegar a todos los estamentos, se realiza difusión de material interactivo de apoyo, contención y promoción de bienestar social, comunitario y personal. Este material audio visual y digital como PDF, PPT, videos educacionales, </a:t>
            </a:r>
            <a:r>
              <a:rPr lang="es-CL" sz="1800" dirty="0" err="1">
                <a:effectLst/>
                <a:latin typeface="Calibri" panose="020F0502020204030204" pitchFamily="34" charset="0"/>
                <a:ea typeface="Calibri" panose="020F0502020204030204" pitchFamily="34" charset="0"/>
                <a:cs typeface="Calibri" panose="020F0502020204030204" pitchFamily="34" charset="0"/>
              </a:rPr>
              <a:t>flayers</a:t>
            </a:r>
            <a:r>
              <a:rPr lang="es-CL" sz="1800" dirty="0">
                <a:effectLst/>
                <a:latin typeface="Calibri" panose="020F0502020204030204" pitchFamily="34" charset="0"/>
                <a:ea typeface="Calibri" panose="020F0502020204030204" pitchFamily="34" charset="0"/>
                <a:cs typeface="Calibri" panose="020F0502020204030204" pitchFamily="34" charset="0"/>
              </a:rPr>
              <a:t>, </a:t>
            </a:r>
            <a:r>
              <a:rPr lang="es-CL" sz="1800" dirty="0" smtClean="0">
                <a:effectLst/>
                <a:latin typeface="Calibri" panose="020F0502020204030204" pitchFamily="34" charset="0"/>
                <a:ea typeface="Calibri" panose="020F0502020204030204" pitchFamily="34" charset="0"/>
                <a:cs typeface="Calibri" panose="020F0502020204030204" pitchFamily="34" charset="0"/>
              </a:rPr>
              <a:t>etc., </a:t>
            </a:r>
            <a:r>
              <a:rPr lang="es-CL" sz="1800" dirty="0">
                <a:effectLst/>
                <a:latin typeface="Calibri" panose="020F0502020204030204" pitchFamily="34" charset="0"/>
                <a:ea typeface="Calibri" panose="020F0502020204030204" pitchFamily="34" charset="0"/>
                <a:cs typeface="Calibri" panose="020F0502020204030204" pitchFamily="34" charset="0"/>
              </a:rPr>
              <a:t>busca llegar a trabajadores, estudiantes, apoderados y toda la comunidad educativa del liceo Andrés Bello, con el fin de realizar contención a la comunidad, entregando herramientas para su estado emocional en estos difíciles tiempos de pandemia.</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p>
            <a:pPr fontAlgn="t">
              <a:lnSpc>
                <a:spcPct val="107000"/>
              </a:lnSpc>
              <a:spcAft>
                <a:spcPts val="800"/>
              </a:spcAft>
            </a:pPr>
            <a:r>
              <a:rPr lang="es-CL" sz="1800" dirty="0">
                <a:effectLst/>
                <a:latin typeface="Calibri" panose="020F0502020204030204" pitchFamily="34" charset="0"/>
                <a:ea typeface="Calibri" panose="020F0502020204030204" pitchFamily="34" charset="0"/>
                <a:cs typeface="Calibri" panose="020F0502020204030204" pitchFamily="34" charset="0"/>
              </a:rPr>
              <a:t> </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t">
              <a:lnSpc>
                <a:spcPct val="107000"/>
              </a:lnSpc>
              <a:buFont typeface="Wingdings" panose="05000000000000000000" pitchFamily="2" charset="2"/>
              <a:buChar char=""/>
            </a:pPr>
            <a:r>
              <a:rPr lang="es-CL" sz="1800" dirty="0">
                <a:effectLst/>
                <a:latin typeface="Calibri" panose="020F0502020204030204" pitchFamily="34" charset="0"/>
                <a:ea typeface="Calibri" panose="020F0502020204030204" pitchFamily="34" charset="0"/>
                <a:cs typeface="Calibri" panose="020F0502020204030204" pitchFamily="34" charset="0"/>
              </a:rPr>
              <a:t>Trabajo presencial desde agosto en el liceo.</a:t>
            </a:r>
          </a:p>
          <a:p>
            <a:pPr lvl="0" fontAlgn="t">
              <a:lnSpc>
                <a:spcPct val="107000"/>
              </a:lnSpc>
            </a:pP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t">
              <a:lnSpc>
                <a:spcPct val="107000"/>
              </a:lnSpc>
              <a:buFont typeface="Wingdings" panose="05000000000000000000" pitchFamily="2" charset="2"/>
              <a:buChar char=""/>
            </a:pPr>
            <a:r>
              <a:rPr lang="es-CL" sz="1800" dirty="0">
                <a:effectLst/>
                <a:latin typeface="Calibri" panose="020F0502020204030204" pitchFamily="34" charset="0"/>
                <a:ea typeface="Calibri" panose="020F0502020204030204" pitchFamily="34" charset="0"/>
                <a:cs typeface="Calibri" panose="020F0502020204030204" pitchFamily="34" charset="0"/>
              </a:rPr>
              <a:t>Seguimiento apoyo y contención de estudiantes familias y apoderados.</a:t>
            </a:r>
          </a:p>
          <a:p>
            <a:pPr lvl="0" fontAlgn="t">
              <a:lnSpc>
                <a:spcPct val="107000"/>
              </a:lnSpc>
            </a:pP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t">
              <a:lnSpc>
                <a:spcPct val="107000"/>
              </a:lnSpc>
              <a:buFont typeface="Wingdings" panose="05000000000000000000" pitchFamily="2" charset="2"/>
              <a:buChar char=""/>
            </a:pPr>
            <a:r>
              <a:rPr lang="es-CL" sz="1800" dirty="0">
                <a:effectLst/>
                <a:latin typeface="Calibri" panose="020F0502020204030204" pitchFamily="34" charset="0"/>
                <a:ea typeface="Calibri" panose="020F0502020204030204" pitchFamily="34" charset="0"/>
                <a:cs typeface="Calibri" panose="020F0502020204030204" pitchFamily="34" charset="0"/>
              </a:rPr>
              <a:t>Casos </a:t>
            </a:r>
            <a:r>
              <a:rPr lang="es-CL" sz="1800" dirty="0" err="1">
                <a:effectLst/>
                <a:latin typeface="Calibri" panose="020F0502020204030204" pitchFamily="34" charset="0"/>
                <a:ea typeface="Calibri" panose="020F0502020204030204" pitchFamily="34" charset="0"/>
                <a:cs typeface="Calibri" panose="020F0502020204030204" pitchFamily="34" charset="0"/>
              </a:rPr>
              <a:t>Covid</a:t>
            </a:r>
            <a:r>
              <a:rPr lang="es-CL" sz="1800" dirty="0">
                <a:effectLst/>
                <a:latin typeface="Calibri" panose="020F0502020204030204" pitchFamily="34" charset="0"/>
                <a:ea typeface="Calibri" panose="020F0502020204030204" pitchFamily="34" charset="0"/>
                <a:cs typeface="Calibri" panose="020F0502020204030204" pitchFamily="34" charset="0"/>
              </a:rPr>
              <a:t> 19</a:t>
            </a:r>
          </a:p>
          <a:p>
            <a:pPr lvl="0" fontAlgn="t">
              <a:lnSpc>
                <a:spcPct val="107000"/>
              </a:lnSpc>
            </a:pP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t">
              <a:lnSpc>
                <a:spcPct val="107000"/>
              </a:lnSpc>
              <a:spcAft>
                <a:spcPts val="800"/>
              </a:spcAft>
              <a:buFont typeface="Wingdings" panose="05000000000000000000" pitchFamily="2" charset="2"/>
              <a:buChar char=""/>
            </a:pPr>
            <a:r>
              <a:rPr lang="es-CL" sz="1800" dirty="0">
                <a:effectLst/>
                <a:latin typeface="Calibri" panose="020F0502020204030204" pitchFamily="34" charset="0"/>
                <a:ea typeface="Calibri" panose="020F0502020204030204" pitchFamily="34" charset="0"/>
                <a:cs typeface="Calibri" panose="020F0502020204030204" pitchFamily="34" charset="0"/>
              </a:rPr>
              <a:t>El material es subido a diferentes plataformas web como, Facebook, Instagram exclusivos y administrados por convivencia escolar LAB y la página oficial del Liceo Andrés Bello. Este material se sube de manera semanal, proporcionando una batería de estrategias y canales de comunicación frente a las necesidades de cada integrante de la comunidad.</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291701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523E903-E861-4894-AF38-E9B7E5EB96DA}"/>
              </a:ext>
            </a:extLst>
          </p:cNvPr>
          <p:cNvSpPr txBox="1"/>
          <p:nvPr/>
        </p:nvSpPr>
        <p:spPr>
          <a:xfrm>
            <a:off x="311426" y="415252"/>
            <a:ext cx="4572000" cy="487506"/>
          </a:xfrm>
          <a:prstGeom prst="rect">
            <a:avLst/>
          </a:prstGeom>
          <a:noFill/>
        </p:spPr>
        <p:txBody>
          <a:bodyPr wrap="square">
            <a:spAutoFit/>
          </a:bodyPr>
          <a:lstStyle/>
          <a:p>
            <a:pPr fontAlgn="t">
              <a:lnSpc>
                <a:spcPct val="107000"/>
              </a:lnSpc>
              <a:spcAft>
                <a:spcPts val="800"/>
              </a:spcAft>
            </a:pPr>
            <a:r>
              <a:rPr lang="es-CL" sz="2400" b="1" dirty="0">
                <a:effectLst/>
                <a:latin typeface="Calibri" panose="020F0502020204030204" pitchFamily="34" charset="0"/>
                <a:ea typeface="Calibri" panose="020F0502020204030204" pitchFamily="34" charset="0"/>
                <a:cs typeface="Calibri" panose="020F0502020204030204" pitchFamily="34" charset="0"/>
              </a:rPr>
              <a:t>Protocolo de conectividad</a:t>
            </a:r>
            <a:endParaRPr lang="es-CL"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5CD6782D-61F8-4C6D-80E5-798B2106AE15}"/>
              </a:ext>
            </a:extLst>
          </p:cNvPr>
          <p:cNvSpPr txBox="1"/>
          <p:nvPr/>
        </p:nvSpPr>
        <p:spPr>
          <a:xfrm>
            <a:off x="311426" y="1039641"/>
            <a:ext cx="8554278" cy="1808572"/>
          </a:xfrm>
          <a:prstGeom prst="rect">
            <a:avLst/>
          </a:prstGeom>
          <a:noFill/>
        </p:spPr>
        <p:txBody>
          <a:bodyPr wrap="square">
            <a:spAutoFit/>
          </a:bodyPr>
          <a:lstStyle/>
          <a:p>
            <a:pPr fontAlgn="t">
              <a:lnSpc>
                <a:spcPct val="107000"/>
              </a:lnSpc>
              <a:spcAft>
                <a:spcPts val="800"/>
              </a:spcAft>
            </a:pPr>
            <a:r>
              <a:rPr lang="es-CL" sz="2000" dirty="0">
                <a:effectLst/>
                <a:latin typeface="Calibri" panose="020F0502020204030204" pitchFamily="34" charset="0"/>
                <a:ea typeface="Calibri" panose="020F0502020204030204" pitchFamily="34" charset="0"/>
                <a:cs typeface="Calibri" panose="020F0502020204030204" pitchFamily="34" charset="0"/>
              </a:rPr>
              <a:t>El concepto denominado teletrabajo o trabajo remoto, comenzó a ser la principal herramienta para tratar de suplir aquellas tareas que se hacían de manera presencial desde los distintos roles que cada integrante del establecimiento desempeña.</a:t>
            </a:r>
            <a:endParaRPr lang="es-CL" sz="2000" dirty="0">
              <a:effectLst/>
              <a:latin typeface="Calibri" panose="020F0502020204030204" pitchFamily="34" charset="0"/>
              <a:ea typeface="Calibri" panose="020F0502020204030204" pitchFamily="34" charset="0"/>
              <a:cs typeface="Times New Roman" panose="02020603050405020304" pitchFamily="18" charset="0"/>
            </a:endParaRPr>
          </a:p>
          <a:p>
            <a:pPr fontAlgn="t">
              <a:lnSpc>
                <a:spcPct val="107000"/>
              </a:lnSpc>
              <a:spcAft>
                <a:spcPts val="800"/>
              </a:spcAft>
            </a:pPr>
            <a:r>
              <a:rPr lang="es-CL" sz="1800" dirty="0">
                <a:effectLst/>
                <a:latin typeface="Calibri" panose="020F0502020204030204" pitchFamily="34" charset="0"/>
                <a:ea typeface="Calibri" panose="020F0502020204030204" pitchFamily="34" charset="0"/>
                <a:cs typeface="Calibri" panose="020F0502020204030204" pitchFamily="34" charset="0"/>
              </a:rPr>
              <a:t> </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CuadroTexto 6">
            <a:extLst>
              <a:ext uri="{FF2B5EF4-FFF2-40B4-BE49-F238E27FC236}">
                <a16:creationId xmlns:a16="http://schemas.microsoft.com/office/drawing/2014/main" id="{FBD38047-4256-4BCA-9816-C59A90D21A93}"/>
              </a:ext>
            </a:extLst>
          </p:cNvPr>
          <p:cNvSpPr txBox="1"/>
          <p:nvPr/>
        </p:nvSpPr>
        <p:spPr>
          <a:xfrm>
            <a:off x="311426" y="3381459"/>
            <a:ext cx="8554278" cy="2068259"/>
          </a:xfrm>
          <a:prstGeom prst="rect">
            <a:avLst/>
          </a:prstGeom>
          <a:noFill/>
        </p:spPr>
        <p:txBody>
          <a:bodyPr wrap="square">
            <a:spAutoFit/>
          </a:bodyPr>
          <a:lstStyle/>
          <a:p>
            <a:pPr fontAlgn="t">
              <a:lnSpc>
                <a:spcPct val="107000"/>
              </a:lnSpc>
              <a:spcAft>
                <a:spcPts val="800"/>
              </a:spcAft>
            </a:pPr>
            <a:r>
              <a:rPr lang="es-CL" sz="2000" dirty="0">
                <a:effectLst/>
                <a:latin typeface="Calibri" panose="020F0502020204030204" pitchFamily="34" charset="0"/>
                <a:ea typeface="Calibri" panose="020F0502020204030204" pitchFamily="34" charset="0"/>
                <a:cs typeface="Calibri" panose="020F0502020204030204" pitchFamily="34" charset="0"/>
              </a:rPr>
              <a:t>Por este motivo, resulta perentorio establecer los parámetros en los cuales se debe cimentar el trabajo realizado desde el hogar a través de internet, con la finalidad de dar un uso académico a esta herramienta tecnológica y que las actividades online sean vistas como una extensión de la clase presencial, </a:t>
            </a:r>
            <a:r>
              <a:rPr lang="es-CL" sz="2000" b="1" dirty="0">
                <a:effectLst/>
                <a:latin typeface="Calibri" panose="020F0502020204030204" pitchFamily="34" charset="0"/>
                <a:ea typeface="Calibri" panose="020F0502020204030204" pitchFamily="34" charset="0"/>
                <a:cs typeface="Calibri" panose="020F0502020204030204" pitchFamily="34" charset="0"/>
              </a:rPr>
              <a:t>donde las normas, derechos y deberes sean equivalentes a un contexto formal y educativo.</a:t>
            </a:r>
            <a:endParaRPr lang="es-CL" sz="20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61389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8A0A84A-DCA6-4030-9681-8B247A9D2A7A}"/>
              </a:ext>
            </a:extLst>
          </p:cNvPr>
          <p:cNvSpPr txBox="1"/>
          <p:nvPr/>
        </p:nvSpPr>
        <p:spPr>
          <a:xfrm>
            <a:off x="231913" y="199293"/>
            <a:ext cx="4572000" cy="487506"/>
          </a:xfrm>
          <a:prstGeom prst="rect">
            <a:avLst/>
          </a:prstGeom>
          <a:noFill/>
        </p:spPr>
        <p:txBody>
          <a:bodyPr wrap="square">
            <a:spAutoFit/>
          </a:bodyPr>
          <a:lstStyle/>
          <a:p>
            <a:pPr fontAlgn="t">
              <a:lnSpc>
                <a:spcPct val="107000"/>
              </a:lnSpc>
              <a:spcAft>
                <a:spcPts val="800"/>
              </a:spcAft>
            </a:pPr>
            <a:r>
              <a:rPr lang="es-CL" sz="2400" b="1" dirty="0">
                <a:effectLst/>
                <a:latin typeface="Calibri" panose="020F0502020204030204" pitchFamily="34" charset="0"/>
                <a:ea typeface="Calibri" panose="020F0502020204030204" pitchFamily="34" charset="0"/>
                <a:cs typeface="Calibri" panose="020F0502020204030204" pitchFamily="34" charset="0"/>
              </a:rPr>
              <a:t>Estudiantes</a:t>
            </a:r>
            <a:endParaRPr lang="es-CL"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CuadroTexto 3">
            <a:extLst>
              <a:ext uri="{FF2B5EF4-FFF2-40B4-BE49-F238E27FC236}">
                <a16:creationId xmlns:a16="http://schemas.microsoft.com/office/drawing/2014/main" id="{450A4331-B1F5-43AC-88B0-1787C671C7F1}"/>
              </a:ext>
            </a:extLst>
          </p:cNvPr>
          <p:cNvSpPr txBox="1"/>
          <p:nvPr/>
        </p:nvSpPr>
        <p:spPr>
          <a:xfrm>
            <a:off x="231913" y="808689"/>
            <a:ext cx="8607287" cy="2862322"/>
          </a:xfrm>
          <a:prstGeom prst="rect">
            <a:avLst/>
          </a:prstGeom>
          <a:noFill/>
        </p:spPr>
        <p:txBody>
          <a:bodyPr wrap="square" rtlCol="0">
            <a:spAutoFit/>
          </a:bodyPr>
          <a:lstStyle/>
          <a:p>
            <a:r>
              <a:rPr lang="es-CL" dirty="0"/>
              <a:t>Intervenciones en horas de consejo de curso y orientación.</a:t>
            </a:r>
          </a:p>
          <a:p>
            <a:endParaRPr lang="es-CL" dirty="0"/>
          </a:p>
          <a:p>
            <a:r>
              <a:rPr lang="es-CL" dirty="0"/>
              <a:t>Formulación de decálogo de procedimientos para derivaciones e intervenciones de estudiantes.</a:t>
            </a:r>
          </a:p>
          <a:p>
            <a:endParaRPr lang="es-CL" dirty="0"/>
          </a:p>
          <a:p>
            <a:r>
              <a:rPr lang="es-CL" dirty="0"/>
              <a:t>Apoyo a la comunidad, mediante </a:t>
            </a:r>
            <a:r>
              <a:rPr lang="es-CL" dirty="0" smtClean="0"/>
              <a:t>cápsulas educativas</a:t>
            </a:r>
            <a:r>
              <a:rPr lang="es-CL" dirty="0"/>
              <a:t>, entregando herramientas para disminuir los efectos negativos del confinamiento.</a:t>
            </a:r>
          </a:p>
          <a:p>
            <a:endParaRPr lang="es-CL" dirty="0"/>
          </a:p>
          <a:p>
            <a:r>
              <a:rPr lang="es-CL" dirty="0"/>
              <a:t>Entrevistas individuales a  los estudiantes para abordar problemáticas por </a:t>
            </a:r>
            <a:r>
              <a:rPr lang="es-CL" sz="1800" dirty="0">
                <a:effectLst/>
                <a:latin typeface="Calibri" panose="020F0502020204030204" pitchFamily="34" charset="0"/>
                <a:ea typeface="Calibri" panose="020F0502020204030204" pitchFamily="34" charset="0"/>
              </a:rPr>
              <a:t>motivos de índole emocional, familiares, vulneración de derecho y/o Sociales.</a:t>
            </a:r>
          </a:p>
        </p:txBody>
      </p:sp>
      <p:sp>
        <p:nvSpPr>
          <p:cNvPr id="5" name="CuadroTexto 4">
            <a:extLst>
              <a:ext uri="{FF2B5EF4-FFF2-40B4-BE49-F238E27FC236}">
                <a16:creationId xmlns:a16="http://schemas.microsoft.com/office/drawing/2014/main" id="{8444DCE8-A891-4B13-B92E-74819A00AC92}"/>
              </a:ext>
            </a:extLst>
          </p:cNvPr>
          <p:cNvSpPr txBox="1"/>
          <p:nvPr/>
        </p:nvSpPr>
        <p:spPr>
          <a:xfrm>
            <a:off x="231913" y="3792901"/>
            <a:ext cx="4572000" cy="487506"/>
          </a:xfrm>
          <a:prstGeom prst="rect">
            <a:avLst/>
          </a:prstGeom>
          <a:noFill/>
        </p:spPr>
        <p:txBody>
          <a:bodyPr wrap="square">
            <a:spAutoFit/>
          </a:bodyPr>
          <a:lstStyle/>
          <a:p>
            <a:pPr fontAlgn="t">
              <a:lnSpc>
                <a:spcPct val="107000"/>
              </a:lnSpc>
              <a:spcAft>
                <a:spcPts val="800"/>
              </a:spcAft>
            </a:pPr>
            <a:r>
              <a:rPr lang="es-CL" sz="2400" b="1" dirty="0">
                <a:latin typeface="Calibri" panose="020F0502020204030204" pitchFamily="34" charset="0"/>
                <a:ea typeface="Calibri" panose="020F0502020204030204" pitchFamily="34" charset="0"/>
                <a:cs typeface="Calibri" panose="020F0502020204030204" pitchFamily="34" charset="0"/>
              </a:rPr>
              <a:t>Apoderados</a:t>
            </a:r>
            <a:endParaRPr lang="es-CL"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uadroTexto 5">
            <a:extLst>
              <a:ext uri="{FF2B5EF4-FFF2-40B4-BE49-F238E27FC236}">
                <a16:creationId xmlns:a16="http://schemas.microsoft.com/office/drawing/2014/main" id="{92A98DE0-EFC8-427D-B92A-7DFB0B18F9E7}"/>
              </a:ext>
            </a:extLst>
          </p:cNvPr>
          <p:cNvSpPr txBox="1"/>
          <p:nvPr/>
        </p:nvSpPr>
        <p:spPr>
          <a:xfrm>
            <a:off x="231913" y="4558748"/>
            <a:ext cx="8395252" cy="2095445"/>
          </a:xfrm>
          <a:prstGeom prst="rect">
            <a:avLst/>
          </a:prstGeom>
          <a:noFill/>
        </p:spPr>
        <p:txBody>
          <a:bodyPr wrap="square" rtlCol="0">
            <a:spAutoFit/>
          </a:bodyPr>
          <a:lstStyle/>
          <a:p>
            <a:pPr fontAlgn="t">
              <a:lnSpc>
                <a:spcPct val="115000"/>
              </a:lnSpc>
              <a:spcAft>
                <a:spcPts val="800"/>
              </a:spcAft>
            </a:pPr>
            <a:r>
              <a:rPr lang="es-CL" sz="1800" dirty="0">
                <a:effectLst/>
                <a:latin typeface="Calibri" panose="020F0502020204030204" pitchFamily="34" charset="0"/>
                <a:ea typeface="Calibri" panose="020F0502020204030204" pitchFamily="34" charset="0"/>
                <a:cs typeface="Calibri" panose="020F0502020204030204" pitchFamily="34" charset="0"/>
              </a:rPr>
              <a:t>Ciclos de </a:t>
            </a:r>
            <a:r>
              <a:rPr lang="es-CL" sz="1800" dirty="0" err="1">
                <a:effectLst/>
                <a:latin typeface="Calibri" panose="020F0502020204030204" pitchFamily="34" charset="0"/>
                <a:ea typeface="Calibri" panose="020F0502020204030204" pitchFamily="34" charset="0"/>
                <a:cs typeface="Calibri" panose="020F0502020204030204" pitchFamily="34" charset="0"/>
              </a:rPr>
              <a:t>webinar</a:t>
            </a:r>
            <a:r>
              <a:rPr lang="es-CL" sz="1800" dirty="0">
                <a:effectLst/>
                <a:latin typeface="Calibri" panose="020F0502020204030204" pitchFamily="34" charset="0"/>
                <a:ea typeface="Calibri" panose="020F0502020204030204" pitchFamily="34" charset="0"/>
                <a:cs typeface="Calibri" panose="020F0502020204030204" pitchFamily="34" charset="0"/>
              </a:rPr>
              <a:t>:</a:t>
            </a:r>
          </a:p>
          <a:p>
            <a:pPr fontAlgn="t">
              <a:lnSpc>
                <a:spcPct val="115000"/>
              </a:lnSpc>
              <a:spcAft>
                <a:spcPts val="800"/>
              </a:spcAft>
            </a:pPr>
            <a:r>
              <a:rPr lang="es-CL" sz="1800" dirty="0">
                <a:effectLst/>
                <a:latin typeface="Calibri" panose="020F0502020204030204" pitchFamily="34" charset="0"/>
                <a:ea typeface="Calibri" panose="020F0502020204030204" pitchFamily="34" charset="0"/>
                <a:cs typeface="Calibri" panose="020F0502020204030204" pitchFamily="34" charset="0"/>
              </a:rPr>
              <a:t>“Desafíos de la enseñanza media y Técnicas de estudio”</a:t>
            </a:r>
          </a:p>
          <a:p>
            <a:pPr fontAlgn="t">
              <a:lnSpc>
                <a:spcPct val="115000"/>
              </a:lnSpc>
              <a:spcAft>
                <a:spcPts val="800"/>
              </a:spcAft>
            </a:pPr>
            <a:r>
              <a:rPr lang="es-CL" sz="1800" dirty="0">
                <a:effectLst/>
                <a:latin typeface="Calibri" panose="020F0502020204030204" pitchFamily="34" charset="0"/>
                <a:ea typeface="Calibri" panose="020F0502020204030204" pitchFamily="34" charset="0"/>
                <a:cs typeface="Calibri" panose="020F0502020204030204" pitchFamily="34" charset="0"/>
              </a:rPr>
              <a:t> “Educación sobre ciber-acoso y paternidad responsable”</a:t>
            </a:r>
          </a:p>
          <a:p>
            <a:pPr fontAlgn="t">
              <a:lnSpc>
                <a:spcPct val="115000"/>
              </a:lnSpc>
              <a:spcAft>
                <a:spcPts val="800"/>
              </a:spcAft>
            </a:pPr>
            <a:r>
              <a:rPr lang="es-CL" sz="1800" dirty="0">
                <a:effectLst/>
                <a:latin typeface="Calibri" panose="020F0502020204030204" pitchFamily="34" charset="0"/>
                <a:ea typeface="Calibri" panose="020F0502020204030204" pitchFamily="34" charset="0"/>
                <a:cs typeface="Calibri" panose="020F0502020204030204" pitchFamily="34" charset="0"/>
              </a:rPr>
              <a:t>“Resiliencia familiar en </a:t>
            </a:r>
            <a:r>
              <a:rPr lang="es-CL" sz="1800" dirty="0">
                <a:effectLst/>
                <a:latin typeface="Calibri" panose="020F0502020204030204" pitchFamily="34" charset="0"/>
                <a:ea typeface="Calibri" panose="020F0502020204030204" pitchFamily="34" charset="0"/>
              </a:rPr>
              <a:t>tiempos adversos”</a:t>
            </a:r>
          </a:p>
          <a:p>
            <a:pPr fontAlgn="t">
              <a:lnSpc>
                <a:spcPct val="115000"/>
              </a:lnSpc>
              <a:spcAft>
                <a:spcPts val="800"/>
              </a:spcAft>
            </a:pPr>
            <a:r>
              <a:rPr lang="es-CL" sz="1800" dirty="0">
                <a:effectLst/>
                <a:latin typeface="Calibri" panose="020F0502020204030204" pitchFamily="34" charset="0"/>
                <a:ea typeface="Calibri" panose="020F0502020204030204" pitchFamily="34" charset="0"/>
              </a:rPr>
              <a:t>“herramientas parentales frente a la prevención del consumo de drogas”. </a:t>
            </a:r>
            <a:endParaRPr lang="es-CL" dirty="0"/>
          </a:p>
        </p:txBody>
      </p:sp>
    </p:spTree>
    <p:extLst>
      <p:ext uri="{BB962C8B-B14F-4D97-AF65-F5344CB8AC3E}">
        <p14:creationId xmlns:p14="http://schemas.microsoft.com/office/powerpoint/2010/main" val="14628545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20C7637D-05CF-4508-8A91-4BE85F2EC615}"/>
              </a:ext>
            </a:extLst>
          </p:cNvPr>
          <p:cNvSpPr txBox="1"/>
          <p:nvPr/>
        </p:nvSpPr>
        <p:spPr>
          <a:xfrm>
            <a:off x="231912" y="335739"/>
            <a:ext cx="5678557" cy="487506"/>
          </a:xfrm>
          <a:prstGeom prst="rect">
            <a:avLst/>
          </a:prstGeom>
          <a:noFill/>
        </p:spPr>
        <p:txBody>
          <a:bodyPr wrap="square">
            <a:spAutoFit/>
          </a:bodyPr>
          <a:lstStyle/>
          <a:p>
            <a:pPr fontAlgn="t">
              <a:lnSpc>
                <a:spcPct val="107000"/>
              </a:lnSpc>
              <a:spcAft>
                <a:spcPts val="800"/>
              </a:spcAft>
            </a:pPr>
            <a:r>
              <a:rPr lang="es-CL" sz="2400" b="1" dirty="0">
                <a:effectLst/>
                <a:latin typeface="Calibri" panose="020F0502020204030204" pitchFamily="34" charset="0"/>
                <a:ea typeface="Calibri" panose="020F0502020204030204" pitchFamily="34" charset="0"/>
                <a:cs typeface="Calibri" panose="020F0502020204030204" pitchFamily="34" charset="0"/>
              </a:rPr>
              <a:t>Profesores y asistentes de la educación</a:t>
            </a:r>
            <a:endParaRPr lang="es-CL"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885AB1FA-87B7-439F-BA14-1BAC46276F68}"/>
              </a:ext>
            </a:extLst>
          </p:cNvPr>
          <p:cNvSpPr txBox="1"/>
          <p:nvPr/>
        </p:nvSpPr>
        <p:spPr>
          <a:xfrm>
            <a:off x="231912" y="1068531"/>
            <a:ext cx="8680176" cy="2075696"/>
          </a:xfrm>
          <a:prstGeom prst="rect">
            <a:avLst/>
          </a:prstGeom>
          <a:noFill/>
        </p:spPr>
        <p:txBody>
          <a:bodyPr wrap="square">
            <a:spAutoFit/>
          </a:bodyPr>
          <a:lstStyle/>
          <a:p>
            <a:pPr algn="just" fontAlgn="t">
              <a:lnSpc>
                <a:spcPct val="107000"/>
              </a:lnSpc>
              <a:spcAft>
                <a:spcPts val="800"/>
              </a:spcAft>
            </a:pPr>
            <a:r>
              <a:rPr lang="es-CL" sz="1800" dirty="0">
                <a:effectLst/>
                <a:latin typeface="Calibri" panose="020F0502020204030204" pitchFamily="34" charset="0"/>
                <a:ea typeface="Calibri" panose="020F0502020204030204" pitchFamily="34" charset="0"/>
                <a:cs typeface="Calibri" panose="020F0502020204030204" pitchFamily="34" charset="0"/>
              </a:rPr>
              <a:t>Orientar a la comunidad educativa sobre una ética de cuidado saludable en confinamiento, a través de </a:t>
            </a:r>
            <a:r>
              <a:rPr lang="es-CL" sz="1800" dirty="0" err="1">
                <a:effectLst/>
                <a:latin typeface="Calibri" panose="020F0502020204030204" pitchFamily="34" charset="0"/>
                <a:ea typeface="Calibri" panose="020F0502020204030204" pitchFamily="34" charset="0"/>
                <a:cs typeface="Calibri" panose="020F0502020204030204" pitchFamily="34" charset="0"/>
              </a:rPr>
              <a:t>webinars</a:t>
            </a:r>
            <a:r>
              <a:rPr lang="es-CL" sz="1800" dirty="0">
                <a:effectLst/>
                <a:latin typeface="Calibri" panose="020F0502020204030204" pitchFamily="34" charset="0"/>
                <a:ea typeface="Calibri" panose="020F0502020204030204" pitchFamily="34" charset="0"/>
                <a:cs typeface="Calibri" panose="020F0502020204030204" pitchFamily="34" charset="0"/>
              </a:rPr>
              <a:t> y talleres psicosociales educativos.</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t">
              <a:lnSpc>
                <a:spcPct val="107000"/>
              </a:lnSpc>
              <a:spcAft>
                <a:spcPts val="800"/>
              </a:spcAft>
            </a:pPr>
            <a:r>
              <a:rPr lang="es-CL" sz="1800" dirty="0">
                <a:effectLst/>
                <a:latin typeface="Calibri" panose="020F0502020204030204" pitchFamily="34" charset="0"/>
                <a:ea typeface="Calibri" panose="020F0502020204030204" pitchFamily="34" charset="0"/>
                <a:cs typeface="Calibri" panose="020F0502020204030204" pitchFamily="34" charset="0"/>
              </a:rPr>
              <a:t> </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t">
              <a:lnSpc>
                <a:spcPct val="107000"/>
              </a:lnSpc>
              <a:spcAft>
                <a:spcPts val="800"/>
              </a:spcAft>
            </a:pPr>
            <a:r>
              <a:rPr lang="es-CL" sz="1800" dirty="0">
                <a:effectLst/>
                <a:latin typeface="Calibri" panose="020F0502020204030204" pitchFamily="34" charset="0"/>
                <a:ea typeface="Calibri" panose="020F0502020204030204" pitchFamily="34" charset="0"/>
                <a:cs typeface="Calibri" panose="020F0502020204030204" pitchFamily="34" charset="0"/>
              </a:rPr>
              <a:t>Charlas para docentes. Se orientó a la comunidad educativa sobre una ética de cuidado saludable en confinamiento, a través de talleres y charlas psico-educativas vía </a:t>
            </a:r>
            <a:r>
              <a:rPr lang="es-CL" sz="1800" dirty="0" err="1" smtClean="0">
                <a:effectLst/>
                <a:latin typeface="Calibri" panose="020F0502020204030204" pitchFamily="34" charset="0"/>
                <a:ea typeface="Calibri" panose="020F0502020204030204" pitchFamily="34" charset="0"/>
                <a:cs typeface="Calibri" panose="020F0502020204030204" pitchFamily="34" charset="0"/>
              </a:rPr>
              <a:t>Meet</a:t>
            </a:r>
            <a:r>
              <a:rPr lang="es-CL" sz="1800" dirty="0" smtClean="0">
                <a:effectLst/>
                <a:latin typeface="Calibri" panose="020F0502020204030204" pitchFamily="34" charset="0"/>
                <a:ea typeface="Calibri" panose="020F0502020204030204" pitchFamily="34" charset="0"/>
                <a:cs typeface="Calibri" panose="020F0502020204030204" pitchFamily="34" charset="0"/>
              </a:rPr>
              <a:t> en </a:t>
            </a:r>
            <a:r>
              <a:rPr lang="es-CL" sz="1800" dirty="0">
                <a:effectLst/>
                <a:latin typeface="Calibri" panose="020F0502020204030204" pitchFamily="34" charset="0"/>
                <a:ea typeface="Calibri" panose="020F0502020204030204" pitchFamily="34" charset="0"/>
                <a:cs typeface="Calibri" panose="020F0502020204030204" pitchFamily="34" charset="0"/>
              </a:rPr>
              <a:t>Horario de GPT.</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399204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3987F776-E97D-49B5-9F84-339DE0CBB91A}"/>
              </a:ext>
            </a:extLst>
          </p:cNvPr>
          <p:cNvSpPr txBox="1"/>
          <p:nvPr/>
        </p:nvSpPr>
        <p:spPr>
          <a:xfrm>
            <a:off x="172278" y="533310"/>
            <a:ext cx="8799443" cy="4908460"/>
          </a:xfrm>
          <a:prstGeom prst="rect">
            <a:avLst/>
          </a:prstGeom>
          <a:noFill/>
        </p:spPr>
        <p:txBody>
          <a:bodyPr wrap="square">
            <a:spAutoFit/>
          </a:bodyPr>
          <a:lstStyle/>
          <a:p>
            <a:pPr algn="just">
              <a:spcBef>
                <a:spcPts val="1600"/>
              </a:spcBef>
            </a:pPr>
            <a:r>
              <a:rPr lang="es-MX" sz="2400" b="1" kern="0" dirty="0">
                <a:effectLst/>
                <a:latin typeface="Calibri" panose="020F0502020204030204" pitchFamily="34" charset="0"/>
                <a:ea typeface="Times New Roman" panose="02020603050405020304" pitchFamily="18" charset="0"/>
                <a:cs typeface="Times New Roman" panose="02020603050405020304" pitchFamily="18" charset="0"/>
              </a:rPr>
              <a:t>Entrega de insumos tecnológicos</a:t>
            </a:r>
            <a:endParaRPr lang="es-CL" sz="2400" b="1" kern="0" dirty="0">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s-CL" sz="16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es-CL" sz="1800" dirty="0">
                <a:effectLst/>
                <a:latin typeface="Calibri" panose="020F0502020204030204" pitchFamily="34" charset="0"/>
                <a:ea typeface="Calibri" panose="020F0502020204030204" pitchFamily="34" charset="0"/>
                <a:cs typeface="Times New Roman" panose="02020603050405020304" pitchFamily="18" charset="0"/>
              </a:rPr>
              <a:t>Para desarrollar la acción de entrega de insumos tecnológicos, se realizó un levantamiento de información y </a:t>
            </a:r>
            <a:r>
              <a:rPr lang="es-CL" sz="1800" dirty="0" smtClean="0">
                <a:effectLst/>
                <a:latin typeface="Calibri" panose="020F0502020204030204" pitchFamily="34" charset="0"/>
                <a:ea typeface="Calibri" panose="020F0502020204030204" pitchFamily="34" charset="0"/>
                <a:cs typeface="Times New Roman" panose="02020603050405020304" pitchFamily="18" charset="0"/>
              </a:rPr>
              <a:t>se pesquisó a </a:t>
            </a:r>
            <a:r>
              <a:rPr lang="es-CL" sz="1800" dirty="0">
                <a:effectLst/>
                <a:latin typeface="Calibri" panose="020F0502020204030204" pitchFamily="34" charset="0"/>
                <a:ea typeface="Calibri" panose="020F0502020204030204" pitchFamily="34" charset="0"/>
                <a:cs typeface="Times New Roman" panose="02020603050405020304" pitchFamily="18" charset="0"/>
              </a:rPr>
              <a:t>toda la comunidad educativa. Tanto a estudiantes como a docentes.</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L" sz="1800" b="1" dirty="0">
                <a:effectLst/>
                <a:latin typeface="Calibri" panose="020F0502020204030204" pitchFamily="34" charset="0"/>
                <a:ea typeface="Calibri" panose="020F0502020204030204" pitchFamily="34" charset="0"/>
                <a:cs typeface="Times New Roman" panose="02020603050405020304" pitchFamily="18" charset="0"/>
              </a:rPr>
              <a:t>Tablet</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L" dirty="0">
                <a:effectLst/>
                <a:latin typeface="Calibri" panose="020F0502020204030204" pitchFamily="34" charset="0"/>
                <a:ea typeface="Calibri" panose="020F0502020204030204" pitchFamily="34" charset="0"/>
                <a:cs typeface="Times New Roman" panose="02020603050405020304" pitchFamily="18" charset="0"/>
              </a:rPr>
              <a:t>Se entregaron un total de 35 </a:t>
            </a:r>
            <a:r>
              <a:rPr lang="es-CL" dirty="0" err="1" smtClean="0">
                <a:effectLst/>
                <a:latin typeface="Calibri" panose="020F0502020204030204" pitchFamily="34" charset="0"/>
                <a:ea typeface="Calibri" panose="020F0502020204030204" pitchFamily="34" charset="0"/>
                <a:cs typeface="Times New Roman" panose="02020603050405020304" pitchFamily="18" charset="0"/>
              </a:rPr>
              <a:t>tablet</a:t>
            </a:r>
            <a:endParaRPr lang="es-CL"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CL"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L" sz="1800" b="1" dirty="0">
                <a:effectLst/>
                <a:latin typeface="Calibri" panose="020F0502020204030204" pitchFamily="34" charset="0"/>
                <a:ea typeface="Calibri" panose="020F0502020204030204" pitchFamily="34" charset="0"/>
                <a:cs typeface="Times New Roman" panose="02020603050405020304" pitchFamily="18" charset="0"/>
              </a:rPr>
              <a:t>Internet</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L" sz="1800" dirty="0">
                <a:effectLst/>
                <a:latin typeface="Calibri" panose="020F0502020204030204" pitchFamily="34" charset="0"/>
                <a:ea typeface="Calibri" panose="020F0502020204030204" pitchFamily="34" charset="0"/>
                <a:cs typeface="Times New Roman" panose="02020603050405020304" pitchFamily="18" charset="0"/>
              </a:rPr>
              <a:t>Se entregaron un total de 29 conexiones de internet. </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L" sz="1800" dirty="0">
                <a:effectLst/>
                <a:latin typeface="Calibri" panose="020F0502020204030204" pitchFamily="34" charset="0"/>
                <a:ea typeface="Calibri" panose="020F0502020204030204" pitchFamily="34" charset="0"/>
                <a:cs typeface="Times New Roman" panose="02020603050405020304" pitchFamily="18" charset="0"/>
              </a:rPr>
              <a:t> </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L" sz="1800" b="1" dirty="0">
                <a:effectLst/>
                <a:latin typeface="Calibri" panose="020F0502020204030204" pitchFamily="34" charset="0"/>
                <a:ea typeface="Calibri" panose="020F0502020204030204" pitchFamily="34" charset="0"/>
                <a:cs typeface="Times New Roman" panose="02020603050405020304" pitchFamily="18" charset="0"/>
              </a:rPr>
              <a:t>Notebook</a:t>
            </a:r>
          </a:p>
          <a:p>
            <a:pPr algn="just">
              <a:lnSpc>
                <a:spcPct val="107000"/>
              </a:lnSpc>
              <a:spcAft>
                <a:spcPts val="800"/>
              </a:spcAft>
            </a:pPr>
            <a:r>
              <a:rPr lang="es-CL" dirty="0">
                <a:latin typeface="Calibri" panose="020F0502020204030204" pitchFamily="34" charset="0"/>
                <a:ea typeface="Calibri" panose="020F0502020204030204" pitchFamily="34" charset="0"/>
                <a:cs typeface="Times New Roman" panose="02020603050405020304" pitchFamily="18" charset="0"/>
              </a:rPr>
              <a:t>Solo se entregó un notebook </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38390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87A468-A288-4A27-9380-802826F3ED90}"/>
              </a:ext>
            </a:extLst>
          </p:cNvPr>
          <p:cNvSpPr>
            <a:spLocks noGrp="1"/>
          </p:cNvSpPr>
          <p:nvPr>
            <p:ph type="title"/>
          </p:nvPr>
        </p:nvSpPr>
        <p:spPr/>
        <p:txBody>
          <a:bodyPr/>
          <a:lstStyle/>
          <a:p>
            <a:r>
              <a:rPr lang="es-CL" dirty="0"/>
              <a:t>Informe de gestión por estamento</a:t>
            </a:r>
          </a:p>
        </p:txBody>
      </p:sp>
      <p:sp>
        <p:nvSpPr>
          <p:cNvPr id="3" name="Marcador de texto 2">
            <a:extLst>
              <a:ext uri="{FF2B5EF4-FFF2-40B4-BE49-F238E27FC236}">
                <a16:creationId xmlns:a16="http://schemas.microsoft.com/office/drawing/2014/main" id="{2792CF99-9135-4143-B29C-551D95BCEB1E}"/>
              </a:ext>
            </a:extLst>
          </p:cNvPr>
          <p:cNvSpPr>
            <a:spLocks noGrp="1"/>
          </p:cNvSpPr>
          <p:nvPr>
            <p:ph type="body" idx="1"/>
          </p:nvPr>
        </p:nvSpPr>
        <p:spPr/>
        <p:txBody>
          <a:bodyPr/>
          <a:lstStyle/>
          <a:p>
            <a:r>
              <a:rPr lang="es-CL" dirty="0"/>
              <a:t>Aulas conectadas e implementación digital</a:t>
            </a:r>
          </a:p>
        </p:txBody>
      </p:sp>
    </p:spTree>
    <p:extLst>
      <p:ext uri="{BB962C8B-B14F-4D97-AF65-F5344CB8AC3E}">
        <p14:creationId xmlns:p14="http://schemas.microsoft.com/office/powerpoint/2010/main" val="40180978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460BFB1-6F96-4C8E-9F4D-44F814086B79}"/>
              </a:ext>
            </a:extLst>
          </p:cNvPr>
          <p:cNvSpPr txBox="1"/>
          <p:nvPr/>
        </p:nvSpPr>
        <p:spPr>
          <a:xfrm>
            <a:off x="271669" y="246462"/>
            <a:ext cx="8607287" cy="3210046"/>
          </a:xfrm>
          <a:prstGeom prst="rect">
            <a:avLst/>
          </a:prstGeom>
          <a:noFill/>
        </p:spPr>
        <p:txBody>
          <a:bodyPr wrap="square">
            <a:spAutoFit/>
          </a:bodyPr>
          <a:lstStyle/>
          <a:p>
            <a:pPr lvl="0" algn="just">
              <a:lnSpc>
                <a:spcPct val="107000"/>
              </a:lnSpc>
              <a:spcAft>
                <a:spcPts val="800"/>
              </a:spcAft>
            </a:pPr>
            <a:r>
              <a:rPr lang="es-CL" sz="2400" b="1" dirty="0">
                <a:effectLst/>
                <a:latin typeface="Calibri" panose="020F0502020204030204" pitchFamily="34" charset="0"/>
                <a:ea typeface="Calibri" panose="020F0502020204030204" pitchFamily="34" charset="0"/>
                <a:cs typeface="Times New Roman" panose="02020603050405020304" pitchFamily="18" charset="0"/>
              </a:rPr>
              <a:t>Aulas conectadas e implementación digital</a:t>
            </a:r>
            <a:endParaRPr lang="es-CL"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L" sz="2000" dirty="0">
                <a:effectLst/>
                <a:latin typeface="Calibri" panose="020F0502020204030204" pitchFamily="34" charset="0"/>
                <a:ea typeface="Calibri" panose="020F0502020204030204" pitchFamily="34" charset="0"/>
                <a:cs typeface="Times New Roman" panose="02020603050405020304" pitchFamily="18" charset="0"/>
              </a:rPr>
              <a:t>El nuevo contexto digital, </a:t>
            </a:r>
            <a:r>
              <a:rPr lang="es-CL" sz="2000" dirty="0" smtClean="0">
                <a:effectLst/>
                <a:latin typeface="Calibri" panose="020F0502020204030204" pitchFamily="34" charset="0"/>
                <a:ea typeface="Calibri" panose="020F0502020204030204" pitchFamily="34" charset="0"/>
                <a:cs typeface="Times New Roman" panose="02020603050405020304" pitchFamily="18" charset="0"/>
              </a:rPr>
              <a:t>lleno </a:t>
            </a:r>
            <a:r>
              <a:rPr lang="es-CL" sz="2000" dirty="0">
                <a:effectLst/>
                <a:latin typeface="Calibri" panose="020F0502020204030204" pitchFamily="34" charset="0"/>
                <a:ea typeface="Calibri" panose="020F0502020204030204" pitchFamily="34" charset="0"/>
                <a:cs typeface="Times New Roman" panose="02020603050405020304" pitchFamily="18" charset="0"/>
              </a:rPr>
              <a:t>de estímulos, entretención y oportunidades de comunicación e información inmediatas, trae desafíos para el sistema escolar, que compite con una multiplicidad de potenciales interferencias para el aprendizaje. De esta manera, el reto está en adaptar las metodologías de enseñanza y los contenidos a los estudiantes de hoy, reconociendo sus características e </a:t>
            </a:r>
            <a:r>
              <a:rPr lang="es-CL" sz="2000" dirty="0" smtClean="0">
                <a:effectLst/>
                <a:latin typeface="Calibri" panose="020F0502020204030204" pitchFamily="34" charset="0"/>
                <a:ea typeface="Calibri" panose="020F0502020204030204" pitchFamily="34" charset="0"/>
                <a:cs typeface="Times New Roman" panose="02020603050405020304" pitchFamily="18" charset="0"/>
              </a:rPr>
              <a:t>intereses </a:t>
            </a:r>
            <a:r>
              <a:rPr lang="es-CL" sz="2000" dirty="0">
                <a:effectLst/>
                <a:latin typeface="Calibri" panose="020F0502020204030204" pitchFamily="34" charset="0"/>
                <a:ea typeface="Calibri" panose="020F0502020204030204" pitchFamily="34" charset="0"/>
                <a:cs typeface="Times New Roman" panose="02020603050405020304" pitchFamily="18" charset="0"/>
              </a:rPr>
              <a:t>y potenciando las habilidades de los jóvenes de la era digital, de modo de incorporar el mundo de la tecnología a los establecimientos educacionales. </a:t>
            </a:r>
          </a:p>
        </p:txBody>
      </p:sp>
      <p:sp>
        <p:nvSpPr>
          <p:cNvPr id="4" name="CuadroTexto 3">
            <a:extLst>
              <a:ext uri="{FF2B5EF4-FFF2-40B4-BE49-F238E27FC236}">
                <a16:creationId xmlns:a16="http://schemas.microsoft.com/office/drawing/2014/main" id="{16BCFF35-230B-4989-8BB0-6A3EA3E932CE}"/>
              </a:ext>
            </a:extLst>
          </p:cNvPr>
          <p:cNvSpPr txBox="1"/>
          <p:nvPr/>
        </p:nvSpPr>
        <p:spPr>
          <a:xfrm>
            <a:off x="450574" y="3962400"/>
            <a:ext cx="8256104" cy="1477328"/>
          </a:xfrm>
          <a:prstGeom prst="rect">
            <a:avLst/>
          </a:prstGeom>
          <a:noFill/>
        </p:spPr>
        <p:txBody>
          <a:bodyPr wrap="square" rtlCol="0">
            <a:spAutoFit/>
          </a:bodyPr>
          <a:lstStyle/>
          <a:p>
            <a:r>
              <a:rPr lang="es-CL" sz="1800" dirty="0">
                <a:effectLst/>
                <a:latin typeface="Calibri" panose="020F0502020204030204" pitchFamily="34" charset="0"/>
                <a:ea typeface="Calibri" panose="020F0502020204030204" pitchFamily="34" charset="0"/>
                <a:cs typeface="Times New Roman" panose="02020603050405020304" pitchFamily="18" charset="0"/>
              </a:rPr>
              <a:t>Google </a:t>
            </a:r>
            <a:r>
              <a:rPr lang="es-CL" sz="1800" dirty="0" err="1">
                <a:effectLst/>
                <a:latin typeface="Calibri" panose="020F0502020204030204" pitchFamily="34" charset="0"/>
                <a:ea typeface="Calibri" panose="020F0502020204030204" pitchFamily="34" charset="0"/>
                <a:cs typeface="Times New Roman" panose="02020603050405020304" pitchFamily="18" charset="0"/>
              </a:rPr>
              <a:t>Workspace</a:t>
            </a:r>
            <a:r>
              <a:rPr lang="es-CL" sz="1800" dirty="0">
                <a:effectLst/>
                <a:latin typeface="Calibri" panose="020F0502020204030204" pitchFamily="34" charset="0"/>
                <a:ea typeface="Calibri" panose="020F0502020204030204" pitchFamily="34" charset="0"/>
                <a:cs typeface="Times New Roman" panose="02020603050405020304" pitchFamily="18" charset="0"/>
              </a:rPr>
              <a:t> LAB </a:t>
            </a:r>
          </a:p>
          <a:p>
            <a:endParaRPr lang="es-CL" dirty="0">
              <a:latin typeface="Calibri" panose="020F0502020204030204" pitchFamily="34" charset="0"/>
              <a:cs typeface="Times New Roman" panose="02020603050405020304" pitchFamily="18" charset="0"/>
            </a:endParaRPr>
          </a:p>
          <a:p>
            <a:r>
              <a:rPr lang="es-CL" dirty="0">
                <a:latin typeface="Calibri" panose="020F0502020204030204" pitchFamily="34" charset="0"/>
                <a:ea typeface="Calibri" panose="020F0502020204030204" pitchFamily="34" charset="0"/>
                <a:cs typeface="Times New Roman" panose="02020603050405020304" pitchFamily="18" charset="0"/>
              </a:rPr>
              <a:t>C</a:t>
            </a:r>
            <a:r>
              <a:rPr lang="es-CL" sz="1800" dirty="0">
                <a:effectLst/>
                <a:latin typeface="Calibri" panose="020F0502020204030204" pitchFamily="34" charset="0"/>
                <a:ea typeface="Calibri" panose="020F0502020204030204" pitchFamily="34" charset="0"/>
                <a:cs typeface="Times New Roman" panose="02020603050405020304" pitchFamily="18" charset="0"/>
              </a:rPr>
              <a:t>orreos electrónicos institucionales (2021) con dominio propio @liceoandrebello</a:t>
            </a:r>
          </a:p>
          <a:p>
            <a:endParaRPr lang="es-CL" dirty="0">
              <a:latin typeface="Calibri" panose="020F0502020204030204" pitchFamily="34" charset="0"/>
              <a:cs typeface="Times New Roman" panose="02020603050405020304" pitchFamily="18" charset="0"/>
            </a:endParaRPr>
          </a:p>
          <a:p>
            <a:endParaRPr lang="es-CL" dirty="0"/>
          </a:p>
        </p:txBody>
      </p:sp>
    </p:spTree>
    <p:extLst>
      <p:ext uri="{BB962C8B-B14F-4D97-AF65-F5344CB8AC3E}">
        <p14:creationId xmlns:p14="http://schemas.microsoft.com/office/powerpoint/2010/main" val="7243747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26EAAFE2-DE4B-4D21-BC66-8EB9A5531626}"/>
              </a:ext>
            </a:extLst>
          </p:cNvPr>
          <p:cNvSpPr txBox="1"/>
          <p:nvPr/>
        </p:nvSpPr>
        <p:spPr>
          <a:xfrm>
            <a:off x="331304" y="733111"/>
            <a:ext cx="8481391" cy="4888518"/>
          </a:xfrm>
          <a:prstGeom prst="rect">
            <a:avLst/>
          </a:prstGeom>
          <a:noFill/>
        </p:spPr>
        <p:txBody>
          <a:bodyPr wrap="square">
            <a:spAutoFit/>
          </a:bodyPr>
          <a:lstStyle/>
          <a:p>
            <a:pPr>
              <a:lnSpc>
                <a:spcPct val="107000"/>
              </a:lnSpc>
              <a:spcAft>
                <a:spcPts val="800"/>
              </a:spcAft>
            </a:pPr>
            <a:r>
              <a:rPr lang="es-CL" sz="2000" b="1" dirty="0">
                <a:effectLst/>
                <a:latin typeface="Calibri" panose="020F0502020204030204" pitchFamily="34" charset="0"/>
                <a:ea typeface="Calibri" panose="020F0502020204030204" pitchFamily="34" charset="0"/>
                <a:cs typeface="Times New Roman" panose="02020603050405020304" pitchFamily="18" charset="0"/>
              </a:rPr>
              <a:t>Aulas conectadas del liceo </a:t>
            </a:r>
            <a:r>
              <a:rPr lang="es-CL" sz="2000" b="1" dirty="0" err="1">
                <a:effectLst/>
                <a:latin typeface="Calibri" panose="020F0502020204030204" pitchFamily="34" charset="0"/>
                <a:ea typeface="Calibri" panose="020F0502020204030204" pitchFamily="34" charset="0"/>
                <a:cs typeface="Times New Roman" panose="02020603050405020304" pitchFamily="18" charset="0"/>
              </a:rPr>
              <a:t>Andres</a:t>
            </a:r>
            <a:r>
              <a:rPr lang="es-CL" sz="2000" b="1" dirty="0">
                <a:effectLst/>
                <a:latin typeface="Calibri" panose="020F0502020204030204" pitchFamily="34" charset="0"/>
                <a:ea typeface="Calibri" panose="020F0502020204030204" pitchFamily="34" charset="0"/>
                <a:cs typeface="Times New Roman" panose="02020603050405020304" pitchFamily="18" charset="0"/>
              </a:rPr>
              <a:t> Bello</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CL" sz="1800" dirty="0">
                <a:effectLst/>
                <a:latin typeface="Calibri" panose="020F0502020204030204" pitchFamily="34" charset="0"/>
                <a:ea typeface="Calibri" panose="020F0502020204030204" pitchFamily="34" charset="0"/>
                <a:cs typeface="Times New Roman" panose="02020603050405020304" pitchFamily="18" charset="0"/>
              </a:rPr>
              <a:t>El Liceo Andrés Bello cuenta con un total de</a:t>
            </a:r>
            <a:r>
              <a:rPr lang="es-CL" sz="1800" b="1" dirty="0">
                <a:effectLst/>
                <a:latin typeface="Calibri" panose="020F0502020204030204" pitchFamily="34" charset="0"/>
                <a:ea typeface="Calibri" panose="020F0502020204030204" pitchFamily="34" charset="0"/>
                <a:cs typeface="Times New Roman" panose="02020603050405020304" pitchFamily="18" charset="0"/>
              </a:rPr>
              <a:t> 17 AULAS CONECTADAS</a:t>
            </a:r>
            <a:r>
              <a:rPr lang="es-CL" sz="1800" dirty="0">
                <a:effectLst/>
                <a:latin typeface="Calibri" panose="020F0502020204030204" pitchFamily="34" charset="0"/>
                <a:ea typeface="Calibri" panose="020F0502020204030204" pitchFamily="34" charset="0"/>
                <a:cs typeface="Times New Roman" panose="02020603050405020304" pitchFamily="18" charset="0"/>
              </a:rPr>
              <a:t> , independientes e implementadas con:</a:t>
            </a:r>
          </a:p>
          <a:p>
            <a:pPr marL="342900" lvl="0" indent="-342900">
              <a:lnSpc>
                <a:spcPct val="115000"/>
              </a:lnSpc>
              <a:spcAft>
                <a:spcPts val="800"/>
              </a:spcAft>
              <a:buFont typeface="Arial" panose="020B0604020202020204" pitchFamily="34" charset="0"/>
              <a:buChar char="●"/>
            </a:pPr>
            <a:r>
              <a:rPr lang="es-CL" sz="1800" u="none" strike="noStrike" dirty="0">
                <a:effectLst/>
                <a:latin typeface="Calibri" panose="020F0502020204030204" pitchFamily="34" charset="0"/>
                <a:ea typeface="Calibri" panose="020F0502020204030204" pitchFamily="34" charset="0"/>
                <a:cs typeface="Times New Roman" panose="02020603050405020304" pitchFamily="18" charset="0"/>
              </a:rPr>
              <a:t> PC desktop de escritorio.</a:t>
            </a:r>
          </a:p>
          <a:p>
            <a:pPr marL="342900" lvl="0" indent="-342900">
              <a:lnSpc>
                <a:spcPct val="115000"/>
              </a:lnSpc>
              <a:spcAft>
                <a:spcPts val="800"/>
              </a:spcAft>
              <a:buFont typeface="Arial" panose="020B0604020202020204" pitchFamily="34" charset="0"/>
              <a:buChar char="●"/>
            </a:pPr>
            <a:r>
              <a:rPr lang="es-CL" sz="1800" u="none" strike="noStrike" dirty="0">
                <a:effectLst/>
                <a:latin typeface="Calibri" panose="020F0502020204030204" pitchFamily="34" charset="0"/>
                <a:ea typeface="Calibri" panose="020F0502020204030204" pitchFamily="34" charset="0"/>
                <a:cs typeface="Times New Roman" panose="02020603050405020304" pitchFamily="18" charset="0"/>
              </a:rPr>
              <a:t> Sistema de sonido </a:t>
            </a:r>
            <a:r>
              <a:rPr lang="es-CL" sz="1800" u="none" strike="noStrike" dirty="0" err="1">
                <a:effectLst/>
                <a:latin typeface="Calibri" panose="020F0502020204030204" pitchFamily="34" charset="0"/>
                <a:ea typeface="Calibri" panose="020F0502020204030204" pitchFamily="34" charset="0"/>
                <a:cs typeface="Times New Roman" panose="02020603050405020304" pitchFamily="18" charset="0"/>
              </a:rPr>
              <a:t>surround</a:t>
            </a:r>
            <a:r>
              <a:rPr lang="es-CL" sz="1800" u="none" strike="noStrike" dirty="0">
                <a:effectLst/>
                <a:latin typeface="Calibri" panose="020F0502020204030204" pitchFamily="34" charset="0"/>
                <a:ea typeface="Calibri" panose="020F0502020204030204" pitchFamily="34" charset="0"/>
                <a:cs typeface="Times New Roman" panose="02020603050405020304" pitchFamily="18" charset="0"/>
              </a:rPr>
              <a:t> anclado en pared. </a:t>
            </a:r>
          </a:p>
          <a:p>
            <a:pPr marL="342900" lvl="0" indent="-342900">
              <a:lnSpc>
                <a:spcPct val="115000"/>
              </a:lnSpc>
              <a:spcAft>
                <a:spcPts val="800"/>
              </a:spcAft>
              <a:buFont typeface="Arial" panose="020B0604020202020204" pitchFamily="34" charset="0"/>
              <a:buChar char="●"/>
            </a:pPr>
            <a:r>
              <a:rPr lang="es-CL" sz="1800" u="none" strike="noStrike" dirty="0">
                <a:effectLst/>
                <a:latin typeface="Calibri" panose="020F0502020204030204" pitchFamily="34" charset="0"/>
                <a:ea typeface="Calibri" panose="020F0502020204030204" pitchFamily="34" charset="0"/>
                <a:cs typeface="Times New Roman" panose="02020603050405020304" pitchFamily="18" charset="0"/>
              </a:rPr>
              <a:t> Data show anclado al techo.</a:t>
            </a:r>
          </a:p>
          <a:p>
            <a:pPr marL="342900" lvl="0" indent="-342900">
              <a:lnSpc>
                <a:spcPct val="115000"/>
              </a:lnSpc>
              <a:spcAft>
                <a:spcPts val="800"/>
              </a:spcAft>
              <a:buFont typeface="Arial" panose="020B0604020202020204" pitchFamily="34" charset="0"/>
              <a:buChar char="●"/>
            </a:pPr>
            <a:r>
              <a:rPr lang="es-CL" sz="1800" u="none" strike="noStrike" dirty="0" err="1">
                <a:effectLst/>
                <a:latin typeface="Calibri" panose="020F0502020204030204" pitchFamily="34" charset="0"/>
                <a:ea typeface="Calibri" panose="020F0502020204030204" pitchFamily="34" charset="0"/>
                <a:cs typeface="Times New Roman" panose="02020603050405020304" pitchFamily="18" charset="0"/>
              </a:rPr>
              <a:t>Aps</a:t>
            </a:r>
            <a:r>
              <a:rPr lang="es-CL" sz="1800" u="none" strike="noStrike" dirty="0">
                <a:effectLst/>
                <a:latin typeface="Calibri" panose="020F0502020204030204" pitchFamily="34" charset="0"/>
                <a:ea typeface="Calibri" panose="020F0502020204030204" pitchFamily="34" charset="0"/>
                <a:cs typeface="Times New Roman" panose="02020603050405020304" pitchFamily="18" charset="0"/>
              </a:rPr>
              <a:t> </a:t>
            </a:r>
            <a:r>
              <a:rPr lang="es-CL" sz="1800" u="none" strike="noStrike" dirty="0" err="1">
                <a:effectLst/>
                <a:latin typeface="Calibri" panose="020F0502020204030204" pitchFamily="34" charset="0"/>
                <a:ea typeface="Calibri" panose="020F0502020204030204" pitchFamily="34" charset="0"/>
                <a:cs typeface="Times New Roman" panose="02020603050405020304" pitchFamily="18" charset="0"/>
              </a:rPr>
              <a:t>wireless</a:t>
            </a:r>
            <a:r>
              <a:rPr lang="es-CL" sz="1800" u="none" strike="noStrike" dirty="0">
                <a:effectLst/>
                <a:latin typeface="Calibri" panose="020F0502020204030204" pitchFamily="34" charset="0"/>
                <a:ea typeface="Calibri" panose="020F0502020204030204" pitchFamily="34" charset="0"/>
                <a:cs typeface="Times New Roman" panose="02020603050405020304" pitchFamily="18" charset="0"/>
              </a:rPr>
              <a:t> para conectividad.</a:t>
            </a:r>
          </a:p>
          <a:p>
            <a:pPr marL="342900" lvl="0" indent="-342900">
              <a:lnSpc>
                <a:spcPct val="115000"/>
              </a:lnSpc>
              <a:spcAft>
                <a:spcPts val="800"/>
              </a:spcAft>
              <a:buFont typeface="Arial" panose="020B0604020202020204" pitchFamily="34" charset="0"/>
              <a:buChar char="●"/>
            </a:pPr>
            <a:r>
              <a:rPr lang="es-CL" sz="1800" u="none" strike="noStrike" dirty="0">
                <a:effectLst/>
                <a:latin typeface="Calibri" panose="020F0502020204030204" pitchFamily="34" charset="0"/>
                <a:ea typeface="Calibri" panose="020F0502020204030204" pitchFamily="34" charset="0"/>
                <a:cs typeface="Times New Roman" panose="02020603050405020304" pitchFamily="18" charset="0"/>
              </a:rPr>
              <a:t>Red de fibra óptica de 100 megabytes .</a:t>
            </a:r>
          </a:p>
          <a:p>
            <a:pPr marL="342900" lvl="0" indent="-342900">
              <a:lnSpc>
                <a:spcPct val="115000"/>
              </a:lnSpc>
              <a:spcAft>
                <a:spcPts val="800"/>
              </a:spcAft>
              <a:buFont typeface="Arial" panose="020B0604020202020204" pitchFamily="34" charset="0"/>
              <a:buChar char="●"/>
            </a:pPr>
            <a:r>
              <a:rPr lang="es-CL" sz="1800" u="none" strike="noStrike" dirty="0">
                <a:effectLst/>
                <a:latin typeface="Calibri" panose="020F0502020204030204" pitchFamily="34" charset="0"/>
                <a:ea typeface="Calibri" panose="020F0502020204030204" pitchFamily="34" charset="0"/>
                <a:cs typeface="Times New Roman" panose="02020603050405020304" pitchFamily="18" charset="0"/>
              </a:rPr>
              <a:t>Cámara web full HD 1920 x 720 píxeles con autoenfoque.</a:t>
            </a:r>
          </a:p>
          <a:p>
            <a:pPr marL="342900" lvl="0" indent="-342900">
              <a:lnSpc>
                <a:spcPct val="115000"/>
              </a:lnSpc>
              <a:spcAft>
                <a:spcPts val="800"/>
              </a:spcAft>
              <a:buFont typeface="Arial" panose="020B0604020202020204" pitchFamily="34" charset="0"/>
              <a:buChar char="●"/>
            </a:pPr>
            <a:r>
              <a:rPr lang="es-CL" sz="1800" u="none" strike="noStrike" dirty="0">
                <a:effectLst/>
                <a:latin typeface="Calibri" panose="020F0502020204030204" pitchFamily="34" charset="0"/>
                <a:ea typeface="Calibri" panose="020F0502020204030204" pitchFamily="34" charset="0"/>
                <a:cs typeface="Times New Roman" panose="02020603050405020304" pitchFamily="18" charset="0"/>
              </a:rPr>
              <a:t>Trípode para cámara web. </a:t>
            </a:r>
          </a:p>
          <a:p>
            <a:pPr marL="342900" lvl="0" indent="-342900">
              <a:lnSpc>
                <a:spcPct val="115000"/>
              </a:lnSpc>
              <a:spcAft>
                <a:spcPts val="800"/>
              </a:spcAft>
              <a:buFont typeface="Arial" panose="020B0604020202020204" pitchFamily="34" charset="0"/>
              <a:buChar char="●"/>
            </a:pPr>
            <a:r>
              <a:rPr lang="es-CL" sz="1800" u="none" strike="noStrike" dirty="0">
                <a:effectLst/>
                <a:latin typeface="Calibri" panose="020F0502020204030204" pitchFamily="34" charset="0"/>
                <a:ea typeface="Calibri" panose="020F0502020204030204" pitchFamily="34" charset="0"/>
                <a:cs typeface="Times New Roman" panose="02020603050405020304" pitchFamily="18" charset="0"/>
              </a:rPr>
              <a:t>Sistema profesional de micrófonos bluetooth para cada docente.</a:t>
            </a:r>
          </a:p>
          <a:p>
            <a:pPr marL="342900" lvl="0" indent="-342900">
              <a:lnSpc>
                <a:spcPct val="115000"/>
              </a:lnSpc>
              <a:spcAft>
                <a:spcPts val="800"/>
              </a:spcAft>
              <a:buFont typeface="Arial" panose="020B0604020202020204" pitchFamily="34" charset="0"/>
              <a:buChar char="●"/>
            </a:pPr>
            <a:r>
              <a:rPr lang="es-CL" sz="1800" u="none" strike="noStrike" dirty="0">
                <a:effectLst/>
                <a:latin typeface="Calibri" panose="020F0502020204030204" pitchFamily="34" charset="0"/>
                <a:ea typeface="Calibri" panose="020F0502020204030204" pitchFamily="34" charset="0"/>
                <a:cs typeface="Times New Roman" panose="02020603050405020304" pitchFamily="18" charset="0"/>
              </a:rPr>
              <a:t>1 pizarra interactiva de 55 pulgadas.  </a:t>
            </a:r>
          </a:p>
        </p:txBody>
      </p:sp>
    </p:spTree>
    <p:extLst>
      <p:ext uri="{BB962C8B-B14F-4D97-AF65-F5344CB8AC3E}">
        <p14:creationId xmlns:p14="http://schemas.microsoft.com/office/powerpoint/2010/main" val="28479943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87A468-A288-4A27-9380-802826F3ED90}"/>
              </a:ext>
            </a:extLst>
          </p:cNvPr>
          <p:cNvSpPr>
            <a:spLocks noGrp="1"/>
          </p:cNvSpPr>
          <p:nvPr>
            <p:ph type="title"/>
          </p:nvPr>
        </p:nvSpPr>
        <p:spPr/>
        <p:txBody>
          <a:bodyPr/>
          <a:lstStyle/>
          <a:p>
            <a:r>
              <a:rPr lang="es-CL" dirty="0"/>
              <a:t>Cuenta presupuestaria</a:t>
            </a:r>
          </a:p>
        </p:txBody>
      </p:sp>
      <p:sp>
        <p:nvSpPr>
          <p:cNvPr id="3" name="Marcador de texto 2">
            <a:extLst>
              <a:ext uri="{FF2B5EF4-FFF2-40B4-BE49-F238E27FC236}">
                <a16:creationId xmlns:a16="http://schemas.microsoft.com/office/drawing/2014/main" id="{2792CF99-9135-4143-B29C-551D95BCEB1E}"/>
              </a:ext>
            </a:extLst>
          </p:cNvPr>
          <p:cNvSpPr>
            <a:spLocks noGrp="1"/>
          </p:cNvSpPr>
          <p:nvPr>
            <p:ph type="body" idx="1"/>
          </p:nvPr>
        </p:nvSpPr>
        <p:spPr/>
        <p:txBody>
          <a:bodyPr/>
          <a:lstStyle/>
          <a:p>
            <a:r>
              <a:rPr lang="es-CL" dirty="0"/>
              <a:t>Resumen financiero</a:t>
            </a:r>
          </a:p>
        </p:txBody>
      </p:sp>
    </p:spTree>
    <p:extLst>
      <p:ext uri="{BB962C8B-B14F-4D97-AF65-F5344CB8AC3E}">
        <p14:creationId xmlns:p14="http://schemas.microsoft.com/office/powerpoint/2010/main" val="3784183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AB0B86-D7CE-47EC-9221-932B41B047E7}"/>
              </a:ext>
            </a:extLst>
          </p:cNvPr>
          <p:cNvSpPr>
            <a:spLocks noGrp="1"/>
          </p:cNvSpPr>
          <p:nvPr>
            <p:ph type="title"/>
          </p:nvPr>
        </p:nvSpPr>
        <p:spPr/>
        <p:txBody>
          <a:bodyPr>
            <a:normAutofit/>
          </a:bodyPr>
          <a:lstStyle/>
          <a:p>
            <a:r>
              <a:rPr lang="es-CL" sz="2800" b="1" dirty="0"/>
              <a:t>VISIÓN INSTITUCIONAL</a:t>
            </a:r>
          </a:p>
        </p:txBody>
      </p:sp>
      <p:sp>
        <p:nvSpPr>
          <p:cNvPr id="3" name="Marcador de texto 2">
            <a:extLst>
              <a:ext uri="{FF2B5EF4-FFF2-40B4-BE49-F238E27FC236}">
                <a16:creationId xmlns:a16="http://schemas.microsoft.com/office/drawing/2014/main" id="{C6158BF1-1246-4F10-BE10-3BEA7CF37E1B}"/>
              </a:ext>
            </a:extLst>
          </p:cNvPr>
          <p:cNvSpPr>
            <a:spLocks noGrp="1"/>
          </p:cNvSpPr>
          <p:nvPr>
            <p:ph type="body" idx="1"/>
          </p:nvPr>
        </p:nvSpPr>
        <p:spPr>
          <a:xfrm>
            <a:off x="514350" y="3212824"/>
            <a:ext cx="8298346" cy="3333750"/>
          </a:xfrm>
        </p:spPr>
        <p:txBody>
          <a:bodyPr>
            <a:normAutofit/>
          </a:bodyPr>
          <a:lstStyle/>
          <a:p>
            <a:pPr algn="just"/>
            <a:r>
              <a:rPr lang="es-CL" sz="2400" dirty="0"/>
              <a:t>Queremos formar personas comprometidas con sus procesos de aprendizaje y con las competencias cognitivas, intelectuales, sociales, culturales y valóricas necesarias para desenvolverse eficientemente en una sociedad cambiante y altamente tecnificada para que sean un aporte a la humanidad y a su país como ciudadanos críticos, responsables y reflexivos.</a:t>
            </a:r>
          </a:p>
        </p:txBody>
      </p:sp>
      <p:pic>
        <p:nvPicPr>
          <p:cNvPr id="4" name="Imagen 3">
            <a:extLst>
              <a:ext uri="{FF2B5EF4-FFF2-40B4-BE49-F238E27FC236}">
                <a16:creationId xmlns:a16="http://schemas.microsoft.com/office/drawing/2014/main" id="{3441C6F0-BD2A-4EB2-B13D-BB0B706E5044}"/>
              </a:ext>
            </a:extLst>
          </p:cNvPr>
          <p:cNvPicPr>
            <a:picLocks noChangeAspect="1"/>
          </p:cNvPicPr>
          <p:nvPr/>
        </p:nvPicPr>
        <p:blipFill>
          <a:blip r:embed="rId2"/>
          <a:stretch>
            <a:fillRect/>
          </a:stretch>
        </p:blipFill>
        <p:spPr>
          <a:xfrm>
            <a:off x="6764820" y="311426"/>
            <a:ext cx="2143125" cy="1200150"/>
          </a:xfrm>
          <a:prstGeom prst="rect">
            <a:avLst/>
          </a:prstGeom>
        </p:spPr>
      </p:pic>
    </p:spTree>
    <p:extLst>
      <p:ext uri="{BB962C8B-B14F-4D97-AF65-F5344CB8AC3E}">
        <p14:creationId xmlns:p14="http://schemas.microsoft.com/office/powerpoint/2010/main" val="5639937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96357E61-4209-4C19-94B9-6B0809116311}"/>
              </a:ext>
            </a:extLst>
          </p:cNvPr>
          <p:cNvSpPr txBox="1"/>
          <p:nvPr/>
        </p:nvSpPr>
        <p:spPr>
          <a:xfrm>
            <a:off x="318051" y="225287"/>
            <a:ext cx="8521148" cy="470000"/>
          </a:xfrm>
          <a:prstGeom prst="rect">
            <a:avLst/>
          </a:prstGeom>
          <a:noFill/>
        </p:spPr>
        <p:txBody>
          <a:bodyPr wrap="square" rtlCol="0">
            <a:spAutoFit/>
          </a:bodyPr>
          <a:lstStyle/>
          <a:p>
            <a:pPr algn="just">
              <a:lnSpc>
                <a:spcPct val="107000"/>
              </a:lnSpc>
              <a:spcAft>
                <a:spcPts val="800"/>
              </a:spcAft>
            </a:pPr>
            <a:r>
              <a:rPr lang="es-CL" sz="2400" b="1" dirty="0">
                <a:effectLst/>
                <a:latin typeface="Calibri" panose="020F0502020204030204" pitchFamily="34" charset="0"/>
                <a:ea typeface="Calibri" panose="020F0502020204030204" pitchFamily="34" charset="0"/>
                <a:cs typeface="Times New Roman" panose="02020603050405020304" pitchFamily="18" charset="0"/>
              </a:rPr>
              <a:t>Ingresos por subvención</a:t>
            </a:r>
            <a:endParaRPr lang="es-CL" sz="2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Tabla 3">
            <a:extLst>
              <a:ext uri="{FF2B5EF4-FFF2-40B4-BE49-F238E27FC236}">
                <a16:creationId xmlns:a16="http://schemas.microsoft.com/office/drawing/2014/main" id="{7EBB0236-31EA-48CD-ADA8-20E3243E08F2}"/>
              </a:ext>
            </a:extLst>
          </p:cNvPr>
          <p:cNvGraphicFramePr>
            <a:graphicFrameLocks noGrp="1"/>
          </p:cNvGraphicFramePr>
          <p:nvPr>
            <p:extLst>
              <p:ext uri="{D42A27DB-BD31-4B8C-83A1-F6EECF244321}">
                <p14:modId xmlns:p14="http://schemas.microsoft.com/office/powerpoint/2010/main" val="49244338"/>
              </p:ext>
            </p:extLst>
          </p:nvPr>
        </p:nvGraphicFramePr>
        <p:xfrm>
          <a:off x="318051" y="749834"/>
          <a:ext cx="8521148" cy="5882879"/>
        </p:xfrm>
        <a:graphic>
          <a:graphicData uri="http://schemas.openxmlformats.org/drawingml/2006/table">
            <a:tbl>
              <a:tblPr firstRow="1" firstCol="1" bandRow="1"/>
              <a:tblGrid>
                <a:gridCol w="390901">
                  <a:extLst>
                    <a:ext uri="{9D8B030D-6E8A-4147-A177-3AD203B41FA5}">
                      <a16:colId xmlns:a16="http://schemas.microsoft.com/office/drawing/2014/main" val="1700923225"/>
                    </a:ext>
                  </a:extLst>
                </a:gridCol>
                <a:gridCol w="5909719">
                  <a:extLst>
                    <a:ext uri="{9D8B030D-6E8A-4147-A177-3AD203B41FA5}">
                      <a16:colId xmlns:a16="http://schemas.microsoft.com/office/drawing/2014/main" val="2390274808"/>
                    </a:ext>
                  </a:extLst>
                </a:gridCol>
                <a:gridCol w="2220528">
                  <a:extLst>
                    <a:ext uri="{9D8B030D-6E8A-4147-A177-3AD203B41FA5}">
                      <a16:colId xmlns:a16="http://schemas.microsoft.com/office/drawing/2014/main" val="374161584"/>
                    </a:ext>
                  </a:extLst>
                </a:gridCol>
              </a:tblGrid>
              <a:tr h="564283">
                <a:tc>
                  <a:txBody>
                    <a:bodyPr/>
                    <a:lstStyle/>
                    <a:p>
                      <a:pPr algn="just">
                        <a:lnSpc>
                          <a:spcPct val="107000"/>
                        </a:lnSpc>
                        <a:spcAft>
                          <a:spcPts val="800"/>
                        </a:spcAft>
                      </a:pPr>
                      <a:r>
                        <a:rPr lang="es-CL" sz="2400" b="1">
                          <a:effectLst/>
                          <a:latin typeface="Calibri" panose="020F0502020204030204" pitchFamily="34" charset="0"/>
                          <a:ea typeface="Calibri" panose="020F0502020204030204" pitchFamily="34" charset="0"/>
                          <a:cs typeface="Times New Roman" panose="02020603050405020304" pitchFamily="18" charset="0"/>
                        </a:rPr>
                        <a:t>N°</a:t>
                      </a:r>
                      <a:endParaRPr lang="es-CL"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s-CL" sz="2400" b="1">
                          <a:effectLst/>
                          <a:latin typeface="Calibri" panose="020F0502020204030204" pitchFamily="34" charset="0"/>
                          <a:ea typeface="Calibri" panose="020F0502020204030204" pitchFamily="34" charset="0"/>
                          <a:cs typeface="Times New Roman" panose="02020603050405020304" pitchFamily="18" charset="0"/>
                        </a:rPr>
                        <a:t>Centro de costo</a:t>
                      </a:r>
                      <a:endParaRPr lang="es-CL"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s-CL" sz="2400" b="1">
                          <a:effectLst/>
                          <a:latin typeface="Calibri" panose="020F0502020204030204" pitchFamily="34" charset="0"/>
                          <a:ea typeface="Calibri" panose="020F0502020204030204" pitchFamily="34" charset="0"/>
                          <a:cs typeface="Times New Roman" panose="02020603050405020304" pitchFamily="18" charset="0"/>
                        </a:rPr>
                        <a:t>Monto</a:t>
                      </a:r>
                      <a:endParaRPr lang="es-CL"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978770"/>
                  </a:ext>
                </a:extLst>
              </a:tr>
              <a:tr h="564283">
                <a:tc>
                  <a:txBody>
                    <a:bodyPr/>
                    <a:lstStyle/>
                    <a:p>
                      <a:pPr algn="ctr">
                        <a:lnSpc>
                          <a:spcPct val="107000"/>
                        </a:lnSpc>
                        <a:spcAft>
                          <a:spcPts val="800"/>
                        </a:spcAft>
                      </a:pPr>
                      <a:r>
                        <a:rPr lang="es-CL" sz="2400">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s-CL" sz="2400">
                          <a:effectLst/>
                          <a:latin typeface="Calibri" panose="020F0502020204030204" pitchFamily="34" charset="0"/>
                          <a:ea typeface="Calibri" panose="020F0502020204030204" pitchFamily="34" charset="0"/>
                          <a:cs typeface="Times New Roman" panose="02020603050405020304" pitchFamily="18" charset="0"/>
                        </a:rPr>
                        <a:t>Subvención de escolaridad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s-CL" sz="2400">
                          <a:effectLst/>
                          <a:latin typeface="Calibri" panose="020F0502020204030204" pitchFamily="34" charset="0"/>
                          <a:ea typeface="Calibri" panose="020F0502020204030204" pitchFamily="34" charset="0"/>
                          <a:cs typeface="Times New Roman" panose="02020603050405020304" pitchFamily="18" charset="0"/>
                        </a:rPr>
                        <a:t>582.584.783.-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5887481"/>
                  </a:ext>
                </a:extLst>
              </a:tr>
              <a:tr h="564283">
                <a:tc>
                  <a:txBody>
                    <a:bodyPr/>
                    <a:lstStyle/>
                    <a:p>
                      <a:pPr algn="ctr">
                        <a:lnSpc>
                          <a:spcPct val="107000"/>
                        </a:lnSpc>
                        <a:spcAft>
                          <a:spcPts val="800"/>
                        </a:spcAft>
                      </a:pPr>
                      <a:r>
                        <a:rPr lang="es-CL" sz="240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s-CL" sz="2400">
                          <a:effectLst/>
                          <a:latin typeface="Calibri" panose="020F0502020204030204" pitchFamily="34" charset="0"/>
                          <a:ea typeface="Calibri" panose="020F0502020204030204" pitchFamily="34" charset="0"/>
                          <a:cs typeface="Times New Roman" panose="02020603050405020304" pitchFamily="18" charset="0"/>
                        </a:rPr>
                        <a:t>Subvención Escolar Preferencial Ley N° 20.248. Remanente año 2020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s-CL" sz="2400">
                          <a:effectLst/>
                          <a:latin typeface="Calibri" panose="020F0502020204030204" pitchFamily="34" charset="0"/>
                          <a:ea typeface="Calibri" panose="020F0502020204030204" pitchFamily="34" charset="0"/>
                          <a:cs typeface="Times New Roman" panose="02020603050405020304" pitchFamily="18" charset="0"/>
                        </a:rPr>
                        <a:t>12.058.226.-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1084120"/>
                  </a:ext>
                </a:extLst>
              </a:tr>
              <a:tr h="564283">
                <a:tc>
                  <a:txBody>
                    <a:bodyPr/>
                    <a:lstStyle/>
                    <a:p>
                      <a:pPr algn="ctr">
                        <a:lnSpc>
                          <a:spcPct val="107000"/>
                        </a:lnSpc>
                        <a:spcAft>
                          <a:spcPts val="800"/>
                        </a:spcAft>
                      </a:pPr>
                      <a:r>
                        <a:rPr lang="es-CL" sz="240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s-CL" sz="2400">
                          <a:effectLst/>
                          <a:latin typeface="Calibri" panose="020F0502020204030204" pitchFamily="34" charset="0"/>
                          <a:ea typeface="Calibri" panose="020F0502020204030204" pitchFamily="34" charset="0"/>
                          <a:cs typeface="Times New Roman" panose="02020603050405020304" pitchFamily="18" charset="0"/>
                        </a:rPr>
                        <a:t>Subvención Escolar Preferencial Ley N° 20.248 año 2021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s-CL" sz="2400">
                          <a:effectLst/>
                          <a:latin typeface="Calibri" panose="020F0502020204030204" pitchFamily="34" charset="0"/>
                          <a:ea typeface="Calibri" panose="020F0502020204030204" pitchFamily="34" charset="0"/>
                          <a:cs typeface="Times New Roman" panose="02020603050405020304" pitchFamily="18" charset="0"/>
                        </a:rPr>
                        <a:t>122.256.029.-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1417864"/>
                  </a:ext>
                </a:extLst>
              </a:tr>
              <a:tr h="564283">
                <a:tc>
                  <a:txBody>
                    <a:bodyPr/>
                    <a:lstStyle/>
                    <a:p>
                      <a:pPr algn="ctr">
                        <a:lnSpc>
                          <a:spcPct val="107000"/>
                        </a:lnSpc>
                        <a:spcAft>
                          <a:spcPts val="800"/>
                        </a:spcAft>
                      </a:pPr>
                      <a:r>
                        <a:rPr lang="es-CL" sz="2400">
                          <a:effectLst/>
                          <a:latin typeface="Calibri" panose="020F0502020204030204" pitchFamily="34" charset="0"/>
                          <a:ea typeface="Calibri" panose="020F0502020204030204" pitchFamily="34" charset="0"/>
                          <a:cs typeface="Times New Roman" panose="02020603050405020304" pitchFamily="18" charset="0"/>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s-CL" sz="2400">
                          <a:effectLst/>
                          <a:latin typeface="Calibri" panose="020F0502020204030204" pitchFamily="34" charset="0"/>
                          <a:ea typeface="Calibri" panose="020F0502020204030204" pitchFamily="34" charset="0"/>
                          <a:cs typeface="Times New Roman" panose="02020603050405020304" pitchFamily="18" charset="0"/>
                        </a:rPr>
                        <a:t>Otros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s-CL" sz="2400">
                          <a:effectLst/>
                          <a:latin typeface="Calibri" panose="020F0502020204030204" pitchFamily="34" charset="0"/>
                          <a:ea typeface="Calibri" panose="020F0502020204030204" pitchFamily="34" charset="0"/>
                          <a:cs typeface="Times New Roman" panose="02020603050405020304" pitchFamily="18" charset="0"/>
                        </a:rPr>
                        <a:t>289.324.998.-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962270"/>
                  </a:ext>
                </a:extLst>
              </a:tr>
              <a:tr h="564283">
                <a:tc>
                  <a:txBody>
                    <a:bodyPr/>
                    <a:lstStyle/>
                    <a:p>
                      <a:pPr algn="ctr">
                        <a:lnSpc>
                          <a:spcPct val="107000"/>
                        </a:lnSpc>
                        <a:spcAft>
                          <a:spcPts val="800"/>
                        </a:spcAft>
                      </a:pPr>
                      <a:r>
                        <a:rPr lang="es-CL" sz="2400">
                          <a:effectLst/>
                          <a:latin typeface="Calibri" panose="020F0502020204030204" pitchFamily="34" charset="0"/>
                          <a:ea typeface="Calibri" panose="020F0502020204030204" pitchFamily="34" charset="0"/>
                          <a:cs typeface="Times New Roman" panose="02020603050405020304" pitchFamily="18" charset="0"/>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s-CL" sz="2400">
                          <a:effectLst/>
                          <a:latin typeface="Calibri" panose="020F0502020204030204" pitchFamily="34" charset="0"/>
                          <a:ea typeface="Calibri" panose="020F0502020204030204" pitchFamily="34" charset="0"/>
                          <a:cs typeface="Times New Roman" panose="02020603050405020304" pitchFamily="18" charset="0"/>
                        </a:rPr>
                        <a:t>Licencias médicas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s-CL" sz="2400">
                          <a:effectLst/>
                          <a:latin typeface="Calibri" panose="020F0502020204030204" pitchFamily="34" charset="0"/>
                          <a:ea typeface="Calibri" panose="020F0502020204030204" pitchFamily="34" charset="0"/>
                          <a:cs typeface="Times New Roman" panose="02020603050405020304" pitchFamily="18" charset="0"/>
                        </a:rPr>
                        <a:t>32.124.308.-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4784646"/>
                  </a:ext>
                </a:extLst>
              </a:tr>
              <a:tr h="564283">
                <a:tc>
                  <a:txBody>
                    <a:bodyPr/>
                    <a:lstStyle/>
                    <a:p>
                      <a:pPr algn="ctr">
                        <a:lnSpc>
                          <a:spcPct val="107000"/>
                        </a:lnSpc>
                        <a:spcAft>
                          <a:spcPts val="800"/>
                        </a:spcAft>
                      </a:pPr>
                      <a:r>
                        <a:rPr lang="es-CL" sz="2400">
                          <a:effectLst/>
                          <a:latin typeface="Calibri" panose="020F0502020204030204" pitchFamily="34" charset="0"/>
                          <a:ea typeface="Calibri" panose="020F0502020204030204" pitchFamily="34" charset="0"/>
                          <a:cs typeface="Times New Roman" panose="02020603050405020304" pitchFamily="18" charset="0"/>
                        </a:rPr>
                        <a:t>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s-CL" sz="2400">
                          <a:effectLst/>
                          <a:latin typeface="Calibri" panose="020F0502020204030204" pitchFamily="34" charset="0"/>
                          <a:ea typeface="Calibri" panose="020F0502020204030204" pitchFamily="34" charset="0"/>
                          <a:cs typeface="Times New Roman" panose="02020603050405020304" pitchFamily="18" charset="0"/>
                        </a:rPr>
                        <a:t>C x C Recuperación de préstamos ingresos por percibir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s-CL" sz="2400">
                          <a:effectLst/>
                          <a:latin typeface="Calibri" panose="020F0502020204030204" pitchFamily="34" charset="0"/>
                          <a:ea typeface="Calibri" panose="020F0502020204030204" pitchFamily="34" charset="0"/>
                          <a:cs typeface="Times New Roman" panose="02020603050405020304" pitchFamily="18" charset="0"/>
                        </a:rPr>
                        <a:t>2.315.563.-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93685615"/>
                  </a:ext>
                </a:extLst>
              </a:tr>
              <a:tr h="564283">
                <a:tc>
                  <a:txBody>
                    <a:bodyPr/>
                    <a:lstStyle/>
                    <a:p>
                      <a:pPr algn="ctr">
                        <a:lnSpc>
                          <a:spcPct val="107000"/>
                        </a:lnSpc>
                        <a:spcAft>
                          <a:spcPts val="800"/>
                        </a:spcAft>
                      </a:pPr>
                      <a:r>
                        <a:rPr lang="es-CL" sz="2400">
                          <a:effectLst/>
                          <a:latin typeface="Calibri" panose="020F0502020204030204" pitchFamily="34" charset="0"/>
                          <a:ea typeface="Calibri" panose="020F0502020204030204" pitchFamily="34" charset="0"/>
                          <a:cs typeface="Times New Roman" panose="02020603050405020304" pitchFamily="18" charset="0"/>
                        </a:rPr>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s-CL" sz="2400">
                          <a:effectLst/>
                          <a:latin typeface="Calibri" panose="020F0502020204030204" pitchFamily="34" charset="0"/>
                          <a:ea typeface="Calibri" panose="020F0502020204030204" pitchFamily="34" charset="0"/>
                          <a:cs typeface="Times New Roman" panose="02020603050405020304" pitchFamily="18" charset="0"/>
                        </a:rPr>
                        <a:t>Subvención de mantención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s-CL" sz="2400">
                          <a:effectLst/>
                          <a:latin typeface="Calibri" panose="020F0502020204030204" pitchFamily="34" charset="0"/>
                          <a:ea typeface="Calibri" panose="020F0502020204030204" pitchFamily="34" charset="0"/>
                          <a:cs typeface="Times New Roman" panose="02020603050405020304" pitchFamily="18" charset="0"/>
                        </a:rPr>
                        <a:t>10.036.787.-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224887"/>
                  </a:ext>
                </a:extLst>
              </a:tr>
              <a:tr h="564283">
                <a:tc>
                  <a:txBody>
                    <a:bodyPr/>
                    <a:lstStyle/>
                    <a:p>
                      <a:pPr algn="ctr">
                        <a:lnSpc>
                          <a:spcPct val="107000"/>
                        </a:lnSpc>
                        <a:spcAft>
                          <a:spcPts val="800"/>
                        </a:spcAft>
                      </a:pPr>
                      <a:r>
                        <a:rPr lang="es-CL" sz="24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s-CL" sz="2400" b="1">
                          <a:effectLst/>
                          <a:latin typeface="Calibri" panose="020F0502020204030204" pitchFamily="34" charset="0"/>
                          <a:ea typeface="Calibri" panose="020F0502020204030204" pitchFamily="34" charset="0"/>
                          <a:cs typeface="Times New Roman" panose="02020603050405020304" pitchFamily="18" charset="0"/>
                        </a:rPr>
                        <a:t>Total</a:t>
                      </a:r>
                      <a:endParaRPr lang="es-CL"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s-CL" sz="2400" b="1" dirty="0">
                          <a:effectLst/>
                          <a:latin typeface="Calibri" panose="020F0502020204030204" pitchFamily="34" charset="0"/>
                          <a:ea typeface="Calibri" panose="020F0502020204030204" pitchFamily="34" charset="0"/>
                          <a:cs typeface="Times New Roman" panose="02020603050405020304" pitchFamily="18" charset="0"/>
                        </a:rPr>
                        <a:t>1.040.663.907</a:t>
                      </a:r>
                      <a:endParaRPr lang="es-CL"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0774235"/>
                  </a:ext>
                </a:extLst>
              </a:tr>
            </a:tbl>
          </a:graphicData>
        </a:graphic>
      </p:graphicFrame>
    </p:spTree>
    <p:extLst>
      <p:ext uri="{BB962C8B-B14F-4D97-AF65-F5344CB8AC3E}">
        <p14:creationId xmlns:p14="http://schemas.microsoft.com/office/powerpoint/2010/main" val="27632115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491733EE-6A2D-43E2-A4E5-D338CADBC1BC}"/>
              </a:ext>
            </a:extLst>
          </p:cNvPr>
          <p:cNvSpPr txBox="1"/>
          <p:nvPr/>
        </p:nvSpPr>
        <p:spPr>
          <a:xfrm>
            <a:off x="152400" y="321681"/>
            <a:ext cx="8839200" cy="5947205"/>
          </a:xfrm>
          <a:prstGeom prst="rect">
            <a:avLst/>
          </a:prstGeom>
          <a:noFill/>
        </p:spPr>
        <p:txBody>
          <a:bodyPr wrap="square">
            <a:spAutoFit/>
          </a:bodyPr>
          <a:lstStyle/>
          <a:p>
            <a:pPr algn="just">
              <a:lnSpc>
                <a:spcPct val="107000"/>
              </a:lnSpc>
              <a:spcAft>
                <a:spcPts val="800"/>
              </a:spcAft>
            </a:pPr>
            <a:r>
              <a:rPr lang="es-CL" sz="2400" b="1" dirty="0">
                <a:effectLst/>
                <a:latin typeface="Calibri" panose="020F0502020204030204" pitchFamily="34" charset="0"/>
                <a:ea typeface="Calibri" panose="020F0502020204030204" pitchFamily="34" charset="0"/>
                <a:cs typeface="Times New Roman" panose="02020603050405020304" pitchFamily="18" charset="0"/>
              </a:rPr>
              <a:t>Resumen de egreso pagado por centro de costos</a:t>
            </a:r>
            <a:endParaRPr lang="es-CL"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L" sz="2000" dirty="0">
                <a:effectLst/>
                <a:latin typeface="Calibri" panose="020F0502020204030204" pitchFamily="34" charset="0"/>
                <a:ea typeface="Calibri" panose="020F0502020204030204" pitchFamily="34" charset="0"/>
                <a:cs typeface="Times New Roman" panose="02020603050405020304" pitchFamily="18" charset="0"/>
              </a:rPr>
              <a:t>Los ingresos percibidos por las diferentes subvenciones permiten el funcionamiento administrativo e integral del establecimiento, utilizándose para:</a:t>
            </a:r>
          </a:p>
          <a:p>
            <a:pPr marL="342900" lvl="0" indent="-342900" algn="just">
              <a:lnSpc>
                <a:spcPct val="107000"/>
              </a:lnSpc>
              <a:buFont typeface="Symbol" panose="05050102010706020507" pitchFamily="18" charset="2"/>
              <a:buChar char=""/>
            </a:pPr>
            <a:r>
              <a:rPr lang="es-CL" sz="2000" dirty="0">
                <a:effectLst/>
                <a:latin typeface="Calibri" panose="020F0502020204030204" pitchFamily="34" charset="0"/>
                <a:ea typeface="Calibri" panose="020F0502020204030204" pitchFamily="34" charset="0"/>
                <a:cs typeface="Times New Roman" panose="02020603050405020304" pitchFamily="18" charset="0"/>
              </a:rPr>
              <a:t>Pagar salarios del personal</a:t>
            </a:r>
          </a:p>
          <a:p>
            <a:pPr marL="342900" lvl="0" indent="-342900" algn="just">
              <a:lnSpc>
                <a:spcPct val="107000"/>
              </a:lnSpc>
              <a:buFont typeface="Symbol" panose="05050102010706020507" pitchFamily="18" charset="2"/>
              <a:buChar char=""/>
            </a:pPr>
            <a:r>
              <a:rPr lang="es-CL" sz="2000" dirty="0">
                <a:effectLst/>
                <a:latin typeface="Calibri" panose="020F0502020204030204" pitchFamily="34" charset="0"/>
                <a:ea typeface="Calibri" panose="020F0502020204030204" pitchFamily="34" charset="0"/>
                <a:cs typeface="Times New Roman" panose="02020603050405020304" pitchFamily="18" charset="0"/>
              </a:rPr>
              <a:t>Asignación de reconocimiento profesional</a:t>
            </a:r>
          </a:p>
          <a:p>
            <a:pPr marL="342900" lvl="0" indent="-342900" algn="just">
              <a:lnSpc>
                <a:spcPct val="107000"/>
              </a:lnSpc>
              <a:buFont typeface="Symbol" panose="05050102010706020507" pitchFamily="18" charset="2"/>
              <a:buChar char=""/>
            </a:pPr>
            <a:r>
              <a:rPr lang="es-CL" sz="2000" dirty="0">
                <a:effectLst/>
                <a:latin typeface="Calibri" panose="020F0502020204030204" pitchFamily="34" charset="0"/>
                <a:ea typeface="Calibri" panose="020F0502020204030204" pitchFamily="34" charset="0"/>
                <a:cs typeface="Times New Roman" panose="02020603050405020304" pitchFamily="18" charset="0"/>
              </a:rPr>
              <a:t>Asignación de tramo de desarrollo profesional</a:t>
            </a:r>
          </a:p>
          <a:p>
            <a:pPr marL="342900" lvl="0" indent="-342900" algn="just">
              <a:lnSpc>
                <a:spcPct val="107000"/>
              </a:lnSpc>
              <a:buFont typeface="Symbol" panose="05050102010706020507" pitchFamily="18" charset="2"/>
              <a:buChar char=""/>
            </a:pPr>
            <a:r>
              <a:rPr lang="es-CL" sz="2000" dirty="0">
                <a:effectLst/>
                <a:latin typeface="Calibri" panose="020F0502020204030204" pitchFamily="34" charset="0"/>
                <a:ea typeface="Calibri" panose="020F0502020204030204" pitchFamily="34" charset="0"/>
                <a:cs typeface="Times New Roman" panose="02020603050405020304" pitchFamily="18" charset="0"/>
              </a:rPr>
              <a:t>Asignación de experiencia</a:t>
            </a:r>
          </a:p>
          <a:p>
            <a:pPr marL="342900" lvl="0" indent="-342900" algn="just">
              <a:lnSpc>
                <a:spcPct val="107000"/>
              </a:lnSpc>
              <a:buFont typeface="Symbol" panose="05050102010706020507" pitchFamily="18" charset="2"/>
              <a:buChar char=""/>
            </a:pPr>
            <a:r>
              <a:rPr lang="es-CL" sz="2000" dirty="0">
                <a:effectLst/>
                <a:latin typeface="Calibri" panose="020F0502020204030204" pitchFamily="34" charset="0"/>
                <a:ea typeface="Calibri" panose="020F0502020204030204" pitchFamily="34" charset="0"/>
                <a:cs typeface="Times New Roman" panose="02020603050405020304" pitchFamily="18" charset="0"/>
              </a:rPr>
              <a:t>Materiales y útiles de aseo</a:t>
            </a:r>
          </a:p>
          <a:p>
            <a:pPr marL="342900" lvl="0" indent="-342900" algn="just">
              <a:lnSpc>
                <a:spcPct val="107000"/>
              </a:lnSpc>
              <a:buFont typeface="Symbol" panose="05050102010706020507" pitchFamily="18" charset="2"/>
              <a:buChar char=""/>
            </a:pPr>
            <a:r>
              <a:rPr lang="es-CL" sz="2000" dirty="0">
                <a:effectLst/>
                <a:latin typeface="Calibri" panose="020F0502020204030204" pitchFamily="34" charset="0"/>
                <a:ea typeface="Calibri" panose="020F0502020204030204" pitchFamily="34" charset="0"/>
                <a:cs typeface="Times New Roman" panose="02020603050405020304" pitchFamily="18" charset="0"/>
              </a:rPr>
              <a:t>Servicios de aseo</a:t>
            </a:r>
          </a:p>
          <a:p>
            <a:pPr marL="342900" lvl="0" indent="-342900" algn="just">
              <a:lnSpc>
                <a:spcPct val="107000"/>
              </a:lnSpc>
              <a:buFont typeface="Symbol" panose="05050102010706020507" pitchFamily="18" charset="2"/>
              <a:buChar char=""/>
            </a:pPr>
            <a:r>
              <a:rPr lang="es-CL" sz="2000" dirty="0">
                <a:effectLst/>
                <a:latin typeface="Calibri" panose="020F0502020204030204" pitchFamily="34" charset="0"/>
                <a:ea typeface="Calibri" panose="020F0502020204030204" pitchFamily="34" charset="0"/>
                <a:cs typeface="Times New Roman" panose="02020603050405020304" pitchFamily="18" charset="0"/>
              </a:rPr>
              <a:t>Pago de servicios de aguas</a:t>
            </a:r>
          </a:p>
          <a:p>
            <a:pPr marL="342900" lvl="0" indent="-342900" algn="just">
              <a:lnSpc>
                <a:spcPct val="107000"/>
              </a:lnSpc>
              <a:buFont typeface="Symbol" panose="05050102010706020507" pitchFamily="18" charset="2"/>
              <a:buChar char=""/>
            </a:pPr>
            <a:r>
              <a:rPr lang="es-CL" sz="2000" dirty="0">
                <a:effectLst/>
                <a:latin typeface="Calibri" panose="020F0502020204030204" pitchFamily="34" charset="0"/>
                <a:ea typeface="Calibri" panose="020F0502020204030204" pitchFamily="34" charset="0"/>
                <a:cs typeface="Times New Roman" panose="02020603050405020304" pitchFamily="18" charset="0"/>
              </a:rPr>
              <a:t>Pago de servicios de electricidad</a:t>
            </a:r>
          </a:p>
          <a:p>
            <a:pPr marL="342900" lvl="0" indent="-342900" algn="just">
              <a:lnSpc>
                <a:spcPct val="107000"/>
              </a:lnSpc>
              <a:buFont typeface="Symbol" panose="05050102010706020507" pitchFamily="18" charset="2"/>
              <a:buChar char=""/>
            </a:pPr>
            <a:r>
              <a:rPr lang="es-CL" sz="2000" dirty="0">
                <a:effectLst/>
                <a:latin typeface="Calibri" panose="020F0502020204030204" pitchFamily="34" charset="0"/>
                <a:ea typeface="Calibri" panose="020F0502020204030204" pitchFamily="34" charset="0"/>
                <a:cs typeface="Times New Roman" panose="02020603050405020304" pitchFamily="18" charset="0"/>
              </a:rPr>
              <a:t>Asignaciones contempladas en la ley </a:t>
            </a:r>
            <a:r>
              <a:rPr lang="es-CL" sz="2000" dirty="0" err="1">
                <a:effectLst/>
                <a:latin typeface="Calibri" panose="020F0502020204030204" pitchFamily="34" charset="0"/>
                <a:ea typeface="Calibri" panose="020F0502020204030204" pitchFamily="34" charset="0"/>
                <a:cs typeface="Times New Roman" panose="02020603050405020304" pitchFamily="18" charset="0"/>
              </a:rPr>
              <a:t>N°</a:t>
            </a:r>
            <a:r>
              <a:rPr lang="es-CL" sz="2000" dirty="0">
                <a:effectLst/>
                <a:latin typeface="Calibri" panose="020F0502020204030204" pitchFamily="34" charset="0"/>
                <a:ea typeface="Calibri" panose="020F0502020204030204" pitchFamily="34" charset="0"/>
                <a:cs typeface="Times New Roman" panose="02020603050405020304" pitchFamily="18" charset="0"/>
              </a:rPr>
              <a:t> 19.070</a:t>
            </a:r>
          </a:p>
          <a:p>
            <a:pPr marL="342900" lvl="0" indent="-342900" algn="just">
              <a:lnSpc>
                <a:spcPct val="107000"/>
              </a:lnSpc>
              <a:buFont typeface="Symbol" panose="05050102010706020507" pitchFamily="18" charset="2"/>
              <a:buChar char=""/>
            </a:pPr>
            <a:r>
              <a:rPr lang="es-CL" sz="2000" dirty="0">
                <a:effectLst/>
                <a:latin typeface="Calibri" panose="020F0502020204030204" pitchFamily="34" charset="0"/>
                <a:ea typeface="Calibri" panose="020F0502020204030204" pitchFamily="34" charset="0"/>
                <a:cs typeface="Times New Roman" panose="02020603050405020304" pitchFamily="18" charset="0"/>
              </a:rPr>
              <a:t>Cotizaciones previsionales</a:t>
            </a:r>
          </a:p>
          <a:p>
            <a:pPr marL="342900" lvl="0" indent="-342900" algn="just">
              <a:lnSpc>
                <a:spcPct val="107000"/>
              </a:lnSpc>
              <a:buFont typeface="Symbol" panose="05050102010706020507" pitchFamily="18" charset="2"/>
              <a:buChar char=""/>
            </a:pPr>
            <a:r>
              <a:rPr lang="es-CL" sz="2000" dirty="0">
                <a:effectLst/>
                <a:latin typeface="Calibri" panose="020F0502020204030204" pitchFamily="34" charset="0"/>
                <a:ea typeface="Calibri" panose="020F0502020204030204" pitchFamily="34" charset="0"/>
                <a:cs typeface="Times New Roman" panose="02020603050405020304" pitchFamily="18" charset="0"/>
              </a:rPr>
              <a:t>Aguinaldos de fiestas patrias</a:t>
            </a:r>
          </a:p>
          <a:p>
            <a:pPr marL="342900" lvl="0" indent="-342900" algn="just">
              <a:lnSpc>
                <a:spcPct val="107000"/>
              </a:lnSpc>
              <a:buFont typeface="Symbol" panose="05050102010706020507" pitchFamily="18" charset="2"/>
              <a:buChar char=""/>
            </a:pPr>
            <a:r>
              <a:rPr lang="es-CL" sz="2000" dirty="0">
                <a:effectLst/>
                <a:latin typeface="Calibri" panose="020F0502020204030204" pitchFamily="34" charset="0"/>
                <a:ea typeface="Calibri" panose="020F0502020204030204" pitchFamily="34" charset="0"/>
                <a:cs typeface="Times New Roman" panose="02020603050405020304" pitchFamily="18" charset="0"/>
              </a:rPr>
              <a:t>Aguinaldos de navidad</a:t>
            </a:r>
          </a:p>
          <a:p>
            <a:pPr marL="342900" lvl="0" indent="-342900" algn="just">
              <a:lnSpc>
                <a:spcPct val="107000"/>
              </a:lnSpc>
              <a:buFont typeface="Symbol" panose="05050102010706020507" pitchFamily="18" charset="2"/>
              <a:buChar char=""/>
            </a:pPr>
            <a:r>
              <a:rPr lang="es-CL" sz="2000" dirty="0">
                <a:effectLst/>
                <a:latin typeface="Calibri" panose="020F0502020204030204" pitchFamily="34" charset="0"/>
                <a:ea typeface="Calibri" panose="020F0502020204030204" pitchFamily="34" charset="0"/>
                <a:cs typeface="Times New Roman" panose="02020603050405020304" pitchFamily="18" charset="0"/>
              </a:rPr>
              <a:t>Asignación de responsabilidad</a:t>
            </a:r>
          </a:p>
          <a:p>
            <a:pPr marL="342900" lvl="0" indent="-342900" algn="just">
              <a:lnSpc>
                <a:spcPct val="107000"/>
              </a:lnSpc>
              <a:spcAft>
                <a:spcPts val="800"/>
              </a:spcAft>
              <a:buFont typeface="Symbol" panose="05050102010706020507" pitchFamily="18" charset="2"/>
              <a:buChar char=""/>
            </a:pPr>
            <a:r>
              <a:rPr lang="es-CL" sz="2000" dirty="0">
                <a:effectLst/>
                <a:latin typeface="Calibri" panose="020F0502020204030204" pitchFamily="34" charset="0"/>
                <a:ea typeface="Calibri" panose="020F0502020204030204" pitchFamily="34" charset="0"/>
                <a:cs typeface="Times New Roman" panose="02020603050405020304" pitchFamily="18" charset="0"/>
              </a:rPr>
              <a:t>Entre otros gastos de gestión</a:t>
            </a:r>
          </a:p>
        </p:txBody>
      </p:sp>
    </p:spTree>
    <p:extLst>
      <p:ext uri="{BB962C8B-B14F-4D97-AF65-F5344CB8AC3E}">
        <p14:creationId xmlns:p14="http://schemas.microsoft.com/office/powerpoint/2010/main" val="10042960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940523F6-03CF-4D61-A6D0-801E6C879102}"/>
              </a:ext>
            </a:extLst>
          </p:cNvPr>
          <p:cNvSpPr txBox="1"/>
          <p:nvPr/>
        </p:nvSpPr>
        <p:spPr>
          <a:xfrm>
            <a:off x="225287" y="699444"/>
            <a:ext cx="8693426" cy="3836563"/>
          </a:xfrm>
          <a:prstGeom prst="rect">
            <a:avLst/>
          </a:prstGeom>
          <a:noFill/>
        </p:spPr>
        <p:txBody>
          <a:bodyPr wrap="square">
            <a:spAutoFit/>
          </a:bodyPr>
          <a:lstStyle/>
          <a:p>
            <a:pPr algn="just">
              <a:lnSpc>
                <a:spcPct val="107000"/>
              </a:lnSpc>
              <a:spcAft>
                <a:spcPts val="800"/>
              </a:spcAft>
            </a:pPr>
            <a:r>
              <a:rPr lang="es-CL" sz="2400" b="1" dirty="0">
                <a:effectLst/>
                <a:latin typeface="Calibri" panose="020F0502020204030204" pitchFamily="34" charset="0"/>
                <a:ea typeface="Calibri" panose="020F0502020204030204" pitchFamily="34" charset="0"/>
                <a:cs typeface="Times New Roman" panose="02020603050405020304" pitchFamily="18" charset="0"/>
              </a:rPr>
              <a:t>Resumen de egresos por subvención de mantenimiento</a:t>
            </a:r>
          </a:p>
          <a:p>
            <a:pPr algn="just">
              <a:lnSpc>
                <a:spcPct val="107000"/>
              </a:lnSpc>
              <a:spcAft>
                <a:spcPts val="800"/>
              </a:spcAft>
            </a:pPr>
            <a:endParaRPr lang="es-CL"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s-CL" sz="2400" dirty="0">
                <a:effectLst/>
                <a:latin typeface="Calibri" panose="020F0502020204030204" pitchFamily="34" charset="0"/>
                <a:ea typeface="Calibri" panose="020F0502020204030204" pitchFamily="34" charset="0"/>
                <a:cs typeface="Times New Roman" panose="02020603050405020304" pitchFamily="18" charset="0"/>
              </a:rPr>
              <a:t>Mantención y reparación en baños del personal</a:t>
            </a:r>
          </a:p>
          <a:p>
            <a:pPr marL="342900" lvl="0" indent="-342900" algn="just">
              <a:lnSpc>
                <a:spcPct val="107000"/>
              </a:lnSpc>
              <a:buFont typeface="Symbol" panose="05050102010706020507" pitchFamily="18" charset="2"/>
              <a:buChar char=""/>
            </a:pPr>
            <a:r>
              <a:rPr lang="es-CL" sz="2400" dirty="0">
                <a:effectLst/>
                <a:latin typeface="Calibri" panose="020F0502020204030204" pitchFamily="34" charset="0"/>
                <a:ea typeface="Calibri" panose="020F0502020204030204" pitchFamily="34" charset="0"/>
                <a:cs typeface="Times New Roman" panose="02020603050405020304" pitchFamily="18" charset="0"/>
              </a:rPr>
              <a:t>Mantención y reparación en baños de estudiantes</a:t>
            </a:r>
          </a:p>
          <a:p>
            <a:pPr marL="342900" lvl="0" indent="-342900" algn="just">
              <a:lnSpc>
                <a:spcPct val="107000"/>
              </a:lnSpc>
              <a:buFont typeface="Symbol" panose="05050102010706020507" pitchFamily="18" charset="2"/>
              <a:buChar char=""/>
            </a:pPr>
            <a:r>
              <a:rPr lang="es-CL" sz="2400" dirty="0">
                <a:effectLst/>
                <a:latin typeface="Calibri" panose="020F0502020204030204" pitchFamily="34" charset="0"/>
                <a:ea typeface="Calibri" panose="020F0502020204030204" pitchFamily="34" charset="0"/>
                <a:cs typeface="Times New Roman" panose="02020603050405020304" pitchFamily="18" charset="0"/>
              </a:rPr>
              <a:t>Instalación de sistema eléctrico en salas de clases</a:t>
            </a:r>
          </a:p>
          <a:p>
            <a:pPr marL="342900" lvl="0" indent="-342900" algn="just">
              <a:lnSpc>
                <a:spcPct val="107000"/>
              </a:lnSpc>
              <a:buFont typeface="Symbol" panose="05050102010706020507" pitchFamily="18" charset="2"/>
              <a:buChar char=""/>
            </a:pPr>
            <a:r>
              <a:rPr lang="es-CL" sz="2400" dirty="0">
                <a:effectLst/>
                <a:latin typeface="Calibri" panose="020F0502020204030204" pitchFamily="34" charset="0"/>
                <a:ea typeface="Calibri" panose="020F0502020204030204" pitchFamily="34" charset="0"/>
                <a:cs typeface="Times New Roman" panose="02020603050405020304" pitchFamily="18" charset="0"/>
              </a:rPr>
              <a:t>Cambio de cierre perimetral en cancha del patio norte</a:t>
            </a:r>
          </a:p>
          <a:p>
            <a:pPr marL="342900" lvl="0" indent="-342900" algn="just">
              <a:lnSpc>
                <a:spcPct val="107000"/>
              </a:lnSpc>
              <a:buFont typeface="Symbol" panose="05050102010706020507" pitchFamily="18" charset="2"/>
              <a:buChar char=""/>
            </a:pPr>
            <a:r>
              <a:rPr lang="es-CL" sz="2400" dirty="0">
                <a:effectLst/>
                <a:latin typeface="Calibri" panose="020F0502020204030204" pitchFamily="34" charset="0"/>
                <a:ea typeface="Calibri" panose="020F0502020204030204" pitchFamily="34" charset="0"/>
                <a:cs typeface="Times New Roman" panose="02020603050405020304" pitchFamily="18" charset="0"/>
              </a:rPr>
              <a:t>Reparación de piso en sala de profesores</a:t>
            </a:r>
          </a:p>
          <a:p>
            <a:pPr marL="342900" lvl="0" indent="-342900" algn="just">
              <a:lnSpc>
                <a:spcPct val="107000"/>
              </a:lnSpc>
              <a:buFont typeface="Symbol" panose="05050102010706020507" pitchFamily="18" charset="2"/>
              <a:buChar char=""/>
            </a:pPr>
            <a:r>
              <a:rPr lang="es-CL" sz="2400" dirty="0">
                <a:effectLst/>
                <a:latin typeface="Calibri" panose="020F0502020204030204" pitchFamily="34" charset="0"/>
                <a:ea typeface="Calibri" panose="020F0502020204030204" pitchFamily="34" charset="0"/>
                <a:cs typeface="Times New Roman" panose="02020603050405020304" pitchFamily="18" charset="0"/>
              </a:rPr>
              <a:t>Reparación de puertas en salas de clases</a:t>
            </a:r>
          </a:p>
          <a:p>
            <a:pPr marL="342900" lvl="0" indent="-342900" algn="just">
              <a:lnSpc>
                <a:spcPct val="107000"/>
              </a:lnSpc>
              <a:spcAft>
                <a:spcPts val="800"/>
              </a:spcAft>
              <a:buFont typeface="Symbol" panose="05050102010706020507" pitchFamily="18" charset="2"/>
              <a:buChar char=""/>
            </a:pPr>
            <a:r>
              <a:rPr lang="es-CL" sz="2400" dirty="0">
                <a:effectLst/>
                <a:latin typeface="Calibri" panose="020F0502020204030204" pitchFamily="34" charset="0"/>
                <a:ea typeface="Calibri" panose="020F0502020204030204" pitchFamily="34" charset="0"/>
                <a:cs typeface="Times New Roman" panose="02020603050405020304" pitchFamily="18" charset="0"/>
              </a:rPr>
              <a:t>Entre otros gastos menores</a:t>
            </a:r>
          </a:p>
        </p:txBody>
      </p:sp>
    </p:spTree>
    <p:extLst>
      <p:ext uri="{BB962C8B-B14F-4D97-AF65-F5344CB8AC3E}">
        <p14:creationId xmlns:p14="http://schemas.microsoft.com/office/powerpoint/2010/main" val="27035884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a:extLst>
              <a:ext uri="{FF2B5EF4-FFF2-40B4-BE49-F238E27FC236}">
                <a16:creationId xmlns:a16="http://schemas.microsoft.com/office/drawing/2014/main" id="{CC77E12F-A2A6-419D-80C9-16E3522E228E}"/>
              </a:ext>
            </a:extLst>
          </p:cNvPr>
          <p:cNvGraphicFramePr>
            <a:graphicFrameLocks noGrp="1"/>
          </p:cNvGraphicFramePr>
          <p:nvPr>
            <p:extLst>
              <p:ext uri="{D42A27DB-BD31-4B8C-83A1-F6EECF244321}">
                <p14:modId xmlns:p14="http://schemas.microsoft.com/office/powerpoint/2010/main" val="200780713"/>
              </p:ext>
            </p:extLst>
          </p:nvPr>
        </p:nvGraphicFramePr>
        <p:xfrm>
          <a:off x="156861" y="490077"/>
          <a:ext cx="8830278" cy="6266440"/>
        </p:xfrm>
        <a:graphic>
          <a:graphicData uri="http://schemas.openxmlformats.org/drawingml/2006/table">
            <a:tbl>
              <a:tblPr firstRow="1" firstCol="1" bandRow="1"/>
              <a:tblGrid>
                <a:gridCol w="401538">
                  <a:extLst>
                    <a:ext uri="{9D8B030D-6E8A-4147-A177-3AD203B41FA5}">
                      <a16:colId xmlns:a16="http://schemas.microsoft.com/office/drawing/2014/main" val="3110444909"/>
                    </a:ext>
                  </a:extLst>
                </a:gridCol>
                <a:gridCol w="6505260">
                  <a:extLst>
                    <a:ext uri="{9D8B030D-6E8A-4147-A177-3AD203B41FA5}">
                      <a16:colId xmlns:a16="http://schemas.microsoft.com/office/drawing/2014/main" val="289901166"/>
                    </a:ext>
                  </a:extLst>
                </a:gridCol>
                <a:gridCol w="1923480">
                  <a:extLst>
                    <a:ext uri="{9D8B030D-6E8A-4147-A177-3AD203B41FA5}">
                      <a16:colId xmlns:a16="http://schemas.microsoft.com/office/drawing/2014/main" val="3493236594"/>
                    </a:ext>
                  </a:extLst>
                </a:gridCol>
              </a:tblGrid>
              <a:tr h="346164">
                <a:tc>
                  <a:txBody>
                    <a:bodyPr/>
                    <a:lstStyle/>
                    <a:p>
                      <a:pPr algn="just">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N°</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s-CL" sz="1800" dirty="0" err="1">
                          <a:effectLst/>
                          <a:latin typeface="Calibri" panose="020F0502020204030204" pitchFamily="34" charset="0"/>
                          <a:ea typeface="Calibri" panose="020F0502020204030204" pitchFamily="34" charset="0"/>
                          <a:cs typeface="Times New Roman" panose="02020603050405020304" pitchFamily="18" charset="0"/>
                        </a:rPr>
                        <a:t>Item</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s-CL" sz="1800" dirty="0">
                          <a:effectLst/>
                          <a:latin typeface="Calibri" panose="020F0502020204030204" pitchFamily="34" charset="0"/>
                          <a:ea typeface="Calibri" panose="020F0502020204030204" pitchFamily="34" charset="0"/>
                          <a:cs typeface="Times New Roman" panose="02020603050405020304" pitchFamily="18" charset="0"/>
                        </a:rPr>
                        <a:t>Monto</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647329"/>
                  </a:ext>
                </a:extLst>
              </a:tr>
              <a:tr h="257210">
                <a:tc>
                  <a:txBody>
                    <a:bodyPr/>
                    <a:lstStyle/>
                    <a:p>
                      <a:pPr algn="just">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1</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s-CL" sz="1800" dirty="0">
                          <a:effectLst/>
                          <a:latin typeface="Calibri" panose="020F0502020204030204" pitchFamily="34" charset="0"/>
                          <a:ea typeface="Calibri" panose="020F0502020204030204" pitchFamily="34" charset="0"/>
                          <a:cs typeface="Times New Roman" panose="02020603050405020304" pitchFamily="18" charset="0"/>
                        </a:rPr>
                        <a:t>Materiales de oficina</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1.042.544.-</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0425362"/>
                  </a:ext>
                </a:extLst>
              </a:tr>
              <a:tr h="257210">
                <a:tc>
                  <a:txBody>
                    <a:bodyPr/>
                    <a:lstStyle/>
                    <a:p>
                      <a:pPr algn="just">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2</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Textos y otros materiales de enseñanza</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2.221.462.-</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4502024"/>
                  </a:ext>
                </a:extLst>
              </a:tr>
              <a:tr h="257210">
                <a:tc>
                  <a:txBody>
                    <a:bodyPr/>
                    <a:lstStyle/>
                    <a:p>
                      <a:pPr algn="just">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3</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Materiales y útiles de aseo</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5.264.441.-</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6803319"/>
                  </a:ext>
                </a:extLst>
              </a:tr>
              <a:tr h="257210">
                <a:tc>
                  <a:txBody>
                    <a:bodyPr/>
                    <a:lstStyle/>
                    <a:p>
                      <a:pPr algn="just">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4</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Insumos, repuestos e insumos computacionales</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2.613.421.-</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0164928"/>
                  </a:ext>
                </a:extLst>
              </a:tr>
              <a:tr h="257210">
                <a:tc>
                  <a:txBody>
                    <a:bodyPr/>
                    <a:lstStyle/>
                    <a:p>
                      <a:pPr algn="just">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5</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Materiales para mantención y reparación de inmuebles</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800.007.-</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0239305"/>
                  </a:ext>
                </a:extLst>
              </a:tr>
              <a:tr h="257210">
                <a:tc>
                  <a:txBody>
                    <a:bodyPr/>
                    <a:lstStyle/>
                    <a:p>
                      <a:pPr algn="just">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6</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Equipos menores</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542.057.-</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1707070"/>
                  </a:ext>
                </a:extLst>
              </a:tr>
              <a:tr h="257210">
                <a:tc>
                  <a:txBody>
                    <a:bodyPr/>
                    <a:lstStyle/>
                    <a:p>
                      <a:pPr algn="just">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7</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Servicios de publicidad</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321.300.-</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0832717"/>
                  </a:ext>
                </a:extLst>
              </a:tr>
              <a:tr h="257210">
                <a:tc>
                  <a:txBody>
                    <a:bodyPr/>
                    <a:lstStyle/>
                    <a:p>
                      <a:pPr algn="just">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8</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Pasajes, fletes y bodegaje</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7.140.-</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03324513"/>
                  </a:ext>
                </a:extLst>
              </a:tr>
              <a:tr h="257210">
                <a:tc>
                  <a:txBody>
                    <a:bodyPr/>
                    <a:lstStyle/>
                    <a:p>
                      <a:pPr algn="just">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9</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Otros arriendos de sistemas salas de cuna</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4.563.010.-</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6433732"/>
                  </a:ext>
                </a:extLst>
              </a:tr>
              <a:tr h="346164">
                <a:tc>
                  <a:txBody>
                    <a:bodyPr/>
                    <a:lstStyle/>
                    <a:p>
                      <a:pPr algn="just">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10</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Otros arriendos de sistemas de software</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9.876.781.-</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7477163"/>
                  </a:ext>
                </a:extLst>
              </a:tr>
              <a:tr h="346164">
                <a:tc>
                  <a:txBody>
                    <a:bodyPr/>
                    <a:lstStyle/>
                    <a:p>
                      <a:pPr algn="just">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11</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Cursos de capacitación</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4.652.500.-</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11643257"/>
                  </a:ext>
                </a:extLst>
              </a:tr>
              <a:tr h="346164">
                <a:tc>
                  <a:txBody>
                    <a:bodyPr/>
                    <a:lstStyle/>
                    <a:p>
                      <a:pPr algn="just">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12</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Gastos de representación, protocolo y ceremonial</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499.800.-</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684915"/>
                  </a:ext>
                </a:extLst>
              </a:tr>
              <a:tr h="346164">
                <a:tc>
                  <a:txBody>
                    <a:bodyPr/>
                    <a:lstStyle/>
                    <a:p>
                      <a:pPr algn="just">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13</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Premios y otros</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899.622.-</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5722381"/>
                  </a:ext>
                </a:extLst>
              </a:tr>
              <a:tr h="346164">
                <a:tc>
                  <a:txBody>
                    <a:bodyPr/>
                    <a:lstStyle/>
                    <a:p>
                      <a:pPr algn="just">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14</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Maquinarias y equipos de oficina</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813.960.-</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05269475"/>
                  </a:ext>
                </a:extLst>
              </a:tr>
              <a:tr h="346164">
                <a:tc>
                  <a:txBody>
                    <a:bodyPr/>
                    <a:lstStyle/>
                    <a:p>
                      <a:pPr algn="just">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15</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Otras</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3.144.996.-</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0238401"/>
                  </a:ext>
                </a:extLst>
              </a:tr>
              <a:tr h="346164">
                <a:tc>
                  <a:txBody>
                    <a:bodyPr/>
                    <a:lstStyle/>
                    <a:p>
                      <a:pPr algn="just">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16</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Equipos computacionales y periféricos</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12.073.534.-</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0214455"/>
                  </a:ext>
                </a:extLst>
              </a:tr>
              <a:tr h="346164">
                <a:tc>
                  <a:txBody>
                    <a:bodyPr/>
                    <a:lstStyle/>
                    <a:p>
                      <a:pPr algn="just">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17</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Para personas</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2.449.999.-</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2762390"/>
                  </a:ext>
                </a:extLst>
              </a:tr>
              <a:tr h="346164">
                <a:tc>
                  <a:txBody>
                    <a:bodyPr/>
                    <a:lstStyle/>
                    <a:p>
                      <a:pPr algn="just">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18</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Sueldos en recursos humanos </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s-CL" sz="1800" dirty="0" smtClean="0">
                          <a:effectLst/>
                          <a:latin typeface="Calibri" panose="020F0502020204030204" pitchFamily="34" charset="0"/>
                          <a:ea typeface="Calibri" panose="020F0502020204030204" pitchFamily="34" charset="0"/>
                          <a:cs typeface="Times New Roman" panose="02020603050405020304" pitchFamily="18" charset="0"/>
                        </a:rPr>
                        <a:t>60.045.917.-</a:t>
                      </a:r>
                      <a:r>
                        <a:rPr lang="es-CL"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4637587"/>
                  </a:ext>
                </a:extLst>
              </a:tr>
              <a:tr h="257210">
                <a:tc>
                  <a:txBody>
                    <a:bodyPr/>
                    <a:lstStyle/>
                    <a:p>
                      <a:pPr algn="just">
                        <a:lnSpc>
                          <a:spcPct val="107000"/>
                        </a:lnSpc>
                        <a:spcAft>
                          <a:spcPts val="800"/>
                        </a:spcAft>
                      </a:pPr>
                      <a:r>
                        <a:rPr lang="es-CL" sz="1800">
                          <a:effectLst/>
                          <a:latin typeface="Calibri" panose="020F0502020204030204" pitchFamily="34" charset="0"/>
                          <a:ea typeface="Calibri" panose="020F0502020204030204" pitchFamily="34" charset="0"/>
                          <a:cs typeface="Times New Roman" panose="02020603050405020304" pitchFamily="18" charset="0"/>
                        </a:rPr>
                        <a:t> </a:t>
                      </a: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s-CL" sz="1800" b="1">
                          <a:effectLst/>
                          <a:latin typeface="Calibri" panose="020F0502020204030204" pitchFamily="34" charset="0"/>
                          <a:ea typeface="Calibri" panose="020F0502020204030204" pitchFamily="34" charset="0"/>
                          <a:cs typeface="Times New Roman" panose="02020603050405020304" pitchFamily="18" charset="0"/>
                        </a:rPr>
                        <a:t>Total</a:t>
                      </a:r>
                      <a:endParaRPr lang="es-CL" sz="1800">
                        <a:effectLst/>
                        <a:latin typeface="Calibri" panose="020F0502020204030204" pitchFamily="34" charset="0"/>
                        <a:ea typeface="Calibri" panose="020F0502020204030204" pitchFamily="34" charset="0"/>
                        <a:cs typeface="Times New Roman" panose="02020603050405020304" pitchFamily="18" charset="0"/>
                      </a:endParaRP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s-CL" sz="1800" b="1" dirty="0" smtClean="0">
                          <a:effectLst/>
                          <a:latin typeface="Calibri" panose="020F0502020204030204" pitchFamily="34" charset="0"/>
                          <a:ea typeface="Calibri" panose="020F0502020204030204" pitchFamily="34" charset="0"/>
                          <a:cs typeface="Times New Roman" panose="02020603050405020304" pitchFamily="18" charset="0"/>
                        </a:rPr>
                        <a:t>111.832.491.-</a:t>
                      </a:r>
                      <a:r>
                        <a:rPr lang="es-CL" sz="1800" b="1" dirty="0">
                          <a:effectLst/>
                          <a:latin typeface="Calibri" panose="020F0502020204030204" pitchFamily="34" charset="0"/>
                          <a:ea typeface="Calibri" panose="020F0502020204030204" pitchFamily="34" charset="0"/>
                          <a:cs typeface="Times New Roman" panose="02020603050405020304" pitchFamily="18" charset="0"/>
                        </a:rPr>
                        <a:t> </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3923" marR="43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8183117"/>
                  </a:ext>
                </a:extLst>
              </a:tr>
            </a:tbl>
          </a:graphicData>
        </a:graphic>
      </p:graphicFrame>
      <p:sp>
        <p:nvSpPr>
          <p:cNvPr id="5" name="CuadroTexto 4">
            <a:extLst>
              <a:ext uri="{FF2B5EF4-FFF2-40B4-BE49-F238E27FC236}">
                <a16:creationId xmlns:a16="http://schemas.microsoft.com/office/drawing/2014/main" id="{BBF18BC1-55E6-4655-82C6-498B21FD5A5A}"/>
              </a:ext>
            </a:extLst>
          </p:cNvPr>
          <p:cNvSpPr txBox="1"/>
          <p:nvPr/>
        </p:nvSpPr>
        <p:spPr>
          <a:xfrm>
            <a:off x="0" y="0"/>
            <a:ext cx="8830278" cy="375552"/>
          </a:xfrm>
          <a:prstGeom prst="rect">
            <a:avLst/>
          </a:prstGeom>
          <a:noFill/>
        </p:spPr>
        <p:txBody>
          <a:bodyPr wrap="square">
            <a:spAutoFit/>
          </a:bodyPr>
          <a:lstStyle/>
          <a:p>
            <a:pPr algn="just">
              <a:lnSpc>
                <a:spcPct val="107000"/>
              </a:lnSpc>
              <a:spcAft>
                <a:spcPts val="800"/>
              </a:spcAft>
            </a:pPr>
            <a:r>
              <a:rPr lang="es-CL" sz="1800" b="1" dirty="0">
                <a:effectLst/>
                <a:latin typeface="Calibri" panose="020F0502020204030204" pitchFamily="34" charset="0"/>
                <a:ea typeface="Calibri" panose="020F0502020204030204" pitchFamily="34" charset="0"/>
                <a:cs typeface="Times New Roman" panose="02020603050405020304" pitchFamily="18" charset="0"/>
              </a:rPr>
              <a:t>Resumen de egresos por Subvención escolar Preferencial</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152635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87A468-A288-4A27-9380-802826F3ED90}"/>
              </a:ext>
            </a:extLst>
          </p:cNvPr>
          <p:cNvSpPr>
            <a:spLocks noGrp="1"/>
          </p:cNvSpPr>
          <p:nvPr>
            <p:ph type="title"/>
          </p:nvPr>
        </p:nvSpPr>
        <p:spPr/>
        <p:txBody>
          <a:bodyPr/>
          <a:lstStyle/>
          <a:p>
            <a:r>
              <a:rPr lang="es-CL" dirty="0"/>
              <a:t>Proyección 2022</a:t>
            </a:r>
          </a:p>
        </p:txBody>
      </p:sp>
      <p:sp>
        <p:nvSpPr>
          <p:cNvPr id="3" name="Marcador de texto 2">
            <a:extLst>
              <a:ext uri="{FF2B5EF4-FFF2-40B4-BE49-F238E27FC236}">
                <a16:creationId xmlns:a16="http://schemas.microsoft.com/office/drawing/2014/main" id="{2792CF99-9135-4143-B29C-551D95BCEB1E}"/>
              </a:ext>
            </a:extLst>
          </p:cNvPr>
          <p:cNvSpPr>
            <a:spLocks noGrp="1"/>
          </p:cNvSpPr>
          <p:nvPr>
            <p:ph type="body" idx="1"/>
          </p:nvPr>
        </p:nvSpPr>
        <p:spPr/>
        <p:txBody>
          <a:bodyPr/>
          <a:lstStyle/>
          <a:p>
            <a:endParaRPr lang="es-CL" dirty="0"/>
          </a:p>
        </p:txBody>
      </p:sp>
    </p:spTree>
    <p:extLst>
      <p:ext uri="{BB962C8B-B14F-4D97-AF65-F5344CB8AC3E}">
        <p14:creationId xmlns:p14="http://schemas.microsoft.com/office/powerpoint/2010/main" val="30204239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C1F5148-99F5-4C58-A34D-9E566F447F46}"/>
              </a:ext>
            </a:extLst>
          </p:cNvPr>
          <p:cNvSpPr txBox="1"/>
          <p:nvPr/>
        </p:nvSpPr>
        <p:spPr>
          <a:xfrm>
            <a:off x="119270" y="130421"/>
            <a:ext cx="8905460" cy="6411627"/>
          </a:xfrm>
          <a:prstGeom prst="rect">
            <a:avLst/>
          </a:prstGeom>
          <a:noFill/>
        </p:spPr>
        <p:txBody>
          <a:bodyPr wrap="square">
            <a:spAutoFit/>
          </a:bodyPr>
          <a:lstStyle/>
          <a:p>
            <a:pPr algn="just">
              <a:lnSpc>
                <a:spcPct val="107000"/>
              </a:lnSpc>
              <a:spcAft>
                <a:spcPts val="800"/>
              </a:spcAft>
            </a:pPr>
            <a:r>
              <a:rPr lang="es-CL" sz="1800" b="1" dirty="0">
                <a:effectLst/>
                <a:latin typeface="Calibri" panose="020F0502020204030204" pitchFamily="34" charset="0"/>
                <a:ea typeface="Calibri" panose="020F0502020204030204" pitchFamily="34" charset="0"/>
                <a:cs typeface="Times New Roman" panose="02020603050405020304" pitchFamily="18" charset="0"/>
              </a:rPr>
              <a:t>Nudos críticos</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15000"/>
              </a:lnSpc>
              <a:spcAft>
                <a:spcPts val="800"/>
              </a:spcAft>
              <a:buFont typeface="Wingdings" panose="05000000000000000000" pitchFamily="2" charset="2"/>
              <a:buChar char="ü"/>
            </a:pPr>
            <a:r>
              <a:rPr lang="es-CL" sz="1800" dirty="0">
                <a:effectLst/>
                <a:latin typeface="Calibri" panose="020F0502020204030204" pitchFamily="34" charset="0"/>
                <a:ea typeface="Calibri" panose="020F0502020204030204" pitchFamily="34" charset="0"/>
                <a:cs typeface="Times New Roman" panose="02020603050405020304" pitchFamily="18" charset="0"/>
              </a:rPr>
              <a:t>La gestión de liderazgo requiere cambios profundos en sus estrategias y diseño de acciones. Esta dimensión debe abordar los nuevos desafíos que impone el actual contexto y las demandas de la comunidad, formulando estrategias coherentes con estas e implementado acciones que nos permitan avanzar en el logro de los aprendizajes de nuestros estudiantes y su formación integral. Además, desde el liderazgo, se requiere fortalecer la gestión pedagógica al interior del establecimiento, avanzado hacia un modelo </a:t>
            </a:r>
            <a:r>
              <a:rPr lang="es-CL" sz="1800" dirty="0" smtClean="0">
                <a:effectLst/>
                <a:latin typeface="Calibri" panose="020F0502020204030204" pitchFamily="34" charset="0"/>
                <a:ea typeface="Calibri" panose="020F0502020204030204" pitchFamily="34" charset="0"/>
                <a:cs typeface="Times New Roman" panose="02020603050405020304" pitchFamily="18" charset="0"/>
              </a:rPr>
              <a:t>más </a:t>
            </a:r>
            <a:r>
              <a:rPr lang="es-CL" sz="1800" dirty="0">
                <a:effectLst/>
                <a:latin typeface="Calibri" panose="020F0502020204030204" pitchFamily="34" charset="0"/>
                <a:ea typeface="Calibri" panose="020F0502020204030204" pitchFamily="34" charset="0"/>
                <a:cs typeface="Times New Roman" panose="02020603050405020304" pitchFamily="18" charset="0"/>
              </a:rPr>
              <a:t>efectivo en el aula e integrando elementos como la tecnología, la innovación y el </a:t>
            </a:r>
            <a:r>
              <a:rPr lang="es-CL" sz="1800" dirty="0" smtClean="0">
                <a:effectLst/>
                <a:latin typeface="Calibri" panose="020F0502020204030204" pitchFamily="34" charset="0"/>
                <a:ea typeface="Calibri" panose="020F0502020204030204" pitchFamily="34" charset="0"/>
                <a:cs typeface="Times New Roman" panose="02020603050405020304" pitchFamily="18" charset="0"/>
              </a:rPr>
              <a:t>método </a:t>
            </a:r>
            <a:r>
              <a:rPr lang="es-CL" sz="1800" dirty="0">
                <a:effectLst/>
                <a:latin typeface="Calibri" panose="020F0502020204030204" pitchFamily="34" charset="0"/>
                <a:ea typeface="Calibri" panose="020F0502020204030204" pitchFamily="34" charset="0"/>
                <a:cs typeface="Times New Roman" panose="02020603050405020304" pitchFamily="18" charset="0"/>
              </a:rPr>
              <a:t>de aprendizaje basado en proyectos.</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15000"/>
              </a:lnSpc>
              <a:spcAft>
                <a:spcPts val="800"/>
              </a:spcAft>
              <a:buFont typeface="Wingdings" panose="05000000000000000000" pitchFamily="2" charset="2"/>
              <a:buChar char="ü"/>
            </a:pPr>
            <a:r>
              <a:rPr lang="es-CL" sz="1800" dirty="0">
                <a:effectLst/>
                <a:latin typeface="Calibri" panose="020F0502020204030204" pitchFamily="34" charset="0"/>
                <a:ea typeface="Calibri" panose="020F0502020204030204" pitchFamily="34" charset="0"/>
                <a:cs typeface="Times New Roman" panose="02020603050405020304" pitchFamily="18" charset="0"/>
              </a:rPr>
              <a:t>La comunidad educativa presenta cambios significativos este año escolar. El actual director asume a fines de noviembre del año pasado, tras la renuncia del titular del cargo y se encuentra a la espera del llamado a concurso público para postular. El equipo de gestión también presenta cambios, se nombró una nueva jefa técnica y coordinadora PIE, las cuales deben transitar hacia el trabajo un trabajo en equipo efectivo y cohesionado, aprendiendo los desafíos del cargo.</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15000"/>
              </a:lnSpc>
              <a:spcAft>
                <a:spcPts val="800"/>
              </a:spcAft>
              <a:buFont typeface="Wingdings" panose="05000000000000000000" pitchFamily="2" charset="2"/>
              <a:buChar char="ü"/>
            </a:pPr>
            <a:r>
              <a:rPr lang="es-CL" sz="1800" dirty="0">
                <a:effectLst/>
                <a:latin typeface="Calibri" panose="020F0502020204030204" pitchFamily="34" charset="0"/>
                <a:ea typeface="Calibri" panose="020F0502020204030204" pitchFamily="34" charset="0"/>
                <a:cs typeface="Times New Roman" panose="02020603050405020304" pitchFamily="18" charset="0"/>
              </a:rPr>
              <a:t>Por otro lado, es necesario definir e implementar acciones que permitan mejorar el clima laboral al interior de la sala de profesores, reestablecer confianzas y avanzar en la consolidación de un equipo de profesores que centre sus objetivos y motivaciones en mejorar los procesos de enseñanza y aprendizaje de todos nuestros estudiantes.</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059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D6E8B3E2-77CD-4433-9B9B-E49A6D2C035E}"/>
              </a:ext>
            </a:extLst>
          </p:cNvPr>
          <p:cNvSpPr txBox="1"/>
          <p:nvPr/>
        </p:nvSpPr>
        <p:spPr>
          <a:xfrm>
            <a:off x="125896" y="175384"/>
            <a:ext cx="8892208" cy="6507231"/>
          </a:xfrm>
          <a:prstGeom prst="rect">
            <a:avLst/>
          </a:prstGeom>
          <a:noFill/>
        </p:spPr>
        <p:txBody>
          <a:bodyPr wrap="square">
            <a:spAutoFit/>
          </a:bodyPr>
          <a:lstStyle/>
          <a:p>
            <a:pPr>
              <a:lnSpc>
                <a:spcPct val="115000"/>
              </a:lnSpc>
              <a:spcAft>
                <a:spcPts val="800"/>
              </a:spcAft>
            </a:pPr>
            <a:r>
              <a:rPr lang="es-CL" sz="2000" b="1" dirty="0">
                <a:effectLst/>
                <a:latin typeface="Calibri" panose="020F0502020204030204" pitchFamily="34" charset="0"/>
                <a:ea typeface="Calibri" panose="020F0502020204030204" pitchFamily="34" charset="0"/>
                <a:cs typeface="Times New Roman" panose="02020603050405020304" pitchFamily="18" charset="0"/>
              </a:rPr>
              <a:t>Propuestas de mejora</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15000"/>
              </a:lnSpc>
              <a:spcAft>
                <a:spcPts val="800"/>
              </a:spcAft>
              <a:buFont typeface="Wingdings" panose="05000000000000000000" pitchFamily="2" charset="2"/>
              <a:buChar char="ü"/>
            </a:pPr>
            <a:r>
              <a:rPr lang="es-CL" sz="2000" dirty="0">
                <a:effectLst/>
                <a:latin typeface="Calibri" panose="020F0502020204030204" pitchFamily="34" charset="0"/>
                <a:ea typeface="Calibri" panose="020F0502020204030204" pitchFamily="34" charset="0"/>
                <a:cs typeface="Times New Roman" panose="02020603050405020304" pitchFamily="18" charset="0"/>
              </a:rPr>
              <a:t>Consolidar el trabajo interdisciplinario entre los diferentes departamentos, propiciando la implementación de estrategias innovadoras, que permitan </a:t>
            </a:r>
            <a:r>
              <a:rPr lang="es-CL" sz="1800" dirty="0">
                <a:effectLst/>
                <a:latin typeface="Calibri" panose="020F0502020204030204" pitchFamily="34" charset="0"/>
                <a:ea typeface="Calibri" panose="020F0502020204030204" pitchFamily="34" charset="0"/>
                <a:cs typeface="Times New Roman" panose="02020603050405020304" pitchFamily="18" charset="0"/>
              </a:rPr>
              <a:t>aseguran la articulación y coherencia del currículum con las prácticas de enseñanza y evaluación</a:t>
            </a:r>
            <a:r>
              <a:rPr lang="es-CL" sz="2000" dirty="0">
                <a:effectLst/>
                <a:latin typeface="Calibri" panose="020F0502020204030204" pitchFamily="34" charset="0"/>
                <a:ea typeface="Calibri" panose="020F0502020204030204" pitchFamily="34" charset="0"/>
                <a:cs typeface="Times New Roman" panose="02020603050405020304" pitchFamily="18" charset="0"/>
              </a:rPr>
              <a:t>. Para ello, se debe fortalecer y cohesionar el equipo docente, desarrollando capacidades profesionales, de liderazgo pedagógico y de trabajo colaborativo; destacando las practicas exitosas y motivando a la innovación pedagógica.</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15000"/>
              </a:lnSpc>
              <a:spcAft>
                <a:spcPts val="800"/>
              </a:spcAft>
              <a:buFont typeface="Wingdings" panose="05000000000000000000" pitchFamily="2" charset="2"/>
              <a:buChar char="ü"/>
            </a:pPr>
            <a:r>
              <a:rPr lang="es-CL" sz="1800" dirty="0">
                <a:effectLst/>
                <a:latin typeface="Calibri" panose="020F0502020204030204" pitchFamily="34" charset="0"/>
                <a:ea typeface="Calibri" panose="020F0502020204030204" pitchFamily="34" charset="0"/>
                <a:cs typeface="Times New Roman" panose="02020603050405020304" pitchFamily="18" charset="0"/>
              </a:rPr>
              <a:t>Modelar y promover un clima de confianza entre toda la comunidad escolar, fomentando el diálogo y la promoción de una cultura de trabajo colaborativa, tanto entre los profesores como de estos con los estudiantes, en </a:t>
            </a:r>
            <a:r>
              <a:rPr lang="es-CL" sz="1800" dirty="0" smtClean="0">
                <a:effectLst/>
                <a:latin typeface="Calibri" panose="020F0502020204030204" pitchFamily="34" charset="0"/>
                <a:ea typeface="Calibri" panose="020F0502020204030204" pitchFamily="34" charset="0"/>
                <a:cs typeface="Times New Roman" panose="02020603050405020304" pitchFamily="18" charset="0"/>
              </a:rPr>
              <a:t>pro </a:t>
            </a:r>
            <a:r>
              <a:rPr lang="es-CL" sz="1800" dirty="0">
                <a:effectLst/>
                <a:latin typeface="Calibri" panose="020F0502020204030204" pitchFamily="34" charset="0"/>
                <a:ea typeface="Calibri" panose="020F0502020204030204" pitchFamily="34" charset="0"/>
                <a:cs typeface="Times New Roman" panose="02020603050405020304" pitchFamily="18" charset="0"/>
              </a:rPr>
              <a:t>de la eficacia colectiva y mejora continua.</a:t>
            </a:r>
          </a:p>
          <a:p>
            <a:pPr marL="285750" indent="-285750">
              <a:lnSpc>
                <a:spcPct val="115000"/>
              </a:lnSpc>
              <a:spcAft>
                <a:spcPts val="800"/>
              </a:spcAft>
              <a:buFont typeface="Wingdings" panose="05000000000000000000" pitchFamily="2" charset="2"/>
              <a:buChar char="ü"/>
            </a:pPr>
            <a:r>
              <a:rPr lang="es-CL" sz="1800" dirty="0">
                <a:effectLst/>
                <a:latin typeface="Calibri" panose="020F0502020204030204" pitchFamily="34" charset="0"/>
                <a:ea typeface="Calibri" panose="020F0502020204030204" pitchFamily="34" charset="0"/>
                <a:cs typeface="Times New Roman" panose="02020603050405020304" pitchFamily="18" charset="0"/>
              </a:rPr>
              <a:t>Revisar y </a:t>
            </a:r>
            <a:r>
              <a:rPr lang="es-CL" sz="1800" dirty="0" smtClean="0">
                <a:effectLst/>
                <a:latin typeface="Calibri" panose="020F0502020204030204" pitchFamily="34" charset="0"/>
                <a:ea typeface="Calibri" panose="020F0502020204030204" pitchFamily="34" charset="0"/>
                <a:cs typeface="Times New Roman" panose="02020603050405020304" pitchFamily="18" charset="0"/>
              </a:rPr>
              <a:t>redefinir en </a:t>
            </a:r>
            <a:r>
              <a:rPr lang="es-CL" sz="1800" dirty="0">
                <a:effectLst/>
                <a:latin typeface="Calibri" panose="020F0502020204030204" pitchFamily="34" charset="0"/>
                <a:ea typeface="Calibri" panose="020F0502020204030204" pitchFamily="34" charset="0"/>
                <a:cs typeface="Times New Roman" panose="02020603050405020304" pitchFamily="18" charset="0"/>
              </a:rPr>
              <a:t>conjunto con la comunidad educativa el proyecto educativo institucional, poniendo énfasis en el mejoramiento continuo de los aprendizajes, así como también, en los valores de la equidad, la inclusión y el respeto a la diversidad.</a:t>
            </a:r>
          </a:p>
          <a:p>
            <a:pPr marL="285750" indent="-285750">
              <a:lnSpc>
                <a:spcPct val="107000"/>
              </a:lnSpc>
              <a:spcAft>
                <a:spcPts val="800"/>
              </a:spcAft>
              <a:buFont typeface="Wingdings" panose="05000000000000000000" pitchFamily="2" charset="2"/>
              <a:buChar char="ü"/>
            </a:pPr>
            <a:r>
              <a:rPr lang="es-CL" sz="1800" dirty="0">
                <a:effectLst/>
                <a:latin typeface="Calibri" panose="020F0502020204030204" pitchFamily="34" charset="0"/>
                <a:ea typeface="Calibri" panose="020F0502020204030204" pitchFamily="34" charset="0"/>
                <a:cs typeface="Times New Roman" panose="02020603050405020304" pitchFamily="18" charset="0"/>
              </a:rPr>
              <a:t>Generar condiciones y espacios de reflexión y trabajo técnico, de manera sistemática y continua, para la construcción de una comunidad de aprendizaje profesional.</a:t>
            </a:r>
          </a:p>
          <a:p>
            <a:pPr marL="285750" indent="-285750">
              <a:lnSpc>
                <a:spcPct val="107000"/>
              </a:lnSpc>
              <a:spcAft>
                <a:spcPts val="800"/>
              </a:spcAft>
              <a:buFont typeface="Wingdings" panose="05000000000000000000" pitchFamily="2" charset="2"/>
              <a:buChar char="ü"/>
            </a:pPr>
            <a:r>
              <a:rPr lang="es-CL" sz="1800" dirty="0">
                <a:effectLst/>
                <a:latin typeface="Calibri" panose="020F0502020204030204" pitchFamily="34" charset="0"/>
                <a:ea typeface="Calibri" panose="020F0502020204030204" pitchFamily="34" charset="0"/>
                <a:cs typeface="Times New Roman" panose="02020603050405020304" pitchFamily="18" charset="0"/>
              </a:rPr>
              <a:t>Mejorar el clima laboral.</a:t>
            </a:r>
          </a:p>
        </p:txBody>
      </p:sp>
    </p:spTree>
    <p:extLst>
      <p:ext uri="{BB962C8B-B14F-4D97-AF65-F5344CB8AC3E}">
        <p14:creationId xmlns:p14="http://schemas.microsoft.com/office/powerpoint/2010/main" val="33778499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7672C8F-893A-482F-B26D-F0933B2C8CEC}"/>
              </a:ext>
            </a:extLst>
          </p:cNvPr>
          <p:cNvSpPr txBox="1"/>
          <p:nvPr/>
        </p:nvSpPr>
        <p:spPr>
          <a:xfrm>
            <a:off x="377686" y="581370"/>
            <a:ext cx="8474765" cy="1367234"/>
          </a:xfrm>
          <a:prstGeom prst="rect">
            <a:avLst/>
          </a:prstGeom>
          <a:noFill/>
        </p:spPr>
        <p:txBody>
          <a:bodyPr wrap="square">
            <a:spAutoFit/>
          </a:bodyPr>
          <a:lstStyle/>
          <a:p>
            <a:pPr>
              <a:lnSpc>
                <a:spcPct val="107000"/>
              </a:lnSpc>
              <a:spcAft>
                <a:spcPts val="800"/>
              </a:spcAft>
            </a:pPr>
            <a:r>
              <a:rPr lang="es-CL" sz="1800" b="1" dirty="0">
                <a:effectLst/>
                <a:latin typeface="Calibri" panose="020F0502020204030204" pitchFamily="34" charset="0"/>
                <a:ea typeface="Calibri" panose="020F0502020204030204" pitchFamily="34" charset="0"/>
                <a:cs typeface="Times New Roman" panose="02020603050405020304" pitchFamily="18" charset="0"/>
              </a:rPr>
              <a:t>Implementación de proyectos innovadores</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L" sz="1800" dirty="0">
                <a:effectLst/>
                <a:latin typeface="Calibri" panose="020F0502020204030204" pitchFamily="34" charset="0"/>
                <a:ea typeface="Calibri" panose="020F0502020204030204" pitchFamily="34" charset="0"/>
                <a:cs typeface="Times New Roman" panose="02020603050405020304" pitchFamily="18" charset="0"/>
              </a:rPr>
              <a:t>Capacitar a los docentes en el método de Aprendizajes Basado en Proyectos (ABP) y proyectos STEM (ciencia, tecnología, ingeniería y matemática), para fomentar y desarrollar en los estudiantes el aprendizaje de contenidos y habilidades del siglo XXI. </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299141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5D910A-0BF2-4E01-97F5-E00FD20151AA}"/>
              </a:ext>
            </a:extLst>
          </p:cNvPr>
          <p:cNvSpPr>
            <a:spLocks noGrp="1"/>
          </p:cNvSpPr>
          <p:nvPr>
            <p:ph type="title"/>
          </p:nvPr>
        </p:nvSpPr>
        <p:spPr/>
        <p:txBody>
          <a:bodyPr/>
          <a:lstStyle/>
          <a:p>
            <a:r>
              <a:rPr lang="es-CL" dirty="0"/>
              <a:t>Muchas gracias</a:t>
            </a:r>
          </a:p>
        </p:txBody>
      </p:sp>
    </p:spTree>
    <p:extLst>
      <p:ext uri="{BB962C8B-B14F-4D97-AF65-F5344CB8AC3E}">
        <p14:creationId xmlns:p14="http://schemas.microsoft.com/office/powerpoint/2010/main" val="2656596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27811A-5E19-4A15-B681-E22E20A2EB81}"/>
              </a:ext>
            </a:extLst>
          </p:cNvPr>
          <p:cNvSpPr>
            <a:spLocks noGrp="1"/>
          </p:cNvSpPr>
          <p:nvPr>
            <p:ph type="title"/>
          </p:nvPr>
        </p:nvSpPr>
        <p:spPr>
          <a:xfrm>
            <a:off x="514351" y="599496"/>
            <a:ext cx="7598570" cy="1411356"/>
          </a:xfrm>
        </p:spPr>
        <p:txBody>
          <a:bodyPr>
            <a:normAutofit/>
          </a:bodyPr>
          <a:lstStyle/>
          <a:p>
            <a:r>
              <a:rPr lang="es-CL" sz="2800" b="1" dirty="0"/>
              <a:t>SELLOS EDUCATIVOS</a:t>
            </a:r>
          </a:p>
        </p:txBody>
      </p:sp>
      <p:sp>
        <p:nvSpPr>
          <p:cNvPr id="3" name="Marcador de texto 2">
            <a:extLst>
              <a:ext uri="{FF2B5EF4-FFF2-40B4-BE49-F238E27FC236}">
                <a16:creationId xmlns:a16="http://schemas.microsoft.com/office/drawing/2014/main" id="{9F646CBC-B2BA-4BB6-AC07-ADCAD4FED096}"/>
              </a:ext>
            </a:extLst>
          </p:cNvPr>
          <p:cNvSpPr>
            <a:spLocks noGrp="1"/>
          </p:cNvSpPr>
          <p:nvPr>
            <p:ph type="body" idx="1"/>
          </p:nvPr>
        </p:nvSpPr>
        <p:spPr>
          <a:xfrm>
            <a:off x="289063" y="2160105"/>
            <a:ext cx="8573329" cy="4472776"/>
          </a:xfrm>
        </p:spPr>
        <p:txBody>
          <a:bodyPr>
            <a:normAutofit/>
          </a:bodyPr>
          <a:lstStyle/>
          <a:p>
            <a:pPr algn="just"/>
            <a:r>
              <a:rPr lang="es-CL" sz="2400" dirty="0"/>
              <a:t>El Liceo Andrés Bello, se propone formar a sus estudiantes, colocando el acento en los siguientes sellos:</a:t>
            </a:r>
          </a:p>
          <a:p>
            <a:pPr marL="257175" indent="-257175" algn="just">
              <a:buFont typeface="Wingdings" panose="05000000000000000000" pitchFamily="2" charset="2"/>
              <a:buChar char="ü"/>
            </a:pPr>
            <a:r>
              <a:rPr lang="es-CL" sz="2400" dirty="0"/>
              <a:t>Exigencias académicas y proyección de los estudiantes hacia la educación superior.</a:t>
            </a:r>
          </a:p>
          <a:p>
            <a:pPr marL="257175" indent="-257175" algn="just">
              <a:buFont typeface="Wingdings" panose="05000000000000000000" pitchFamily="2" charset="2"/>
              <a:buChar char="ü"/>
            </a:pPr>
            <a:r>
              <a:rPr lang="es-CL" sz="2400" dirty="0"/>
              <a:t>Una educación integral a través de talleres formativos y actividades extracurriculares.</a:t>
            </a:r>
          </a:p>
          <a:p>
            <a:pPr marL="257175" indent="-257175" algn="just">
              <a:buFont typeface="Wingdings" panose="05000000000000000000" pitchFamily="2" charset="2"/>
              <a:buChar char="ü"/>
            </a:pPr>
            <a:r>
              <a:rPr lang="es-CL" sz="2400" dirty="0"/>
              <a:t>Desarrollo de un espíritu crítico en los estudiantes, a través de actividades que fomenten la lectura, intercambio de ideas y planteamiento de argumentos personales.</a:t>
            </a:r>
          </a:p>
          <a:p>
            <a:pPr marL="257175" indent="-257175" algn="just">
              <a:buFont typeface="Wingdings" panose="05000000000000000000" pitchFamily="2" charset="2"/>
              <a:buChar char="ü"/>
            </a:pPr>
            <a:r>
              <a:rPr lang="es-CL" sz="2400" dirty="0"/>
              <a:t>Respetuoso e inclusivo de la diversidad.</a:t>
            </a:r>
          </a:p>
          <a:p>
            <a:endParaRPr lang="es-CL" dirty="0"/>
          </a:p>
        </p:txBody>
      </p:sp>
      <p:pic>
        <p:nvPicPr>
          <p:cNvPr id="4" name="Imagen 3">
            <a:extLst>
              <a:ext uri="{FF2B5EF4-FFF2-40B4-BE49-F238E27FC236}">
                <a16:creationId xmlns:a16="http://schemas.microsoft.com/office/drawing/2014/main" id="{92F824F2-A44F-4A7A-99A5-404B98A7F23A}"/>
              </a:ext>
            </a:extLst>
          </p:cNvPr>
          <p:cNvPicPr>
            <a:picLocks noChangeAspect="1"/>
          </p:cNvPicPr>
          <p:nvPr/>
        </p:nvPicPr>
        <p:blipFill>
          <a:blip r:embed="rId2"/>
          <a:stretch>
            <a:fillRect/>
          </a:stretch>
        </p:blipFill>
        <p:spPr>
          <a:xfrm>
            <a:off x="7665037" y="225120"/>
            <a:ext cx="1197355" cy="1192034"/>
          </a:xfrm>
          <a:prstGeom prst="rect">
            <a:avLst/>
          </a:prstGeom>
        </p:spPr>
      </p:pic>
    </p:spTree>
    <p:extLst>
      <p:ext uri="{BB962C8B-B14F-4D97-AF65-F5344CB8AC3E}">
        <p14:creationId xmlns:p14="http://schemas.microsoft.com/office/powerpoint/2010/main" val="1193232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a:extLst>
              <a:ext uri="{FF2B5EF4-FFF2-40B4-BE49-F238E27FC236}">
                <a16:creationId xmlns:a16="http://schemas.microsoft.com/office/drawing/2014/main" id="{8188C35B-5F36-4ED6-8D36-106FF98147B5}"/>
              </a:ext>
            </a:extLst>
          </p:cNvPr>
          <p:cNvGraphicFramePr>
            <a:graphicFrameLocks noGrp="1"/>
          </p:cNvGraphicFramePr>
          <p:nvPr>
            <p:extLst>
              <p:ext uri="{D42A27DB-BD31-4B8C-83A1-F6EECF244321}">
                <p14:modId xmlns:p14="http://schemas.microsoft.com/office/powerpoint/2010/main" val="3450277586"/>
              </p:ext>
            </p:extLst>
          </p:nvPr>
        </p:nvGraphicFramePr>
        <p:xfrm>
          <a:off x="180143" y="510885"/>
          <a:ext cx="8765073" cy="5041777"/>
        </p:xfrm>
        <a:graphic>
          <a:graphicData uri="http://schemas.openxmlformats.org/drawingml/2006/table">
            <a:tbl>
              <a:tblPr/>
              <a:tblGrid>
                <a:gridCol w="866779">
                  <a:extLst>
                    <a:ext uri="{9D8B030D-6E8A-4147-A177-3AD203B41FA5}">
                      <a16:colId xmlns:a16="http://schemas.microsoft.com/office/drawing/2014/main" val="2867027175"/>
                    </a:ext>
                  </a:extLst>
                </a:gridCol>
                <a:gridCol w="715617">
                  <a:extLst>
                    <a:ext uri="{9D8B030D-6E8A-4147-A177-3AD203B41FA5}">
                      <a16:colId xmlns:a16="http://schemas.microsoft.com/office/drawing/2014/main" val="1960533718"/>
                    </a:ext>
                  </a:extLst>
                </a:gridCol>
                <a:gridCol w="583096">
                  <a:extLst>
                    <a:ext uri="{9D8B030D-6E8A-4147-A177-3AD203B41FA5}">
                      <a16:colId xmlns:a16="http://schemas.microsoft.com/office/drawing/2014/main" val="2561272873"/>
                    </a:ext>
                  </a:extLst>
                </a:gridCol>
                <a:gridCol w="583095">
                  <a:extLst>
                    <a:ext uri="{9D8B030D-6E8A-4147-A177-3AD203B41FA5}">
                      <a16:colId xmlns:a16="http://schemas.microsoft.com/office/drawing/2014/main" val="2370225100"/>
                    </a:ext>
                  </a:extLst>
                </a:gridCol>
                <a:gridCol w="569844">
                  <a:extLst>
                    <a:ext uri="{9D8B030D-6E8A-4147-A177-3AD203B41FA5}">
                      <a16:colId xmlns:a16="http://schemas.microsoft.com/office/drawing/2014/main" val="1199593719"/>
                    </a:ext>
                  </a:extLst>
                </a:gridCol>
                <a:gridCol w="596348">
                  <a:extLst>
                    <a:ext uri="{9D8B030D-6E8A-4147-A177-3AD203B41FA5}">
                      <a16:colId xmlns:a16="http://schemas.microsoft.com/office/drawing/2014/main" val="2108472527"/>
                    </a:ext>
                  </a:extLst>
                </a:gridCol>
                <a:gridCol w="742121">
                  <a:extLst>
                    <a:ext uri="{9D8B030D-6E8A-4147-A177-3AD203B41FA5}">
                      <a16:colId xmlns:a16="http://schemas.microsoft.com/office/drawing/2014/main" val="2248526647"/>
                    </a:ext>
                  </a:extLst>
                </a:gridCol>
                <a:gridCol w="530087">
                  <a:extLst>
                    <a:ext uri="{9D8B030D-6E8A-4147-A177-3AD203B41FA5}">
                      <a16:colId xmlns:a16="http://schemas.microsoft.com/office/drawing/2014/main" val="3408967780"/>
                    </a:ext>
                  </a:extLst>
                </a:gridCol>
                <a:gridCol w="744045">
                  <a:extLst>
                    <a:ext uri="{9D8B030D-6E8A-4147-A177-3AD203B41FA5}">
                      <a16:colId xmlns:a16="http://schemas.microsoft.com/office/drawing/2014/main" val="3437120684"/>
                    </a:ext>
                  </a:extLst>
                </a:gridCol>
                <a:gridCol w="596860">
                  <a:extLst>
                    <a:ext uri="{9D8B030D-6E8A-4147-A177-3AD203B41FA5}">
                      <a16:colId xmlns:a16="http://schemas.microsoft.com/office/drawing/2014/main" val="1477993845"/>
                    </a:ext>
                  </a:extLst>
                </a:gridCol>
                <a:gridCol w="692024">
                  <a:extLst>
                    <a:ext uri="{9D8B030D-6E8A-4147-A177-3AD203B41FA5}">
                      <a16:colId xmlns:a16="http://schemas.microsoft.com/office/drawing/2014/main" val="3840993817"/>
                    </a:ext>
                  </a:extLst>
                </a:gridCol>
                <a:gridCol w="717067">
                  <a:extLst>
                    <a:ext uri="{9D8B030D-6E8A-4147-A177-3AD203B41FA5}">
                      <a16:colId xmlns:a16="http://schemas.microsoft.com/office/drawing/2014/main" val="2325648418"/>
                    </a:ext>
                  </a:extLst>
                </a:gridCol>
                <a:gridCol w="828090">
                  <a:extLst>
                    <a:ext uri="{9D8B030D-6E8A-4147-A177-3AD203B41FA5}">
                      <a16:colId xmlns:a16="http://schemas.microsoft.com/office/drawing/2014/main" val="28940648"/>
                    </a:ext>
                  </a:extLst>
                </a:gridCol>
              </a:tblGrid>
              <a:tr h="671896">
                <a:tc gridSpan="13">
                  <a:txBody>
                    <a:bodyPr/>
                    <a:lstStyle/>
                    <a:p>
                      <a:pPr marL="635" indent="-1905" algn="ctr">
                        <a:lnSpc>
                          <a:spcPct val="107000"/>
                        </a:lnSpc>
                        <a:spcAft>
                          <a:spcPts val="800"/>
                        </a:spcAft>
                      </a:pPr>
                      <a:r>
                        <a:rPr lang="es-CL" sz="1800" b="1" dirty="0">
                          <a:effectLst/>
                          <a:latin typeface="Calibri" panose="020F0502020204030204" pitchFamily="34" charset="0"/>
                          <a:ea typeface="Calibri" panose="020F0502020204030204" pitchFamily="34" charset="0"/>
                          <a:cs typeface="Calibri" panose="020F0502020204030204" pitchFamily="34" charset="0"/>
                        </a:rPr>
                        <a:t>EFICIENCIA INTERNA</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719607285"/>
                  </a:ext>
                </a:extLst>
              </a:tr>
              <a:tr h="583782">
                <a:tc rowSpan="2">
                  <a:txBody>
                    <a:bodyPr/>
                    <a:lstStyle/>
                    <a:p>
                      <a:pPr indent="-1270" algn="ctr">
                        <a:lnSpc>
                          <a:spcPct val="107000"/>
                        </a:lnSpc>
                        <a:spcAft>
                          <a:spcPts val="800"/>
                        </a:spcAft>
                      </a:pPr>
                      <a:r>
                        <a:rPr lang="es-CL" sz="1600" b="1">
                          <a:effectLst/>
                          <a:latin typeface="Calibri" panose="020F0502020204030204" pitchFamily="34" charset="0"/>
                          <a:ea typeface="Calibri" panose="020F0502020204030204" pitchFamily="34" charset="0"/>
                          <a:cs typeface="Calibri" panose="020F0502020204030204" pitchFamily="34" charset="0"/>
                        </a:rPr>
                        <a:t>AÑO</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 </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indent="-1270" algn="ctr">
                        <a:lnSpc>
                          <a:spcPct val="107000"/>
                        </a:lnSpc>
                        <a:spcAft>
                          <a:spcPts val="800"/>
                        </a:spcAft>
                      </a:pPr>
                      <a:r>
                        <a:rPr lang="es-CL" sz="1600" b="1">
                          <a:effectLst/>
                          <a:latin typeface="Calibri" panose="020F0502020204030204" pitchFamily="34" charset="0"/>
                          <a:ea typeface="Calibri" panose="020F0502020204030204" pitchFamily="34" charset="0"/>
                          <a:cs typeface="Calibri" panose="020F0502020204030204" pitchFamily="34" charset="0"/>
                        </a:rPr>
                        <a:t>ESTUDIANTES FINAL MATRICULADOS </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CL"/>
                    </a:p>
                  </a:txBody>
                  <a:tcPr/>
                </a:tc>
                <a:tc hMerge="1">
                  <a:txBody>
                    <a:bodyPr/>
                    <a:lstStyle/>
                    <a:p>
                      <a:endParaRPr lang="es-CL"/>
                    </a:p>
                  </a:txBody>
                  <a:tcPr/>
                </a:tc>
                <a:tc hMerge="1">
                  <a:txBody>
                    <a:bodyPr/>
                    <a:lstStyle/>
                    <a:p>
                      <a:endParaRPr lang="es-CL"/>
                    </a:p>
                  </a:txBody>
                  <a:tcPr/>
                </a:tc>
                <a:tc gridSpan="4">
                  <a:txBody>
                    <a:bodyPr/>
                    <a:lstStyle/>
                    <a:p>
                      <a:pPr indent="-1270" algn="ctr">
                        <a:lnSpc>
                          <a:spcPct val="107000"/>
                        </a:lnSpc>
                        <a:spcAft>
                          <a:spcPts val="800"/>
                        </a:spcAft>
                      </a:pPr>
                      <a:r>
                        <a:rPr lang="es-CL" sz="1600" b="1">
                          <a:effectLst/>
                          <a:latin typeface="Calibri" panose="020F0502020204030204" pitchFamily="34" charset="0"/>
                          <a:ea typeface="Calibri" panose="020F0502020204030204" pitchFamily="34" charset="0"/>
                          <a:cs typeface="Calibri" panose="020F0502020204030204" pitchFamily="34" charset="0"/>
                        </a:rPr>
                        <a:t>ESTUDIANTES APROBADOS</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CL"/>
                    </a:p>
                  </a:txBody>
                  <a:tcPr/>
                </a:tc>
                <a:tc hMerge="1">
                  <a:txBody>
                    <a:bodyPr/>
                    <a:lstStyle/>
                    <a:p>
                      <a:endParaRPr lang="es-CL"/>
                    </a:p>
                  </a:txBody>
                  <a:tcPr/>
                </a:tc>
                <a:tc hMerge="1">
                  <a:txBody>
                    <a:bodyPr/>
                    <a:lstStyle/>
                    <a:p>
                      <a:endParaRPr lang="es-CL"/>
                    </a:p>
                  </a:txBody>
                  <a:tcPr/>
                </a:tc>
                <a:tc gridSpan="4">
                  <a:txBody>
                    <a:bodyPr/>
                    <a:lstStyle/>
                    <a:p>
                      <a:pPr indent="-1270" algn="ctr">
                        <a:lnSpc>
                          <a:spcPct val="107000"/>
                        </a:lnSpc>
                        <a:spcAft>
                          <a:spcPts val="800"/>
                        </a:spcAft>
                      </a:pPr>
                      <a:r>
                        <a:rPr lang="es-CL" sz="1600" b="1" dirty="0">
                          <a:effectLst/>
                          <a:latin typeface="Calibri" panose="020F0502020204030204" pitchFamily="34" charset="0"/>
                          <a:ea typeface="Calibri" panose="020F0502020204030204" pitchFamily="34" charset="0"/>
                          <a:cs typeface="Calibri" panose="020F0502020204030204" pitchFamily="34" charset="0"/>
                        </a:rPr>
                        <a:t>ESTUDIANTES REPROBADOS</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CL"/>
                    </a:p>
                  </a:txBody>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518229509"/>
                  </a:ext>
                </a:extLst>
              </a:tr>
              <a:tr h="709094">
                <a:tc vMerge="1">
                  <a:txBody>
                    <a:bodyPr/>
                    <a:lstStyle/>
                    <a:p>
                      <a:endParaRPr lang="es-CL"/>
                    </a:p>
                  </a:txBody>
                  <a:tcPr/>
                </a:tc>
                <a:tc gridSpan="2">
                  <a:txBody>
                    <a:bodyPr/>
                    <a:lstStyle/>
                    <a:p>
                      <a:pPr indent="-1270" algn="ctr">
                        <a:lnSpc>
                          <a:spcPct val="107000"/>
                        </a:lnSpc>
                        <a:spcAft>
                          <a:spcPts val="800"/>
                        </a:spcAft>
                      </a:pPr>
                      <a:r>
                        <a:rPr lang="es-CL" sz="1600" b="1">
                          <a:effectLst/>
                          <a:latin typeface="Calibri" panose="020F0502020204030204" pitchFamily="34" charset="0"/>
                          <a:ea typeface="Calibri" panose="020F0502020204030204" pitchFamily="34" charset="0"/>
                          <a:cs typeface="Calibri" panose="020F0502020204030204" pitchFamily="34" charset="0"/>
                        </a:rPr>
                        <a:t>Nº Estudiantes</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CL"/>
                    </a:p>
                  </a:txBody>
                  <a:tcPr/>
                </a:tc>
                <a:tc gridSpan="2">
                  <a:txBody>
                    <a:bodyPr/>
                    <a:lstStyle/>
                    <a:p>
                      <a:pPr indent="-1270" algn="ctr">
                        <a:lnSpc>
                          <a:spcPct val="107000"/>
                        </a:lnSpc>
                        <a:spcAft>
                          <a:spcPts val="800"/>
                        </a:spcAft>
                      </a:pPr>
                      <a:r>
                        <a:rPr lang="es-CL" sz="1600" b="1">
                          <a:effectLst/>
                          <a:latin typeface="Calibri" panose="020F0502020204030204" pitchFamily="34" charset="0"/>
                          <a:ea typeface="Calibri" panose="020F0502020204030204" pitchFamily="34" charset="0"/>
                          <a:cs typeface="Calibri" panose="020F0502020204030204" pitchFamily="34" charset="0"/>
                        </a:rPr>
                        <a:t>TOTAL</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CL"/>
                    </a:p>
                  </a:txBody>
                  <a:tcPr/>
                </a:tc>
                <a:tc gridSpan="2">
                  <a:txBody>
                    <a:bodyPr/>
                    <a:lstStyle/>
                    <a:p>
                      <a:pPr indent="-1270" algn="ctr">
                        <a:lnSpc>
                          <a:spcPct val="107000"/>
                        </a:lnSpc>
                        <a:spcAft>
                          <a:spcPts val="800"/>
                        </a:spcAft>
                      </a:pPr>
                      <a:r>
                        <a:rPr lang="es-CL" sz="1600" b="1">
                          <a:effectLst/>
                          <a:latin typeface="Calibri" panose="020F0502020204030204" pitchFamily="34" charset="0"/>
                          <a:ea typeface="Calibri" panose="020F0502020204030204" pitchFamily="34" charset="0"/>
                          <a:cs typeface="Calibri" panose="020F0502020204030204" pitchFamily="34" charset="0"/>
                        </a:rPr>
                        <a:t>Nº Estudiantes</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CL"/>
                    </a:p>
                  </a:txBody>
                  <a:tcPr/>
                </a:tc>
                <a:tc gridSpan="2">
                  <a:txBody>
                    <a:bodyPr/>
                    <a:lstStyle/>
                    <a:p>
                      <a:pPr indent="-1270" algn="ctr">
                        <a:lnSpc>
                          <a:spcPct val="107000"/>
                        </a:lnSpc>
                        <a:spcAft>
                          <a:spcPts val="800"/>
                        </a:spcAft>
                      </a:pPr>
                      <a:r>
                        <a:rPr lang="es-CL" sz="1600" b="1">
                          <a:effectLst/>
                          <a:latin typeface="Calibri" panose="020F0502020204030204" pitchFamily="34" charset="0"/>
                          <a:ea typeface="Calibri" panose="020F0502020204030204" pitchFamily="34" charset="0"/>
                          <a:cs typeface="Calibri" panose="020F0502020204030204" pitchFamily="34" charset="0"/>
                        </a:rPr>
                        <a:t>TOTAL</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CL"/>
                    </a:p>
                  </a:txBody>
                  <a:tcPr/>
                </a:tc>
                <a:tc gridSpan="2">
                  <a:txBody>
                    <a:bodyPr/>
                    <a:lstStyle/>
                    <a:p>
                      <a:pPr indent="-1270" algn="ctr">
                        <a:lnSpc>
                          <a:spcPct val="107000"/>
                        </a:lnSpc>
                        <a:spcAft>
                          <a:spcPts val="800"/>
                        </a:spcAft>
                      </a:pPr>
                      <a:r>
                        <a:rPr lang="es-CL" sz="1600" b="1">
                          <a:effectLst/>
                          <a:latin typeface="Calibri" panose="020F0502020204030204" pitchFamily="34" charset="0"/>
                          <a:ea typeface="Calibri" panose="020F0502020204030204" pitchFamily="34" charset="0"/>
                          <a:cs typeface="Calibri" panose="020F0502020204030204" pitchFamily="34" charset="0"/>
                        </a:rPr>
                        <a:t>Nº Estudiantes</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CL"/>
                    </a:p>
                  </a:txBody>
                  <a:tcPr/>
                </a:tc>
                <a:tc gridSpan="2">
                  <a:txBody>
                    <a:bodyPr/>
                    <a:lstStyle/>
                    <a:p>
                      <a:pPr indent="-1270" algn="ctr">
                        <a:lnSpc>
                          <a:spcPct val="107000"/>
                        </a:lnSpc>
                        <a:spcAft>
                          <a:spcPts val="800"/>
                        </a:spcAft>
                      </a:pPr>
                      <a:r>
                        <a:rPr lang="es-CL" sz="1600" b="1">
                          <a:effectLst/>
                          <a:latin typeface="Calibri" panose="020F0502020204030204" pitchFamily="34" charset="0"/>
                          <a:ea typeface="Calibri" panose="020F0502020204030204" pitchFamily="34" charset="0"/>
                          <a:cs typeface="Calibri" panose="020F0502020204030204" pitchFamily="34" charset="0"/>
                        </a:rPr>
                        <a:t>TOTAL</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CL"/>
                    </a:p>
                  </a:txBody>
                  <a:tcPr/>
                </a:tc>
                <a:extLst>
                  <a:ext uri="{0D108BD9-81ED-4DB2-BD59-A6C34878D82A}">
                    <a16:rowId xmlns:a16="http://schemas.microsoft.com/office/drawing/2014/main" val="4178714833"/>
                  </a:ext>
                </a:extLst>
              </a:tr>
              <a:tr h="389421">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 </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b="1">
                          <a:effectLst/>
                          <a:latin typeface="Calibri" panose="020F0502020204030204" pitchFamily="34" charset="0"/>
                          <a:ea typeface="Calibri" panose="020F0502020204030204" pitchFamily="34" charset="0"/>
                          <a:cs typeface="Calibri" panose="020F0502020204030204" pitchFamily="34" charset="0"/>
                        </a:rPr>
                        <a:t>Nº</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b="1">
                          <a:effectLst/>
                          <a:latin typeface="Calibri" panose="020F0502020204030204" pitchFamily="34" charset="0"/>
                          <a:ea typeface="Calibri" panose="020F0502020204030204" pitchFamily="34" charset="0"/>
                          <a:cs typeface="Calibri" panose="020F0502020204030204" pitchFamily="34" charset="0"/>
                        </a:rPr>
                        <a:t>%</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b="1">
                          <a:effectLst/>
                          <a:latin typeface="Calibri" panose="020F0502020204030204" pitchFamily="34" charset="0"/>
                          <a:ea typeface="Calibri" panose="020F0502020204030204" pitchFamily="34" charset="0"/>
                          <a:cs typeface="Calibri" panose="020F0502020204030204" pitchFamily="34" charset="0"/>
                        </a:rPr>
                        <a:t>Nº</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b="1" dirty="0">
                          <a:effectLst/>
                          <a:latin typeface="Calibri" panose="020F0502020204030204" pitchFamily="34" charset="0"/>
                          <a:ea typeface="Calibri" panose="020F0502020204030204" pitchFamily="34" charset="0"/>
                          <a:cs typeface="Calibri" panose="020F0502020204030204" pitchFamily="34" charset="0"/>
                        </a:rPr>
                        <a:t>%</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b="1">
                          <a:effectLst/>
                          <a:latin typeface="Calibri" panose="020F0502020204030204" pitchFamily="34" charset="0"/>
                          <a:ea typeface="Calibri" panose="020F0502020204030204" pitchFamily="34" charset="0"/>
                          <a:cs typeface="Calibri" panose="020F0502020204030204" pitchFamily="34" charset="0"/>
                        </a:rPr>
                        <a:t>Nº</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b="1">
                          <a:effectLst/>
                          <a:latin typeface="Calibri" panose="020F0502020204030204" pitchFamily="34" charset="0"/>
                          <a:ea typeface="Calibri" panose="020F0502020204030204" pitchFamily="34" charset="0"/>
                          <a:cs typeface="Calibri" panose="020F0502020204030204" pitchFamily="34" charset="0"/>
                        </a:rPr>
                        <a:t>%</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b="1">
                          <a:effectLst/>
                          <a:latin typeface="Calibri" panose="020F0502020204030204" pitchFamily="34" charset="0"/>
                          <a:ea typeface="Calibri" panose="020F0502020204030204" pitchFamily="34" charset="0"/>
                          <a:cs typeface="Calibri" panose="020F0502020204030204" pitchFamily="34" charset="0"/>
                        </a:rPr>
                        <a:t>Nº</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b="1" dirty="0">
                          <a:effectLst/>
                          <a:latin typeface="Calibri" panose="020F0502020204030204" pitchFamily="34" charset="0"/>
                          <a:ea typeface="Calibri" panose="020F0502020204030204" pitchFamily="34" charset="0"/>
                          <a:cs typeface="Calibri" panose="020F0502020204030204" pitchFamily="34" charset="0"/>
                        </a:rPr>
                        <a:t>%</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b="1">
                          <a:effectLst/>
                          <a:latin typeface="Calibri" panose="020F0502020204030204" pitchFamily="34" charset="0"/>
                          <a:ea typeface="Calibri" panose="020F0502020204030204" pitchFamily="34" charset="0"/>
                          <a:cs typeface="Calibri" panose="020F0502020204030204" pitchFamily="34" charset="0"/>
                        </a:rPr>
                        <a:t>Nº</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b="1">
                          <a:effectLst/>
                          <a:latin typeface="Calibri" panose="020F0502020204030204" pitchFamily="34" charset="0"/>
                          <a:ea typeface="Calibri" panose="020F0502020204030204" pitchFamily="34" charset="0"/>
                          <a:cs typeface="Calibri" panose="020F0502020204030204" pitchFamily="34" charset="0"/>
                        </a:rPr>
                        <a:t>%</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b="1">
                          <a:effectLst/>
                          <a:latin typeface="Calibri" panose="020F0502020204030204" pitchFamily="34" charset="0"/>
                          <a:ea typeface="Calibri" panose="020F0502020204030204" pitchFamily="34" charset="0"/>
                          <a:cs typeface="Calibri" panose="020F0502020204030204" pitchFamily="34" charset="0"/>
                        </a:rPr>
                        <a:t>Nº</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b="1">
                          <a:effectLst/>
                          <a:latin typeface="Calibri" panose="020F0502020204030204" pitchFamily="34" charset="0"/>
                          <a:ea typeface="Calibri" panose="020F0502020204030204" pitchFamily="34" charset="0"/>
                          <a:cs typeface="Calibri" panose="020F0502020204030204" pitchFamily="34" charset="0"/>
                        </a:rPr>
                        <a:t>%</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1265669"/>
                  </a:ext>
                </a:extLst>
              </a:tr>
              <a:tr h="671896">
                <a:tc>
                  <a:txBody>
                    <a:bodyPr/>
                    <a:lstStyle/>
                    <a:p>
                      <a:pPr indent="-1270" algn="ctr">
                        <a:lnSpc>
                          <a:spcPct val="107000"/>
                        </a:lnSpc>
                        <a:spcAft>
                          <a:spcPts val="800"/>
                        </a:spcAft>
                      </a:pPr>
                      <a:r>
                        <a:rPr lang="es-CL" sz="1600" b="1">
                          <a:effectLst/>
                          <a:latin typeface="Calibri" panose="020F0502020204030204" pitchFamily="34" charset="0"/>
                          <a:ea typeface="Calibri" panose="020F0502020204030204" pitchFamily="34" charset="0"/>
                          <a:cs typeface="Calibri" panose="020F0502020204030204" pitchFamily="34" charset="0"/>
                        </a:rPr>
                        <a:t>2018</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670</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100%</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670</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100%</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607</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91%</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607</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91%</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63</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9%</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63</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9%</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1130703"/>
                  </a:ext>
                </a:extLst>
              </a:tr>
              <a:tr h="671896">
                <a:tc>
                  <a:txBody>
                    <a:bodyPr/>
                    <a:lstStyle/>
                    <a:p>
                      <a:pPr indent="-1270" algn="ctr">
                        <a:lnSpc>
                          <a:spcPct val="107000"/>
                        </a:lnSpc>
                        <a:spcAft>
                          <a:spcPts val="800"/>
                        </a:spcAft>
                      </a:pPr>
                      <a:r>
                        <a:rPr lang="es-CL" sz="1600" b="1">
                          <a:effectLst/>
                          <a:latin typeface="Calibri" panose="020F0502020204030204" pitchFamily="34" charset="0"/>
                          <a:ea typeface="Calibri" panose="020F0502020204030204" pitchFamily="34" charset="0"/>
                          <a:cs typeface="Calibri" panose="020F0502020204030204" pitchFamily="34" charset="0"/>
                        </a:rPr>
                        <a:t>2019</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640</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100%</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640</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100%</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596</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93,2%</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608</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93,2%</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44</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6,7%</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44</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6,7%</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3218809"/>
                  </a:ext>
                </a:extLst>
              </a:tr>
              <a:tr h="671896">
                <a:tc>
                  <a:txBody>
                    <a:bodyPr/>
                    <a:lstStyle/>
                    <a:p>
                      <a:pPr indent="-1270" algn="ctr">
                        <a:lnSpc>
                          <a:spcPct val="107000"/>
                        </a:lnSpc>
                        <a:spcAft>
                          <a:spcPts val="800"/>
                        </a:spcAft>
                      </a:pPr>
                      <a:r>
                        <a:rPr lang="es-CL" sz="1600" b="1">
                          <a:effectLst/>
                          <a:latin typeface="Calibri" panose="020F0502020204030204" pitchFamily="34" charset="0"/>
                          <a:ea typeface="Calibri" panose="020F0502020204030204" pitchFamily="34" charset="0"/>
                          <a:cs typeface="Calibri" panose="020F0502020204030204" pitchFamily="34" charset="0"/>
                        </a:rPr>
                        <a:t>2020</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652</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100%</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652</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100%</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615</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94%</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615</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94%</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37</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6%</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37</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6%</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3497954"/>
                  </a:ext>
                </a:extLst>
              </a:tr>
              <a:tr h="671896">
                <a:tc>
                  <a:txBody>
                    <a:bodyPr/>
                    <a:lstStyle/>
                    <a:p>
                      <a:pPr indent="-1270" algn="ctr">
                        <a:lnSpc>
                          <a:spcPct val="107000"/>
                        </a:lnSpc>
                        <a:spcAft>
                          <a:spcPts val="800"/>
                        </a:spcAft>
                      </a:pPr>
                      <a:r>
                        <a:rPr lang="es-CL" sz="1600" b="1">
                          <a:effectLst/>
                          <a:latin typeface="Calibri" panose="020F0502020204030204" pitchFamily="34" charset="0"/>
                          <a:ea typeface="Calibri" panose="020F0502020204030204" pitchFamily="34" charset="0"/>
                          <a:cs typeface="Calibri" panose="020F0502020204030204" pitchFamily="34" charset="0"/>
                        </a:rPr>
                        <a:t>2021</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595</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100%</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592</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100%</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579</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97,3%</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indent="-1270">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579</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97,3%</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dirty="0">
                          <a:effectLst/>
                          <a:latin typeface="Calibri" panose="020F0502020204030204" pitchFamily="34" charset="0"/>
                          <a:ea typeface="Calibri" panose="020F0502020204030204" pitchFamily="34" charset="0"/>
                          <a:cs typeface="Calibri" panose="020F0502020204030204" pitchFamily="34" charset="0"/>
                        </a:rPr>
                        <a:t>16</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2,7%</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a:effectLst/>
                          <a:latin typeface="Calibri" panose="020F0502020204030204" pitchFamily="34" charset="0"/>
                          <a:ea typeface="Calibri" panose="020F0502020204030204" pitchFamily="34" charset="0"/>
                          <a:cs typeface="Calibri" panose="020F0502020204030204" pitchFamily="34" charset="0"/>
                        </a:rPr>
                        <a:t>16</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indent="-1270" algn="ctr">
                        <a:lnSpc>
                          <a:spcPct val="107000"/>
                        </a:lnSpc>
                        <a:spcAft>
                          <a:spcPts val="800"/>
                        </a:spcAft>
                      </a:pPr>
                      <a:r>
                        <a:rPr lang="es-CL" sz="1600" dirty="0">
                          <a:effectLst/>
                          <a:latin typeface="Calibri" panose="020F0502020204030204" pitchFamily="34" charset="0"/>
                          <a:ea typeface="Calibri" panose="020F0502020204030204" pitchFamily="34" charset="0"/>
                          <a:cs typeface="Calibri" panose="020F0502020204030204" pitchFamily="34" charset="0"/>
                        </a:rPr>
                        <a:t>2,7%</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02614098"/>
                  </a:ext>
                </a:extLst>
              </a:tr>
            </a:tbl>
          </a:graphicData>
        </a:graphic>
      </p:graphicFrame>
    </p:spTree>
    <p:extLst>
      <p:ext uri="{BB962C8B-B14F-4D97-AF65-F5344CB8AC3E}">
        <p14:creationId xmlns:p14="http://schemas.microsoft.com/office/powerpoint/2010/main" val="2125589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5BD6C5-FC61-4484-AFA3-9C8C99D7EB32}"/>
              </a:ext>
            </a:extLst>
          </p:cNvPr>
          <p:cNvSpPr>
            <a:spLocks noGrp="1"/>
          </p:cNvSpPr>
          <p:nvPr>
            <p:ph type="title"/>
          </p:nvPr>
        </p:nvSpPr>
        <p:spPr/>
        <p:txBody>
          <a:bodyPr/>
          <a:lstStyle/>
          <a:p>
            <a:r>
              <a:rPr lang="es-CL" dirty="0"/>
              <a:t>Resultados diagnóstico integral de aprendizajes </a:t>
            </a:r>
          </a:p>
        </p:txBody>
      </p:sp>
      <p:sp>
        <p:nvSpPr>
          <p:cNvPr id="3" name="Marcador de texto 2">
            <a:extLst>
              <a:ext uri="{FF2B5EF4-FFF2-40B4-BE49-F238E27FC236}">
                <a16:creationId xmlns:a16="http://schemas.microsoft.com/office/drawing/2014/main" id="{EF98FE31-D072-4CAD-B948-6D0D4D8B6022}"/>
              </a:ext>
            </a:extLst>
          </p:cNvPr>
          <p:cNvSpPr>
            <a:spLocks noGrp="1"/>
          </p:cNvSpPr>
          <p:nvPr>
            <p:ph type="body" idx="1"/>
          </p:nvPr>
        </p:nvSpPr>
        <p:spPr/>
        <p:txBody>
          <a:bodyPr>
            <a:normAutofit/>
          </a:bodyPr>
          <a:lstStyle/>
          <a:p>
            <a:r>
              <a:rPr lang="es-CL" sz="2100" dirty="0"/>
              <a:t>DIA</a:t>
            </a:r>
          </a:p>
        </p:txBody>
      </p:sp>
    </p:spTree>
    <p:extLst>
      <p:ext uri="{BB962C8B-B14F-4D97-AF65-F5344CB8AC3E}">
        <p14:creationId xmlns:p14="http://schemas.microsoft.com/office/powerpoint/2010/main" val="726710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CC4436-376F-4D29-9E28-9F1B2E31F582}"/>
              </a:ext>
            </a:extLst>
          </p:cNvPr>
          <p:cNvSpPr>
            <a:spLocks noGrp="1"/>
          </p:cNvSpPr>
          <p:nvPr>
            <p:ph type="title"/>
          </p:nvPr>
        </p:nvSpPr>
        <p:spPr>
          <a:xfrm>
            <a:off x="164410" y="1172819"/>
            <a:ext cx="8815180" cy="2256181"/>
          </a:xfrm>
        </p:spPr>
        <p:txBody>
          <a:bodyPr/>
          <a:lstStyle/>
          <a:p>
            <a:pPr algn="just">
              <a:lnSpc>
                <a:spcPct val="107000"/>
              </a:lnSpc>
              <a:spcAft>
                <a:spcPts val="800"/>
              </a:spcAft>
            </a:pPr>
            <a:r>
              <a:rPr lang="es-CL" sz="2400" dirty="0">
                <a:effectLst/>
                <a:latin typeface="Calibri" panose="020F0502020204030204" pitchFamily="34" charset="0"/>
                <a:ea typeface="Calibri" panose="020F0502020204030204" pitchFamily="34" charset="0"/>
                <a:cs typeface="Times New Roman" panose="02020603050405020304" pitchFamily="18" charset="0"/>
              </a:rPr>
              <a:t>El objetivo de este diagnóstico es contribuir con un insumo que oriente al director y </a:t>
            </a:r>
            <a:r>
              <a:rPr lang="es-CL" sz="2400" dirty="0" smtClean="0">
                <a:effectLst/>
                <a:latin typeface="Calibri" panose="020F0502020204030204" pitchFamily="34" charset="0"/>
                <a:ea typeface="Calibri" panose="020F0502020204030204" pitchFamily="34" charset="0"/>
                <a:cs typeface="Times New Roman" panose="02020603050405020304" pitchFamily="18" charset="0"/>
              </a:rPr>
              <a:t>a su </a:t>
            </a:r>
            <a:r>
              <a:rPr lang="es-CL" sz="2400" dirty="0">
                <a:effectLst/>
                <a:latin typeface="Calibri" panose="020F0502020204030204" pitchFamily="34" charset="0"/>
                <a:ea typeface="Calibri" panose="020F0502020204030204" pitchFamily="34" charset="0"/>
                <a:cs typeface="Times New Roman" panose="02020603050405020304" pitchFamily="18" charset="0"/>
              </a:rPr>
              <a:t>equipo a tomar decisiones de gestión, considerando los resultados del área académica y socioemocional de los estudiantes del establecimiento.</a:t>
            </a:r>
            <a:br>
              <a:rPr lang="es-CL" sz="2400" dirty="0">
                <a:effectLst/>
                <a:latin typeface="Calibri" panose="020F0502020204030204" pitchFamily="34" charset="0"/>
                <a:ea typeface="Calibri" panose="020F0502020204030204" pitchFamily="34" charset="0"/>
                <a:cs typeface="Times New Roman" panose="02020603050405020304" pitchFamily="18" charset="0"/>
              </a:rPr>
            </a:br>
            <a:endParaRPr lang="es-CL" dirty="0"/>
          </a:p>
        </p:txBody>
      </p:sp>
      <p:pic>
        <p:nvPicPr>
          <p:cNvPr id="4098" name="Picture 2" descr="Definición de Diagnóstico - Qué es y Concepto">
            <a:extLst>
              <a:ext uri="{FF2B5EF4-FFF2-40B4-BE49-F238E27FC236}">
                <a16:creationId xmlns:a16="http://schemas.microsoft.com/office/drawing/2014/main" id="{268DBCD9-D75B-41B0-8AC3-E7DB29FA0F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21934" y="4305508"/>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3269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681E4B8-B2B1-4813-A401-611FF09D1DF2}"/>
              </a:ext>
            </a:extLst>
          </p:cNvPr>
          <p:cNvSpPr txBox="1"/>
          <p:nvPr/>
        </p:nvSpPr>
        <p:spPr>
          <a:xfrm>
            <a:off x="109329" y="483899"/>
            <a:ext cx="8925341" cy="5890202"/>
          </a:xfrm>
          <a:prstGeom prst="rect">
            <a:avLst/>
          </a:prstGeom>
          <a:noFill/>
        </p:spPr>
        <p:txBody>
          <a:bodyPr wrap="square">
            <a:spAutoFit/>
          </a:bodyPr>
          <a:lstStyle/>
          <a:p>
            <a:pPr algn="just">
              <a:lnSpc>
                <a:spcPct val="107000"/>
              </a:lnSpc>
              <a:spcAft>
                <a:spcPts val="800"/>
              </a:spcAft>
            </a:pPr>
            <a:r>
              <a:rPr lang="es-CL" sz="2300" dirty="0">
                <a:effectLst/>
                <a:latin typeface="Calibri" panose="020F0502020204030204" pitchFamily="34" charset="0"/>
                <a:ea typeface="Calibri" panose="020F0502020204030204" pitchFamily="34" charset="0"/>
                <a:cs typeface="Times New Roman" panose="02020603050405020304" pitchFamily="18" charset="0"/>
              </a:rPr>
              <a:t>¿Qué permite esta información? </a:t>
            </a:r>
          </a:p>
          <a:p>
            <a:pPr algn="just">
              <a:lnSpc>
                <a:spcPct val="107000"/>
              </a:lnSpc>
              <a:spcAft>
                <a:spcPts val="800"/>
              </a:spcAft>
            </a:pPr>
            <a:r>
              <a:rPr lang="es-CL" sz="2300" dirty="0">
                <a:effectLst/>
                <a:latin typeface="Calibri" panose="020F0502020204030204" pitchFamily="34" charset="0"/>
                <a:ea typeface="Calibri" panose="020F0502020204030204" pitchFamily="34" charset="0"/>
                <a:cs typeface="Times New Roman" panose="02020603050405020304" pitchFamily="18" charset="0"/>
              </a:rPr>
              <a:t>• Identificar el logro de los aprendizajes alcanzados por los estudiantes en el establecimiento.</a:t>
            </a:r>
          </a:p>
          <a:p>
            <a:pPr algn="just">
              <a:lnSpc>
                <a:spcPct val="107000"/>
              </a:lnSpc>
              <a:spcAft>
                <a:spcPts val="800"/>
              </a:spcAft>
            </a:pPr>
            <a:r>
              <a:rPr lang="es-CL" sz="2300" dirty="0">
                <a:effectLst/>
                <a:latin typeface="Calibri" panose="020F0502020204030204" pitchFamily="34" charset="0"/>
                <a:ea typeface="Calibri" panose="020F0502020204030204" pitchFamily="34" charset="0"/>
                <a:cs typeface="Times New Roman" panose="02020603050405020304" pitchFamily="18" charset="0"/>
              </a:rPr>
              <a:t>• Analizar si los resultados son coherentes con la información de evaluaciones internas u otros datos que puedan aportar los equipos de trabajo (docentes de otras asignaturas, equipos de apoyo PIE, otros).</a:t>
            </a:r>
          </a:p>
          <a:p>
            <a:pPr algn="just">
              <a:lnSpc>
                <a:spcPct val="107000"/>
              </a:lnSpc>
              <a:spcAft>
                <a:spcPts val="800"/>
              </a:spcAft>
            </a:pPr>
            <a:r>
              <a:rPr lang="es-CL" sz="2300" dirty="0">
                <a:effectLst/>
                <a:latin typeface="Calibri" panose="020F0502020204030204" pitchFamily="34" charset="0"/>
                <a:ea typeface="Calibri" panose="020F0502020204030204" pitchFamily="34" charset="0"/>
                <a:cs typeface="Times New Roman" panose="02020603050405020304" pitchFamily="18" charset="0"/>
              </a:rPr>
              <a:t>• A partir de la información, identificar los grados donde se observan aprendizajes más descendidos para trabajar con los docentes en acciones de mejora.</a:t>
            </a:r>
          </a:p>
          <a:p>
            <a:pPr algn="just">
              <a:lnSpc>
                <a:spcPct val="107000"/>
              </a:lnSpc>
              <a:spcAft>
                <a:spcPts val="800"/>
              </a:spcAft>
            </a:pPr>
            <a:r>
              <a:rPr lang="es-CL" sz="2300" dirty="0">
                <a:effectLst/>
                <a:latin typeface="Calibri" panose="020F0502020204030204" pitchFamily="34" charset="0"/>
                <a:ea typeface="Calibri" panose="020F0502020204030204" pitchFamily="34" charset="0"/>
                <a:cs typeface="Times New Roman" panose="02020603050405020304" pitchFamily="18" charset="0"/>
              </a:rPr>
              <a:t>• Detectar grados con buenos niveles de logro para identificar prácticas, compartirlas y replicarlas en el establecimiento.</a:t>
            </a:r>
          </a:p>
          <a:p>
            <a:pPr algn="just">
              <a:lnSpc>
                <a:spcPct val="107000"/>
              </a:lnSpc>
              <a:spcAft>
                <a:spcPts val="800"/>
              </a:spcAft>
            </a:pPr>
            <a:r>
              <a:rPr lang="es-CL" sz="2300" dirty="0">
                <a:effectLst/>
                <a:latin typeface="Calibri" panose="020F0502020204030204" pitchFamily="34" charset="0"/>
                <a:ea typeface="Calibri" panose="020F0502020204030204" pitchFamily="34" charset="0"/>
                <a:cs typeface="Times New Roman" panose="02020603050405020304" pitchFamily="18" charset="0"/>
              </a:rPr>
              <a:t>• Analizar si existen diferencias significativas entre estudiantes hombres y mujeres en las asignaturas de Lectura y Matemática, para detectar brechas a nivel del establecimiento y generar acciones de mejora.</a:t>
            </a:r>
          </a:p>
        </p:txBody>
      </p:sp>
    </p:spTree>
    <p:extLst>
      <p:ext uri="{BB962C8B-B14F-4D97-AF65-F5344CB8AC3E}">
        <p14:creationId xmlns:p14="http://schemas.microsoft.com/office/powerpoint/2010/main" val="2433303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F5A45B3A-7918-4FE5-B99D-5C3947827D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2949" y="641364"/>
            <a:ext cx="8665763" cy="5573906"/>
          </a:xfrm>
          <a:prstGeom prst="rect">
            <a:avLst/>
          </a:prstGeom>
        </p:spPr>
      </p:pic>
    </p:spTree>
    <p:extLst>
      <p:ext uri="{BB962C8B-B14F-4D97-AF65-F5344CB8AC3E}">
        <p14:creationId xmlns:p14="http://schemas.microsoft.com/office/powerpoint/2010/main" val="16051620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{C5B5DDB0-1204-4232-9372-98E469869B86}tf03457452</Template>
  <TotalTime>633</TotalTime>
  <Words>2228</Words>
  <Application>Microsoft Office PowerPoint</Application>
  <PresentationFormat>Presentación en pantalla (4:3)</PresentationFormat>
  <Paragraphs>398</Paragraphs>
  <Slides>38</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38</vt:i4>
      </vt:variant>
    </vt:vector>
  </HeadingPairs>
  <TitlesOfParts>
    <vt:vector size="45" baseType="lpstr">
      <vt:lpstr>Arial</vt:lpstr>
      <vt:lpstr>Calibri</vt:lpstr>
      <vt:lpstr>Calibri Light</vt:lpstr>
      <vt:lpstr>Symbol</vt:lpstr>
      <vt:lpstr>Times New Roman</vt:lpstr>
      <vt:lpstr>Wingdings</vt:lpstr>
      <vt:lpstr>Celestial</vt:lpstr>
      <vt:lpstr>Cuenta pública liceo andres bello</vt:lpstr>
      <vt:lpstr>MISIÓN INSTITUCIONAL</vt:lpstr>
      <vt:lpstr>VISIÓN INSTITUCIONAL</vt:lpstr>
      <vt:lpstr>SELLOS EDUCATIVOS</vt:lpstr>
      <vt:lpstr>Presentación de PowerPoint</vt:lpstr>
      <vt:lpstr>Resultados diagnóstico integral de aprendizajes </vt:lpstr>
      <vt:lpstr>El objetivo de este diagnóstico es contribuir con un insumo que oriente al director y a su equipo a tomar decisiones de gestión, considerando los resultados del área académica y socioemocional de los estudiantes del establecimiento. </vt:lpstr>
      <vt:lpstr>Presentación de PowerPoint</vt:lpstr>
      <vt:lpstr>Presentación de PowerPoint</vt:lpstr>
      <vt:lpstr>Presentación de PowerPoint</vt:lpstr>
      <vt:lpstr>Presentación de PowerPoint</vt:lpstr>
      <vt:lpstr>Presentación de PowerPoint</vt:lpstr>
      <vt:lpstr>Resultados PDT y PSU </vt:lpstr>
      <vt:lpstr>Presentación de PowerPoint</vt:lpstr>
      <vt:lpstr>Presentación de PowerPoint</vt:lpstr>
      <vt:lpstr>Informe de gestión por estamento</vt:lpstr>
      <vt:lpstr>Presentación de PowerPoint</vt:lpstr>
      <vt:lpstr>Presentación de PowerPoint</vt:lpstr>
      <vt:lpstr>Presentación de PowerPoint</vt:lpstr>
      <vt:lpstr>Informe de gestión por estamento</vt:lpstr>
      <vt:lpstr>Presentación de PowerPoint</vt:lpstr>
      <vt:lpstr>Presentación de PowerPoint</vt:lpstr>
      <vt:lpstr>Presentación de PowerPoint</vt:lpstr>
      <vt:lpstr>Presentación de PowerPoint</vt:lpstr>
      <vt:lpstr>Presentación de PowerPoint</vt:lpstr>
      <vt:lpstr>Informe de gestión por estamento</vt:lpstr>
      <vt:lpstr>Presentación de PowerPoint</vt:lpstr>
      <vt:lpstr>Presentación de PowerPoint</vt:lpstr>
      <vt:lpstr>Cuenta presupuestaria</vt:lpstr>
      <vt:lpstr>Presentación de PowerPoint</vt:lpstr>
      <vt:lpstr>Presentación de PowerPoint</vt:lpstr>
      <vt:lpstr>Presentación de PowerPoint</vt:lpstr>
      <vt:lpstr>Presentación de PowerPoint</vt:lpstr>
      <vt:lpstr>Proyección 2022</vt:lpstr>
      <vt:lpstr>Presentación de PowerPoint</vt:lpstr>
      <vt:lpstr>Presentación de PowerPoint</vt:lpstr>
      <vt:lpstr>Presentación de PowerPoint</vt:lpstr>
      <vt:lpstr>Muchas gracias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Cuenta pública liceo andres bello</dc:title>
  <dc:creator>Rodrigo Briones</dc:creator>
  <cp:lastModifiedBy>AndresBellinos</cp:lastModifiedBy>
  <cp:revision>7</cp:revision>
  <cp:lastPrinted>2022-03-30T19:37:40Z</cp:lastPrinted>
  <dcterms:created xsi:type="dcterms:W3CDTF">2022-03-30T02:54:04Z</dcterms:created>
  <dcterms:modified xsi:type="dcterms:W3CDTF">2022-03-30T19:40:49Z</dcterms:modified>
</cp:coreProperties>
</file>